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4782" r:id="rId1"/>
  </p:sldMasterIdLst>
  <p:notesMasterIdLst>
    <p:notesMasterId r:id="rId15"/>
  </p:notesMasterIdLst>
  <p:sldIdLst>
    <p:sldId id="330" r:id="rId2"/>
    <p:sldId id="364" r:id="rId3"/>
    <p:sldId id="510" r:id="rId4"/>
    <p:sldId id="266" r:id="rId5"/>
    <p:sldId id="467" r:id="rId6"/>
    <p:sldId id="456" r:id="rId7"/>
    <p:sldId id="399" r:id="rId8"/>
    <p:sldId id="465" r:id="rId9"/>
    <p:sldId id="426" r:id="rId10"/>
    <p:sldId id="345" r:id="rId11"/>
    <p:sldId id="496" r:id="rId12"/>
    <p:sldId id="497" r:id="rId13"/>
    <p:sldId id="380" r:id="rId14"/>
  </p:sldIdLst>
  <p:sldSz cx="9144000" cy="6858000" type="screen4x3"/>
  <p:notesSz cx="6858000" cy="923925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1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5F7A9"/>
    <a:srgbClr val="B9FFA1"/>
    <a:srgbClr val="B9FF7F"/>
    <a:srgbClr val="C1F07F"/>
    <a:srgbClr val="C5FE7F"/>
    <a:srgbClr val="BEFF8E"/>
    <a:srgbClr val="C3FF8E"/>
    <a:srgbClr val="B5FC8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2" autoAdjust="0"/>
    <p:restoredTop sz="94757" autoAdjust="0"/>
  </p:normalViewPr>
  <p:slideViewPr>
    <p:cSldViewPr>
      <p:cViewPr varScale="1">
        <p:scale>
          <a:sx n="77" d="100"/>
          <a:sy n="77" d="100"/>
        </p:scale>
        <p:origin x="1546" y="72"/>
      </p:cViewPr>
      <p:guideLst>
        <p:guide orient="horz" pos="2160"/>
        <p:guide pos="2880"/>
      </p:guideLst>
    </p:cSldViewPr>
  </p:slideViewPr>
  <p:outlineViewPr>
    <p:cViewPr>
      <p:scale>
        <a:sx n="33" d="100"/>
        <a:sy n="33" d="100"/>
      </p:scale>
      <p:origin x="0" y="-9269"/>
    </p:cViewPr>
  </p:outlineViewPr>
  <p:notesTextViewPr>
    <p:cViewPr>
      <p:scale>
        <a:sx n="100" d="100"/>
        <a:sy n="100" d="100"/>
      </p:scale>
      <p:origin x="0" y="0"/>
    </p:cViewPr>
  </p:notesTextViewPr>
  <p:sorterViewPr>
    <p:cViewPr varScale="1">
      <p:scale>
        <a:sx n="1" d="1"/>
        <a:sy n="1" d="1"/>
      </p:scale>
      <p:origin x="0" y="0"/>
    </p:cViewPr>
  </p:sorterViewPr>
  <p:notesViewPr>
    <p:cSldViewPr>
      <p:cViewPr>
        <p:scale>
          <a:sx n="100" d="100"/>
          <a:sy n="100" d="100"/>
        </p:scale>
        <p:origin x="2323" y="-1118"/>
      </p:cViewPr>
      <p:guideLst>
        <p:guide orient="horz" pos="291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06D8EC51-F254-D4DD-D779-2EEAF6B34E82}"/>
              </a:ext>
            </a:extLst>
          </p:cNvPr>
          <p:cNvSpPr>
            <a:spLocks noGrp="1" noChangeArrowheads="1"/>
          </p:cNvSpPr>
          <p:nvPr>
            <p:ph type="hdr" sz="quarter"/>
          </p:nvPr>
        </p:nvSpPr>
        <p:spPr bwMode="auto">
          <a:xfrm>
            <a:off x="0" y="0"/>
            <a:ext cx="2971800" cy="461963"/>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fontAlgn="auto" hangingPunct="1">
              <a:spcBef>
                <a:spcPts val="0"/>
              </a:spcBef>
              <a:spcAft>
                <a:spcPts val="0"/>
              </a:spcAft>
              <a:defRPr sz="1200">
                <a:latin typeface="Times"/>
              </a:defRPr>
            </a:lvl1pPr>
          </a:lstStyle>
          <a:p>
            <a:pPr>
              <a:defRPr/>
            </a:pPr>
            <a:endParaRPr lang="en-US"/>
          </a:p>
        </p:txBody>
      </p:sp>
      <p:sp>
        <p:nvSpPr>
          <p:cNvPr id="11267" name="Rectangle 3">
            <a:extLst>
              <a:ext uri="{FF2B5EF4-FFF2-40B4-BE49-F238E27FC236}">
                <a16:creationId xmlns:a16="http://schemas.microsoft.com/office/drawing/2014/main" id="{D4388D8C-5D96-7040-AE0B-EA2325ECC627}"/>
              </a:ext>
            </a:extLst>
          </p:cNvPr>
          <p:cNvSpPr>
            <a:spLocks noGrp="1" noChangeArrowheads="1"/>
          </p:cNvSpPr>
          <p:nvPr>
            <p:ph type="dt" idx="1"/>
          </p:nvPr>
        </p:nvSpPr>
        <p:spPr bwMode="auto">
          <a:xfrm>
            <a:off x="3886200" y="0"/>
            <a:ext cx="2971800" cy="461963"/>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fontAlgn="auto" hangingPunct="1">
              <a:spcBef>
                <a:spcPts val="0"/>
              </a:spcBef>
              <a:spcAft>
                <a:spcPts val="0"/>
              </a:spcAft>
              <a:defRPr sz="1200">
                <a:latin typeface="Times"/>
              </a:defRPr>
            </a:lvl1pPr>
          </a:lstStyle>
          <a:p>
            <a:pPr>
              <a:defRPr/>
            </a:pPr>
            <a:endParaRPr lang="en-US"/>
          </a:p>
        </p:txBody>
      </p:sp>
      <p:sp>
        <p:nvSpPr>
          <p:cNvPr id="2052" name="Rectangle 4">
            <a:extLst>
              <a:ext uri="{FF2B5EF4-FFF2-40B4-BE49-F238E27FC236}">
                <a16:creationId xmlns:a16="http://schemas.microsoft.com/office/drawing/2014/main" id="{672BB4DC-236F-6C7F-09BC-84EC60907876}"/>
              </a:ext>
            </a:extLst>
          </p:cNvPr>
          <p:cNvSpPr>
            <a:spLocks noGrp="1" noRot="1" noChangeAspect="1" noChangeArrowheads="1" noTextEdit="1"/>
          </p:cNvSpPr>
          <p:nvPr>
            <p:ph type="sldImg" idx="2"/>
          </p:nvPr>
        </p:nvSpPr>
        <p:spPr bwMode="auto">
          <a:xfrm>
            <a:off x="1120775" y="693738"/>
            <a:ext cx="4616450" cy="3463925"/>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1269" name="Rectangle 5">
            <a:extLst>
              <a:ext uri="{FF2B5EF4-FFF2-40B4-BE49-F238E27FC236}">
                <a16:creationId xmlns:a16="http://schemas.microsoft.com/office/drawing/2014/main" id="{D46FD288-2EA7-3FD1-D71E-5163C02C4480}"/>
              </a:ext>
            </a:extLst>
          </p:cNvPr>
          <p:cNvSpPr>
            <a:spLocks noGrp="1" noChangeArrowheads="1"/>
          </p:cNvSpPr>
          <p:nvPr>
            <p:ph type="body" sz="quarter" idx="3"/>
          </p:nvPr>
        </p:nvSpPr>
        <p:spPr bwMode="auto">
          <a:xfrm>
            <a:off x="914400" y="4389438"/>
            <a:ext cx="5029200" cy="4157662"/>
          </a:xfrm>
          <a:prstGeom prst="rect">
            <a:avLst/>
          </a:prstGeom>
          <a:noFill/>
          <a:ln>
            <a:noFill/>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1270" name="Rectangle 6">
            <a:extLst>
              <a:ext uri="{FF2B5EF4-FFF2-40B4-BE49-F238E27FC236}">
                <a16:creationId xmlns:a16="http://schemas.microsoft.com/office/drawing/2014/main" id="{F45A514C-D525-FEAA-C02F-52CC6599C6D7}"/>
              </a:ext>
            </a:extLst>
          </p:cNvPr>
          <p:cNvSpPr>
            <a:spLocks noGrp="1" noChangeArrowheads="1"/>
          </p:cNvSpPr>
          <p:nvPr>
            <p:ph type="ftr" sz="quarter" idx="4"/>
          </p:nvPr>
        </p:nvSpPr>
        <p:spPr bwMode="auto">
          <a:xfrm>
            <a:off x="0" y="8777288"/>
            <a:ext cx="2971800" cy="461962"/>
          </a:xfrm>
          <a:prstGeom prst="rect">
            <a:avLst/>
          </a:prstGeom>
          <a:noFill/>
          <a:ln>
            <a:noFill/>
          </a:ln>
          <a:effectLst/>
        </p:spPr>
        <p:txBody>
          <a:bodyPr vert="horz" wrap="square" lIns="91440" tIns="45720" rIns="91440" bIns="45720" numCol="1" anchor="b" anchorCtr="0" compatLnSpc="1">
            <a:prstTxWarp prst="textNoShape">
              <a:avLst/>
            </a:prstTxWarp>
          </a:bodyPr>
          <a:lstStyle>
            <a:lvl1pPr eaLnBrk="1" fontAlgn="auto" hangingPunct="1">
              <a:spcBef>
                <a:spcPts val="0"/>
              </a:spcBef>
              <a:spcAft>
                <a:spcPts val="0"/>
              </a:spcAft>
              <a:defRPr sz="1200">
                <a:latin typeface="Times"/>
              </a:defRPr>
            </a:lvl1pPr>
          </a:lstStyle>
          <a:p>
            <a:pPr>
              <a:defRPr/>
            </a:pPr>
            <a:endParaRPr lang="en-US"/>
          </a:p>
        </p:txBody>
      </p:sp>
      <p:sp>
        <p:nvSpPr>
          <p:cNvPr id="11271" name="Rectangle 7">
            <a:extLst>
              <a:ext uri="{FF2B5EF4-FFF2-40B4-BE49-F238E27FC236}">
                <a16:creationId xmlns:a16="http://schemas.microsoft.com/office/drawing/2014/main" id="{04DA5278-51DC-8547-44AA-D0F7F35411AF}"/>
              </a:ext>
            </a:extLst>
          </p:cNvPr>
          <p:cNvSpPr>
            <a:spLocks noGrp="1" noChangeArrowheads="1"/>
          </p:cNvSpPr>
          <p:nvPr>
            <p:ph type="sldNum" sz="quarter" idx="5"/>
          </p:nvPr>
        </p:nvSpPr>
        <p:spPr bwMode="auto">
          <a:xfrm>
            <a:off x="3886200" y="8777288"/>
            <a:ext cx="2971800" cy="461962"/>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fontAlgn="auto" hangingPunct="1">
              <a:spcBef>
                <a:spcPts val="0"/>
              </a:spcBef>
              <a:spcAft>
                <a:spcPts val="0"/>
              </a:spcAft>
              <a:defRPr sz="1200">
                <a:latin typeface="+mn-lt"/>
              </a:defRPr>
            </a:lvl1pPr>
          </a:lstStyle>
          <a:p>
            <a:pPr>
              <a:defRPr/>
            </a:pPr>
            <a:fld id="{09E350DE-18AE-42CD-BC26-78FF4E345477}"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a:ea typeface="+mn-ea"/>
        <a:cs typeface="+mn-cs"/>
      </a:defRPr>
    </a:lvl1pPr>
    <a:lvl2pPr marL="457200" algn="l" rtl="0" eaLnBrk="0" fontAlgn="base" hangingPunct="0">
      <a:spcBef>
        <a:spcPct val="30000"/>
      </a:spcBef>
      <a:spcAft>
        <a:spcPct val="0"/>
      </a:spcAft>
      <a:defRPr sz="1200" kern="1200">
        <a:solidFill>
          <a:schemeClr val="tx1"/>
        </a:solidFill>
        <a:latin typeface="Times"/>
        <a:ea typeface="+mn-ea"/>
        <a:cs typeface="+mn-cs"/>
      </a:defRPr>
    </a:lvl2pPr>
    <a:lvl3pPr marL="914400" algn="l" rtl="0" eaLnBrk="0" fontAlgn="base" hangingPunct="0">
      <a:spcBef>
        <a:spcPct val="30000"/>
      </a:spcBef>
      <a:spcAft>
        <a:spcPct val="0"/>
      </a:spcAft>
      <a:defRPr sz="1200" kern="1200">
        <a:solidFill>
          <a:schemeClr val="tx1"/>
        </a:solidFill>
        <a:latin typeface="Times"/>
        <a:ea typeface="+mn-ea"/>
        <a:cs typeface="+mn-cs"/>
      </a:defRPr>
    </a:lvl3pPr>
    <a:lvl4pPr marL="1371600" algn="l" rtl="0" eaLnBrk="0" fontAlgn="base" hangingPunct="0">
      <a:spcBef>
        <a:spcPct val="30000"/>
      </a:spcBef>
      <a:spcAft>
        <a:spcPct val="0"/>
      </a:spcAft>
      <a:defRPr sz="1200" kern="1200">
        <a:solidFill>
          <a:schemeClr val="tx1"/>
        </a:solidFill>
        <a:latin typeface="Times"/>
        <a:ea typeface="+mn-ea"/>
        <a:cs typeface="+mn-cs"/>
      </a:defRPr>
    </a:lvl4pPr>
    <a:lvl5pPr marL="1828800" algn="l" rtl="0" eaLnBrk="0" fontAlgn="base" hangingPunct="0">
      <a:spcBef>
        <a:spcPct val="30000"/>
      </a:spcBef>
      <a:spcAft>
        <a:spcPct val="0"/>
      </a:spcAft>
      <a:defRPr sz="1200" kern="1200">
        <a:solidFill>
          <a:schemeClr val="tx1"/>
        </a:solidFill>
        <a:latin typeface="Times"/>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journals.lww.com/10.1097/HP.0000000000000471"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Image Placeholder 1">
            <a:extLst>
              <a:ext uri="{FF2B5EF4-FFF2-40B4-BE49-F238E27FC236}">
                <a16:creationId xmlns:a16="http://schemas.microsoft.com/office/drawing/2014/main" id="{53854B40-72D1-37E3-B627-A0D9F6CF1ECC}"/>
              </a:ext>
            </a:extLst>
          </p:cNvPr>
          <p:cNvSpPr>
            <a:spLocks noGrp="1" noRot="1" noChangeAspect="1" noChangeArrowheads="1" noTextEdit="1"/>
          </p:cNvSpPr>
          <p:nvPr>
            <p:ph type="sldImg"/>
          </p:nvPr>
        </p:nvSpPr>
        <p:spPr>
          <a:ln/>
        </p:spPr>
      </p:sp>
      <p:sp>
        <p:nvSpPr>
          <p:cNvPr id="4099" name="Notes Placeholder 2">
            <a:extLst>
              <a:ext uri="{FF2B5EF4-FFF2-40B4-BE49-F238E27FC236}">
                <a16:creationId xmlns:a16="http://schemas.microsoft.com/office/drawing/2014/main" id="{B54E64EE-E746-A5B9-16E3-17B5F65F7BDA}"/>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Times" panose="02020603050405020304" pitchFamily="18" charset="0"/>
            </a:endParaRPr>
          </a:p>
        </p:txBody>
      </p:sp>
      <p:sp>
        <p:nvSpPr>
          <p:cNvPr id="4100" name="Slide Number Placeholder 3">
            <a:extLst>
              <a:ext uri="{FF2B5EF4-FFF2-40B4-BE49-F238E27FC236}">
                <a16:creationId xmlns:a16="http://schemas.microsoft.com/office/drawing/2014/main" id="{18D15B59-DAC2-E38F-1758-493AB26419E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DB382A8E-70AB-4478-8650-C2102FF5F663}" type="slidenum">
              <a:rPr lang="en-US" altLang="en-US" smtClean="0">
                <a:latin typeface="Arial" panose="020B0604020202020204" pitchFamily="34" charset="0"/>
              </a:rPr>
              <a:pPr fontAlgn="base">
                <a:spcBef>
                  <a:spcPct val="0"/>
                </a:spcBef>
                <a:spcAft>
                  <a:spcPct val="0"/>
                </a:spcAft>
              </a:pPr>
              <a:t>1</a:t>
            </a:fld>
            <a:endParaRPr lang="en-US" altLang="en-US">
              <a:latin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lide Image Placeholder 1">
            <a:extLst>
              <a:ext uri="{FF2B5EF4-FFF2-40B4-BE49-F238E27FC236}">
                <a16:creationId xmlns:a16="http://schemas.microsoft.com/office/drawing/2014/main" id="{69EE4375-E6FE-FA54-E9B7-9B191E3A8A5F}"/>
              </a:ext>
            </a:extLst>
          </p:cNvPr>
          <p:cNvSpPr>
            <a:spLocks noGrp="1" noRot="1" noChangeAspect="1" noChangeArrowheads="1" noTextEdit="1"/>
          </p:cNvSpPr>
          <p:nvPr>
            <p:ph type="sldImg"/>
          </p:nvPr>
        </p:nvSpPr>
        <p:spPr>
          <a:ln/>
        </p:spPr>
      </p:sp>
      <p:sp>
        <p:nvSpPr>
          <p:cNvPr id="101379" name="Notes Placeholder 2">
            <a:extLst>
              <a:ext uri="{FF2B5EF4-FFF2-40B4-BE49-F238E27FC236}">
                <a16:creationId xmlns:a16="http://schemas.microsoft.com/office/drawing/2014/main" id="{066EF57A-8DB1-D5EC-78C0-D609ED697EB2}"/>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latin typeface="Times" panose="02020603050405020304" pitchFamily="18" charset="0"/>
                <a:cs typeface="Times" panose="02020603050405020304" pitchFamily="18" charset="0"/>
              </a:rPr>
              <a:t>Low dose ionizing radiation is not a significant cause of biological harm in humans.</a:t>
            </a:r>
          </a:p>
        </p:txBody>
      </p:sp>
      <p:sp>
        <p:nvSpPr>
          <p:cNvPr id="101380" name="Slide Number Placeholder 3">
            <a:extLst>
              <a:ext uri="{FF2B5EF4-FFF2-40B4-BE49-F238E27FC236}">
                <a16:creationId xmlns:a16="http://schemas.microsoft.com/office/drawing/2014/main" id="{B7E0C708-D4FC-1F6C-6187-4370CC1CE336}"/>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7393CF0F-9DFE-48FA-9278-69F3C125EBB8}" type="slidenum">
              <a:rPr lang="en-US" altLang="en-US" smtClean="0">
                <a:latin typeface="Times" panose="02020603050405020304" pitchFamily="18" charset="0"/>
              </a:rPr>
              <a:pPr fontAlgn="base">
                <a:spcBef>
                  <a:spcPct val="0"/>
                </a:spcBef>
                <a:spcAft>
                  <a:spcPct val="0"/>
                </a:spcAft>
              </a:pPr>
              <a:t>10</a:t>
            </a:fld>
            <a:endParaRPr lang="en-US" altLang="en-US">
              <a:latin typeface="Times" panose="02020603050405020304" pitchFamily="18"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Slide Image Placeholder 1">
            <a:extLst>
              <a:ext uri="{FF2B5EF4-FFF2-40B4-BE49-F238E27FC236}">
                <a16:creationId xmlns:a16="http://schemas.microsoft.com/office/drawing/2014/main" id="{57EC4463-685F-DF7B-B076-A0E5F8399568}"/>
              </a:ext>
            </a:extLst>
          </p:cNvPr>
          <p:cNvSpPr>
            <a:spLocks noGrp="1" noRot="1" noChangeAspect="1" noChangeArrowheads="1" noTextEdit="1"/>
          </p:cNvSpPr>
          <p:nvPr>
            <p:ph type="sldImg"/>
          </p:nvPr>
        </p:nvSpPr>
        <p:spPr>
          <a:ln/>
        </p:spPr>
      </p:sp>
      <p:sp>
        <p:nvSpPr>
          <p:cNvPr id="122883" name="Notes Placeholder 2">
            <a:extLst>
              <a:ext uri="{FF2B5EF4-FFF2-40B4-BE49-F238E27FC236}">
                <a16:creationId xmlns:a16="http://schemas.microsoft.com/office/drawing/2014/main" id="{4FE337BD-5535-6974-9194-4D13C62AAAA0}"/>
              </a:ext>
            </a:extLst>
          </p:cNvPr>
          <p:cNvSpPr>
            <a:spLocks noGrp="1" noChangeArrowheads="1"/>
          </p:cNvSpPr>
          <p:nvPr>
            <p:ph type="body" idx="1"/>
          </p:nvPr>
        </p:nvSpPr>
        <p:spPr/>
        <p:txBody>
          <a:bodyPr/>
          <a:lstStyle/>
          <a:p>
            <a:pPr>
              <a:defRPr/>
            </a:pPr>
            <a:r>
              <a:rPr lang="en-US" altLang="en-US" dirty="0">
                <a:latin typeface="Times" panose="02020603050405020304" pitchFamily="18" charset="0"/>
                <a:cs typeface="Times" panose="02020603050405020304" pitchFamily="18" charset="0"/>
              </a:rPr>
              <a:t>If we didn’t have protective responses against the vast damage done by oxygen metabolism, we wouldn’t live past the embryonic stage, and our species would have long since become extinct, if it were ever able to have emerged in the first place.</a:t>
            </a:r>
          </a:p>
        </p:txBody>
      </p:sp>
      <p:sp>
        <p:nvSpPr>
          <p:cNvPr id="103428" name="Slide Number Placeholder 3">
            <a:extLst>
              <a:ext uri="{FF2B5EF4-FFF2-40B4-BE49-F238E27FC236}">
                <a16:creationId xmlns:a16="http://schemas.microsoft.com/office/drawing/2014/main" id="{5D711C2D-C6A6-90E2-7B7F-9111B2BCF82A}"/>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91760139-9C58-4D7A-BB24-76D3CB7672C1}" type="slidenum">
              <a:rPr lang="en-US" altLang="en-US" smtClean="0">
                <a:latin typeface="Arial" panose="020B0604020202020204" pitchFamily="34" charset="0"/>
              </a:rPr>
              <a:pPr fontAlgn="base">
                <a:spcBef>
                  <a:spcPct val="0"/>
                </a:spcBef>
                <a:spcAft>
                  <a:spcPct val="0"/>
                </a:spcAft>
              </a:pPr>
              <a:t>11</a:t>
            </a:fld>
            <a:endParaRPr lang="en-US" altLang="en-US">
              <a:latin typeface="Arial" panose="020B0604020202020204"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Slide Image Placeholder 1">
            <a:extLst>
              <a:ext uri="{FF2B5EF4-FFF2-40B4-BE49-F238E27FC236}">
                <a16:creationId xmlns:a16="http://schemas.microsoft.com/office/drawing/2014/main" id="{5447FA1A-5F60-6809-A45A-5C2F4B1D3F8B}"/>
              </a:ext>
            </a:extLst>
          </p:cNvPr>
          <p:cNvSpPr>
            <a:spLocks noGrp="1" noRot="1" noChangeAspect="1" noChangeArrowheads="1" noTextEdit="1"/>
          </p:cNvSpPr>
          <p:nvPr>
            <p:ph type="sldImg"/>
          </p:nvPr>
        </p:nvSpPr>
        <p:spPr>
          <a:ln/>
        </p:spPr>
      </p:sp>
      <p:sp>
        <p:nvSpPr>
          <p:cNvPr id="122883" name="Notes Placeholder 2">
            <a:extLst>
              <a:ext uri="{FF2B5EF4-FFF2-40B4-BE49-F238E27FC236}">
                <a16:creationId xmlns:a16="http://schemas.microsoft.com/office/drawing/2014/main" id="{77E56193-EB17-F9A7-D7EA-9234AA092BDD}"/>
              </a:ext>
            </a:extLst>
          </p:cNvPr>
          <p:cNvSpPr>
            <a:spLocks noGrp="1" noChangeArrowheads="1"/>
          </p:cNvSpPr>
          <p:nvPr>
            <p:ph type="body" idx="1"/>
          </p:nvPr>
        </p:nvSpPr>
        <p:spPr/>
        <p:txBody>
          <a:bodyPr/>
          <a:lstStyle/>
          <a:p>
            <a:pPr>
              <a:defRPr/>
            </a:pPr>
            <a:endParaRPr lang="en-US" altLang="en-US" dirty="0">
              <a:latin typeface="+mn-lt"/>
              <a:cs typeface="Arial" panose="020B0604020202020204" pitchFamily="34" charset="0"/>
            </a:endParaRPr>
          </a:p>
        </p:txBody>
      </p:sp>
      <p:sp>
        <p:nvSpPr>
          <p:cNvPr id="105476" name="Slide Number Placeholder 3">
            <a:extLst>
              <a:ext uri="{FF2B5EF4-FFF2-40B4-BE49-F238E27FC236}">
                <a16:creationId xmlns:a16="http://schemas.microsoft.com/office/drawing/2014/main" id="{CD6F9DC8-C466-F498-1D46-1F2A469674AD}"/>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E09BCB00-7AA0-4DA7-A140-045B5D491997}" type="slidenum">
              <a:rPr lang="en-US" altLang="en-US" smtClean="0">
                <a:latin typeface="Arial" panose="020B0604020202020204" pitchFamily="34" charset="0"/>
              </a:rPr>
              <a:pPr fontAlgn="base">
                <a:spcBef>
                  <a:spcPct val="0"/>
                </a:spcBef>
                <a:spcAft>
                  <a:spcPct val="0"/>
                </a:spcAft>
              </a:pPr>
              <a:t>12</a:t>
            </a:fld>
            <a:endParaRPr lang="en-US" altLang="en-US">
              <a:latin typeface="Arial" panose="020B0604020202020204"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Slide Image Placeholder 1">
            <a:extLst>
              <a:ext uri="{FF2B5EF4-FFF2-40B4-BE49-F238E27FC236}">
                <a16:creationId xmlns:a16="http://schemas.microsoft.com/office/drawing/2014/main" id="{A04259C4-991A-0DD3-6F55-2E4871E4C373}"/>
              </a:ext>
            </a:extLst>
          </p:cNvPr>
          <p:cNvSpPr>
            <a:spLocks noGrp="1" noRot="1" noChangeAspect="1" noChangeArrowheads="1" noTextEdit="1"/>
          </p:cNvSpPr>
          <p:nvPr>
            <p:ph type="sldImg"/>
          </p:nvPr>
        </p:nvSpPr>
        <p:spPr>
          <a:ln/>
        </p:spPr>
      </p:sp>
      <p:sp>
        <p:nvSpPr>
          <p:cNvPr id="107523" name="Notes Placeholder 2">
            <a:extLst>
              <a:ext uri="{FF2B5EF4-FFF2-40B4-BE49-F238E27FC236}">
                <a16:creationId xmlns:a16="http://schemas.microsoft.com/office/drawing/2014/main" id="{B6DC6561-17AF-48B0-ADBF-60E7E1623609}"/>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Times" panose="02020603050405020304" pitchFamily="18" charset="0"/>
            </a:endParaRPr>
          </a:p>
        </p:txBody>
      </p:sp>
      <p:sp>
        <p:nvSpPr>
          <p:cNvPr id="107524" name="Slide Number Placeholder 3">
            <a:extLst>
              <a:ext uri="{FF2B5EF4-FFF2-40B4-BE49-F238E27FC236}">
                <a16:creationId xmlns:a16="http://schemas.microsoft.com/office/drawing/2014/main" id="{80C0D990-BAC1-AFBA-8B93-7E4C2D6D8F61}"/>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B6A10DB1-C8D8-4F84-8800-73BF073E2918}" type="slidenum">
              <a:rPr lang="en-US" altLang="en-US" smtClean="0"/>
              <a:pPr fontAlgn="base">
                <a:spcBef>
                  <a:spcPct val="0"/>
                </a:spcBef>
                <a:spcAft>
                  <a:spcPct val="0"/>
                </a:spcAft>
              </a:pPr>
              <a:t>13</a:t>
            </a:fld>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a:extLst>
              <a:ext uri="{FF2B5EF4-FFF2-40B4-BE49-F238E27FC236}">
                <a16:creationId xmlns:a16="http://schemas.microsoft.com/office/drawing/2014/main" id="{A0D8E2DD-342A-7EEC-D1F1-BB7B89C55ABE}"/>
              </a:ext>
            </a:extLst>
          </p:cNvPr>
          <p:cNvSpPr>
            <a:spLocks noGrp="1" noRot="1" noChangeAspect="1" noChangeArrowheads="1" noTextEdit="1"/>
          </p:cNvSpPr>
          <p:nvPr>
            <p:ph type="sldImg"/>
          </p:nvPr>
        </p:nvSpPr>
        <p:spPr>
          <a:ln/>
        </p:spPr>
      </p:sp>
      <p:sp>
        <p:nvSpPr>
          <p:cNvPr id="108547" name="Notes Placeholder 2">
            <a:extLst>
              <a:ext uri="{FF2B5EF4-FFF2-40B4-BE49-F238E27FC236}">
                <a16:creationId xmlns:a16="http://schemas.microsoft.com/office/drawing/2014/main" id="{FC0435AE-E423-FA61-8980-D4039243AF17}"/>
              </a:ext>
            </a:extLst>
          </p:cNvPr>
          <p:cNvSpPr>
            <a:spLocks noGrp="1" noChangeArrowheads="1"/>
          </p:cNvSpPr>
          <p:nvPr>
            <p:ph type="body" idx="1"/>
          </p:nvPr>
        </p:nvSpPr>
        <p:spPr/>
        <p:txBody>
          <a:bodyPr/>
          <a:lstStyle/>
          <a:p>
            <a:pPr>
              <a:defRPr/>
            </a:pPr>
            <a:r>
              <a:rPr lang="en-US" altLang="en-US" dirty="0"/>
              <a:t>Ref. L. E. </a:t>
            </a:r>
            <a:r>
              <a:rPr lang="en-US" altLang="en-US" dirty="0" err="1"/>
              <a:t>Feinendegen</a:t>
            </a:r>
            <a:r>
              <a:rPr lang="en-US" altLang="en-US" dirty="0"/>
              <a:t> personal communication and </a:t>
            </a:r>
            <a:r>
              <a:rPr lang="en-US" dirty="0">
                <a:solidFill>
                  <a:srgbClr val="2D5A89"/>
                </a:solidFill>
                <a:latin typeface="+mn-lt"/>
                <a:hlinkClick r:id="rId3"/>
              </a:rPr>
              <a:t>2015 Health Physics Society Symposium, 13–14 July 2015, Health Risks From Low Doses and Low Dose-Rates of Ionizing Radiation</a:t>
            </a:r>
            <a:endParaRPr lang="en-US" dirty="0">
              <a:solidFill>
                <a:srgbClr val="2D5A89"/>
              </a:solidFill>
              <a:latin typeface="+mn-lt"/>
            </a:endParaRPr>
          </a:p>
          <a:p>
            <a:pPr>
              <a:defRPr/>
            </a:pPr>
            <a:endParaRPr lang="en-US" altLang="en-US" dirty="0">
              <a:solidFill>
                <a:srgbClr val="2D5A89"/>
              </a:solidFill>
              <a:latin typeface="+mn-lt"/>
            </a:endParaRPr>
          </a:p>
          <a:p>
            <a:pPr>
              <a:defRPr/>
            </a:pPr>
            <a:r>
              <a:rPr lang="en-US" altLang="en-US" dirty="0">
                <a:latin typeface="+mn-lt"/>
              </a:rPr>
              <a:t>Adaptive protection measures are activated anytime the body is exposed to a biological stressor agent.</a:t>
            </a:r>
          </a:p>
          <a:p>
            <a:pPr>
              <a:defRPr/>
            </a:pPr>
            <a:endParaRPr lang="en-US" altLang="en-US" dirty="0">
              <a:latin typeface="+mn-lt"/>
            </a:endParaRPr>
          </a:p>
          <a:p>
            <a:pPr>
              <a:defRPr/>
            </a:pPr>
            <a:r>
              <a:rPr lang="en-US" altLang="en-US" dirty="0">
                <a:latin typeface="+mn-lt"/>
              </a:rPr>
              <a:t>The flawed linear no-threshold (LNT) radiation dose-response model ignores the body’s highly effective adaptive protection mechanisms.</a:t>
            </a:r>
          </a:p>
          <a:p>
            <a:pPr>
              <a:defRPr/>
            </a:pPr>
            <a:endParaRPr lang="en-US" altLang="en-US" dirty="0">
              <a:latin typeface="+mn-lt"/>
            </a:endParaRPr>
          </a:p>
        </p:txBody>
      </p:sp>
      <p:sp>
        <p:nvSpPr>
          <p:cNvPr id="82948" name="Slide Number Placeholder 3">
            <a:extLst>
              <a:ext uri="{FF2B5EF4-FFF2-40B4-BE49-F238E27FC236}">
                <a16:creationId xmlns:a16="http://schemas.microsoft.com/office/drawing/2014/main" id="{3F2F1D9D-7934-AEE0-9F4B-B0F1811E4447}"/>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B4FEF170-06D4-4B0D-8168-E281537D3F9F}" type="slidenum">
              <a:rPr lang="en-US" altLang="en-US" smtClean="0">
                <a:latin typeface="Arial" panose="020B0604020202020204" pitchFamily="34" charset="0"/>
              </a:rPr>
              <a:pPr fontAlgn="base">
                <a:spcBef>
                  <a:spcPct val="0"/>
                </a:spcBef>
                <a:spcAft>
                  <a:spcPct val="0"/>
                </a:spcAft>
              </a:pPr>
              <a:t>2</a:t>
            </a:fld>
            <a:endParaRPr lang="en-US" altLang="en-US">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a:extLst>
              <a:ext uri="{FF2B5EF4-FFF2-40B4-BE49-F238E27FC236}">
                <a16:creationId xmlns:a16="http://schemas.microsoft.com/office/drawing/2014/main" id="{A9400CA8-ED35-3A74-A4B5-B3ED0BA1FB1E}"/>
              </a:ext>
            </a:extLst>
          </p:cNvPr>
          <p:cNvSpPr>
            <a:spLocks noGrp="1" noRot="1" noChangeAspect="1" noChangeArrowheads="1" noTextEdit="1"/>
          </p:cNvSpPr>
          <p:nvPr>
            <p:ph type="sldImg"/>
          </p:nvPr>
        </p:nvSpPr>
        <p:spPr>
          <a:ln/>
        </p:spPr>
      </p:sp>
      <p:sp>
        <p:nvSpPr>
          <p:cNvPr id="84995" name="Notes Placeholder 2">
            <a:extLst>
              <a:ext uri="{FF2B5EF4-FFF2-40B4-BE49-F238E27FC236}">
                <a16:creationId xmlns:a16="http://schemas.microsoft.com/office/drawing/2014/main" id="{7F86E5FB-EED0-3329-CD04-8575EF7F518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Times" panose="02020603050405020304" pitchFamily="18" charset="0"/>
            </a:endParaRPr>
          </a:p>
        </p:txBody>
      </p:sp>
      <p:sp>
        <p:nvSpPr>
          <p:cNvPr id="84996" name="Slide Number Placeholder 3">
            <a:extLst>
              <a:ext uri="{FF2B5EF4-FFF2-40B4-BE49-F238E27FC236}">
                <a16:creationId xmlns:a16="http://schemas.microsoft.com/office/drawing/2014/main" id="{0A5C9031-DC60-E643-0457-3A54DDBC84E0}"/>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FCD881B8-04AC-4109-A64C-3AE9558804F2}" type="slidenum">
              <a:rPr lang="en-US" altLang="en-US" smtClean="0">
                <a:latin typeface="Times" panose="02020603050405020304" pitchFamily="18" charset="0"/>
              </a:rPr>
              <a:pPr fontAlgn="base">
                <a:spcBef>
                  <a:spcPct val="0"/>
                </a:spcBef>
                <a:spcAft>
                  <a:spcPct val="0"/>
                </a:spcAft>
              </a:pPr>
              <a:t>3</a:t>
            </a:fld>
            <a:endParaRPr lang="en-US" altLang="en-US">
              <a:latin typeface="Times" panose="02020603050405020304"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a:extLst>
              <a:ext uri="{FF2B5EF4-FFF2-40B4-BE49-F238E27FC236}">
                <a16:creationId xmlns:a16="http://schemas.microsoft.com/office/drawing/2014/main" id="{ECFA0B15-80BB-DDE5-240D-D09986693115}"/>
              </a:ext>
            </a:extLst>
          </p:cNvPr>
          <p:cNvSpPr>
            <a:spLocks noGrp="1" noRot="1" noChangeAspect="1" noChangeArrowheads="1" noTextEdit="1"/>
          </p:cNvSpPr>
          <p:nvPr>
            <p:ph type="sldImg"/>
          </p:nvPr>
        </p:nvSpPr>
        <p:spPr>
          <a:ln/>
        </p:spPr>
      </p:sp>
      <p:sp>
        <p:nvSpPr>
          <p:cNvPr id="16387" name="Notes Placeholder 2">
            <a:extLst>
              <a:ext uri="{FF2B5EF4-FFF2-40B4-BE49-F238E27FC236}">
                <a16:creationId xmlns:a16="http://schemas.microsoft.com/office/drawing/2014/main" id="{CCE1EB7D-54BE-54EB-AD69-729744837220}"/>
              </a:ext>
            </a:extLst>
          </p:cNvPr>
          <p:cNvSpPr>
            <a:spLocks noGrp="1" noChangeArrowheads="1"/>
          </p:cNvSpPr>
          <p:nvPr>
            <p:ph type="body" idx="1"/>
          </p:nvPr>
        </p:nvSpPr>
        <p:spPr/>
        <p:txBody>
          <a:bodyPr/>
          <a:lstStyle/>
          <a:p>
            <a:pPr eaLnBrk="1" hangingPunct="1">
              <a:spcBef>
                <a:spcPct val="0"/>
              </a:spcBef>
              <a:defRPr/>
            </a:pPr>
            <a:r>
              <a:rPr lang="en-US" altLang="en-US" dirty="0">
                <a:latin typeface="+mn-lt"/>
              </a:rPr>
              <a:t>This graphic shows that radiation-induced adaptive protection is stimulated by  </a:t>
            </a:r>
            <a:r>
              <a:rPr lang="en-US" altLang="en-US" u="sng" dirty="0">
                <a:latin typeface="+mn-lt"/>
              </a:rPr>
              <a:t>acute</a:t>
            </a:r>
            <a:r>
              <a:rPr lang="en-US" altLang="en-US" dirty="0">
                <a:latin typeface="+mn-lt"/>
              </a:rPr>
              <a:t> ionizing radiation doses up to 0.5 Gy.</a:t>
            </a:r>
          </a:p>
          <a:p>
            <a:pPr>
              <a:spcBef>
                <a:spcPts val="0"/>
              </a:spcBef>
              <a:defRPr/>
            </a:pPr>
            <a:endParaRPr lang="en-US" altLang="en-US" dirty="0"/>
          </a:p>
          <a:p>
            <a:pPr>
              <a:defRPr/>
            </a:pPr>
            <a:r>
              <a:rPr lang="en-US" altLang="en-US" dirty="0">
                <a:latin typeface="+mn-lt"/>
              </a:rPr>
              <a:t>0.1 Gray (10 rem) is the optimum dose for stimulating adaptive protection mechanisms.</a:t>
            </a:r>
          </a:p>
          <a:p>
            <a:pPr>
              <a:spcBef>
                <a:spcPts val="0"/>
              </a:spcBef>
              <a:defRPr/>
            </a:pPr>
            <a:endParaRPr lang="en-US" altLang="en-US" dirty="0">
              <a:latin typeface="+mn-lt"/>
            </a:endParaRPr>
          </a:p>
          <a:p>
            <a:pPr>
              <a:defRPr/>
            </a:pPr>
            <a:r>
              <a:rPr lang="en-US" altLang="en-US" dirty="0">
                <a:latin typeface="+mn-lt"/>
              </a:rPr>
              <a:t>0.2 Gray (20 rem) is effectively the threshold absorbed dose for observable radiation-induced adverse health effects.</a:t>
            </a:r>
          </a:p>
          <a:p>
            <a:pPr>
              <a:spcBef>
                <a:spcPts val="0"/>
              </a:spcBef>
              <a:defRPr/>
            </a:pPr>
            <a:endParaRPr lang="en-US" altLang="en-US" dirty="0">
              <a:latin typeface="+mn-lt"/>
            </a:endParaRPr>
          </a:p>
          <a:p>
            <a:pPr>
              <a:spcBef>
                <a:spcPts val="0"/>
              </a:spcBef>
              <a:defRPr/>
            </a:pPr>
            <a:r>
              <a:rPr lang="en-US" altLang="en-US" dirty="0">
                <a:latin typeface="+mn-lt"/>
              </a:rPr>
              <a:t>From </a:t>
            </a:r>
            <a:r>
              <a:rPr lang="en-US" altLang="en-US" dirty="0" err="1">
                <a:latin typeface="+mn-lt"/>
              </a:rPr>
              <a:t>Feinendegen</a:t>
            </a:r>
            <a:r>
              <a:rPr lang="en-US" altLang="en-US" dirty="0">
                <a:latin typeface="+mn-lt"/>
              </a:rPr>
              <a:t> article:</a:t>
            </a:r>
          </a:p>
          <a:p>
            <a:pPr>
              <a:spcBef>
                <a:spcPts val="0"/>
              </a:spcBef>
              <a:defRPr/>
            </a:pPr>
            <a:r>
              <a:rPr lang="en-US" dirty="0">
                <a:solidFill>
                  <a:srgbClr val="2A2A2A"/>
                </a:solidFill>
                <a:highlight>
                  <a:srgbClr val="EFF2F7"/>
                </a:highlight>
                <a:latin typeface="+mn-lt"/>
              </a:rPr>
              <a:t>Adaptive protection causes DNA damage prevention and repair and immune stimulation. It develops with a delay of hours, may last for days to months, decreases steadily at doses above about 100 </a:t>
            </a:r>
            <a:r>
              <a:rPr lang="en-US" dirty="0" err="1">
                <a:solidFill>
                  <a:srgbClr val="2A2A2A"/>
                </a:solidFill>
                <a:highlight>
                  <a:srgbClr val="EFF2F7"/>
                </a:highlight>
                <a:latin typeface="+mn-lt"/>
              </a:rPr>
              <a:t>mGy</a:t>
            </a:r>
            <a:r>
              <a:rPr lang="en-US" dirty="0">
                <a:solidFill>
                  <a:srgbClr val="2A2A2A"/>
                </a:solidFill>
                <a:highlight>
                  <a:srgbClr val="EFF2F7"/>
                </a:highlight>
                <a:latin typeface="+mn-lt"/>
              </a:rPr>
              <a:t> to 200 </a:t>
            </a:r>
            <a:r>
              <a:rPr lang="en-US" dirty="0" err="1">
                <a:solidFill>
                  <a:srgbClr val="2A2A2A"/>
                </a:solidFill>
                <a:highlight>
                  <a:srgbClr val="EFF2F7"/>
                </a:highlight>
                <a:latin typeface="+mn-lt"/>
              </a:rPr>
              <a:t>mGy</a:t>
            </a:r>
            <a:r>
              <a:rPr lang="en-US" dirty="0">
                <a:solidFill>
                  <a:srgbClr val="2A2A2A"/>
                </a:solidFill>
                <a:highlight>
                  <a:srgbClr val="EFF2F7"/>
                </a:highlight>
                <a:latin typeface="+mn-lt"/>
              </a:rPr>
              <a:t> and is not observed any more after acute exposures of more than about 500 </a:t>
            </a:r>
            <a:r>
              <a:rPr lang="en-US" dirty="0" err="1">
                <a:solidFill>
                  <a:srgbClr val="2A2A2A"/>
                </a:solidFill>
                <a:highlight>
                  <a:srgbClr val="EFF2F7"/>
                </a:highlight>
                <a:latin typeface="+mn-lt"/>
              </a:rPr>
              <a:t>mGy</a:t>
            </a:r>
            <a:r>
              <a:rPr lang="en-US" dirty="0">
                <a:solidFill>
                  <a:srgbClr val="2A2A2A"/>
                </a:solidFill>
                <a:highlight>
                  <a:srgbClr val="EFF2F7"/>
                </a:highlight>
                <a:latin typeface="+mn-lt"/>
              </a:rPr>
              <a:t>. Radiation-induced apoptosis and terminal cell differentiation also occur at higher doses and add to protection by reducing genomic instability and the number of mutated cells in tissues. </a:t>
            </a:r>
            <a:endParaRPr lang="en-US" altLang="en-US" dirty="0">
              <a:latin typeface="+mn-lt"/>
            </a:endParaRPr>
          </a:p>
        </p:txBody>
      </p:sp>
      <p:sp>
        <p:nvSpPr>
          <p:cNvPr id="87044" name="Slide Number Placeholder 3">
            <a:extLst>
              <a:ext uri="{FF2B5EF4-FFF2-40B4-BE49-F238E27FC236}">
                <a16:creationId xmlns:a16="http://schemas.microsoft.com/office/drawing/2014/main" id="{FA37B3A1-EA20-F340-0472-DBCAF31CE7E6}"/>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1FF83EEA-77E5-45AC-8D22-0C4E3CD7B6DE}" type="slidenum">
              <a:rPr lang="en-US" altLang="en-US" smtClean="0">
                <a:latin typeface="Arial" panose="020B0604020202020204" pitchFamily="34" charset="0"/>
              </a:rPr>
              <a:pPr fontAlgn="base">
                <a:spcBef>
                  <a:spcPct val="0"/>
                </a:spcBef>
                <a:spcAft>
                  <a:spcPct val="0"/>
                </a:spcAft>
              </a:pPr>
              <a:t>4</a:t>
            </a:fld>
            <a:endParaRPr lang="en-US" altLang="en-US">
              <a:latin typeface="Arial" panose="020B060402020202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a:extLst>
              <a:ext uri="{FF2B5EF4-FFF2-40B4-BE49-F238E27FC236}">
                <a16:creationId xmlns:a16="http://schemas.microsoft.com/office/drawing/2014/main" id="{9C21EB48-33D9-17B2-3212-52186EA662A9}"/>
              </a:ext>
            </a:extLst>
          </p:cNvPr>
          <p:cNvSpPr>
            <a:spLocks noGrp="1" noRot="1" noChangeAspect="1" noChangeArrowheads="1" noTextEdit="1"/>
          </p:cNvSpPr>
          <p:nvPr>
            <p:ph type="sldImg"/>
          </p:nvPr>
        </p:nvSpPr>
        <p:spPr>
          <a:ln/>
        </p:spPr>
      </p:sp>
      <p:sp>
        <p:nvSpPr>
          <p:cNvPr id="90115" name="Notes Placeholder 2">
            <a:extLst>
              <a:ext uri="{FF2B5EF4-FFF2-40B4-BE49-F238E27FC236}">
                <a16:creationId xmlns:a16="http://schemas.microsoft.com/office/drawing/2014/main" id="{629DCCE2-56E4-8EC5-9297-FF5A1DE07F22}"/>
              </a:ext>
            </a:extLst>
          </p:cNvPr>
          <p:cNvSpPr>
            <a:spLocks noGrp="1" noChangeArrowheads="1"/>
          </p:cNvSpPr>
          <p:nvPr>
            <p:ph type="body" idx="1"/>
          </p:nvPr>
        </p:nvSpPr>
        <p:spPr/>
        <p:txBody>
          <a:bodyPr/>
          <a:lstStyle/>
          <a:p>
            <a:pPr marL="285750" indent="-285750" eaLnBrk="1" hangingPunct="1">
              <a:spcBef>
                <a:spcPts val="0"/>
              </a:spcBef>
              <a:buFontTx/>
              <a:buNone/>
              <a:defRPr/>
            </a:pPr>
            <a:r>
              <a:rPr lang="en-US" altLang="en-US" dirty="0">
                <a:latin typeface="+mn-lt"/>
              </a:rPr>
              <a:t>Reference: </a:t>
            </a:r>
          </a:p>
          <a:p>
            <a:pPr eaLnBrk="1" hangingPunct="1">
              <a:spcBef>
                <a:spcPts val="0"/>
              </a:spcBef>
              <a:defRPr/>
            </a:pPr>
            <a:r>
              <a:rPr lang="en-US" altLang="en-US" sz="1200" i="1" dirty="0">
                <a:latin typeface="+mn-lt"/>
              </a:rPr>
              <a:t>a. Is Chronic Radiation an Effective Prophylaxis Against Cancer?</a:t>
            </a:r>
            <a:r>
              <a:rPr lang="en-US" altLang="en-US" sz="1200" dirty="0">
                <a:latin typeface="+mn-lt"/>
              </a:rPr>
              <a:t>, Journal of</a:t>
            </a:r>
          </a:p>
          <a:p>
            <a:pPr eaLnBrk="1" hangingPunct="1">
              <a:spcBef>
                <a:spcPts val="0"/>
              </a:spcBef>
              <a:defRPr/>
            </a:pPr>
            <a:r>
              <a:rPr lang="en-US" altLang="en-US" sz="1200" dirty="0">
                <a:latin typeface="+mn-lt"/>
              </a:rPr>
              <a:t>    American Physicians and Surgeons </a:t>
            </a:r>
            <a:r>
              <a:rPr lang="en-US" altLang="en-US" sz="1200" b="1" dirty="0">
                <a:latin typeface="+mn-lt"/>
              </a:rPr>
              <a:t>9</a:t>
            </a:r>
            <a:r>
              <a:rPr lang="en-US" altLang="en-US" sz="1200" dirty="0">
                <a:latin typeface="+mn-lt"/>
              </a:rPr>
              <a:t>, No. 1, Spring 2004, pp 6-10</a:t>
            </a:r>
          </a:p>
          <a:p>
            <a:pPr>
              <a:defRPr/>
            </a:pPr>
            <a:endParaRPr lang="en-US" altLang="en-US" dirty="0">
              <a:latin typeface="Times" panose="02020603050405020304" pitchFamily="18" charset="0"/>
            </a:endParaRPr>
          </a:p>
        </p:txBody>
      </p:sp>
      <p:sp>
        <p:nvSpPr>
          <p:cNvPr id="91140" name="Slide Number Placeholder 3">
            <a:extLst>
              <a:ext uri="{FF2B5EF4-FFF2-40B4-BE49-F238E27FC236}">
                <a16:creationId xmlns:a16="http://schemas.microsoft.com/office/drawing/2014/main" id="{3130BC74-10ED-303C-4FDE-BB670194449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699E5247-DFD9-4DAD-8E0C-7ABF368960C4}" type="slidenum">
              <a:rPr lang="en-US" altLang="en-US" smtClean="0">
                <a:latin typeface="Times" panose="02020603050405020304" pitchFamily="18" charset="0"/>
              </a:rPr>
              <a:pPr fontAlgn="base">
                <a:spcBef>
                  <a:spcPct val="0"/>
                </a:spcBef>
                <a:spcAft>
                  <a:spcPct val="0"/>
                </a:spcAft>
              </a:pPr>
              <a:t>5</a:t>
            </a:fld>
            <a:endParaRPr lang="en-US" altLang="en-US">
              <a:latin typeface="Times" panose="02020603050405020304"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lide Image Placeholder 1">
            <a:extLst>
              <a:ext uri="{FF2B5EF4-FFF2-40B4-BE49-F238E27FC236}">
                <a16:creationId xmlns:a16="http://schemas.microsoft.com/office/drawing/2014/main" id="{B1FF4475-CE6E-B191-B44C-97C0EF5C2735}"/>
              </a:ext>
            </a:extLst>
          </p:cNvPr>
          <p:cNvSpPr>
            <a:spLocks noGrp="1" noRot="1" noChangeAspect="1" noChangeArrowheads="1" noTextEdit="1"/>
          </p:cNvSpPr>
          <p:nvPr>
            <p:ph type="sldImg"/>
          </p:nvPr>
        </p:nvSpPr>
        <p:spPr>
          <a:xfrm>
            <a:off x="1120775" y="685800"/>
            <a:ext cx="4616450" cy="3463925"/>
          </a:xfrm>
          <a:ln/>
        </p:spPr>
      </p:sp>
      <p:sp>
        <p:nvSpPr>
          <p:cNvPr id="93187" name="Notes Placeholder 2">
            <a:extLst>
              <a:ext uri="{FF2B5EF4-FFF2-40B4-BE49-F238E27FC236}">
                <a16:creationId xmlns:a16="http://schemas.microsoft.com/office/drawing/2014/main" id="{E1B49C7F-213E-F6DB-1816-0C23C34D55BD}"/>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Times" panose="02020603050405020304" pitchFamily="18" charset="0"/>
            </a:endParaRPr>
          </a:p>
          <a:p>
            <a:endParaRPr lang="en-US" altLang="en-US">
              <a:latin typeface="Times" panose="02020603050405020304" pitchFamily="18" charset="0"/>
            </a:endParaRPr>
          </a:p>
        </p:txBody>
      </p:sp>
      <p:sp>
        <p:nvSpPr>
          <p:cNvPr id="93188" name="Slide Number Placeholder 3">
            <a:extLst>
              <a:ext uri="{FF2B5EF4-FFF2-40B4-BE49-F238E27FC236}">
                <a16:creationId xmlns:a16="http://schemas.microsoft.com/office/drawing/2014/main" id="{2F842ED5-1DFF-A96A-721B-9E565279828F}"/>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AFDDB610-EF11-4B14-B7DA-AC0FA94185F8}" type="slidenum">
              <a:rPr lang="en-US" altLang="en-US" smtClean="0">
                <a:latin typeface="Times" panose="02020603050405020304" pitchFamily="18" charset="0"/>
              </a:rPr>
              <a:pPr fontAlgn="base">
                <a:spcBef>
                  <a:spcPct val="0"/>
                </a:spcBef>
                <a:spcAft>
                  <a:spcPct val="0"/>
                </a:spcAft>
              </a:pPr>
              <a:t>6</a:t>
            </a:fld>
            <a:endParaRPr lang="en-US" altLang="en-US">
              <a:latin typeface="Times" panose="02020603050405020304"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Slide Image Placeholder 1">
            <a:extLst>
              <a:ext uri="{FF2B5EF4-FFF2-40B4-BE49-F238E27FC236}">
                <a16:creationId xmlns:a16="http://schemas.microsoft.com/office/drawing/2014/main" id="{D01E9C0F-211E-95B3-E470-98679F9B4049}"/>
              </a:ext>
            </a:extLst>
          </p:cNvPr>
          <p:cNvSpPr>
            <a:spLocks noGrp="1" noRot="1" noChangeAspect="1" noChangeArrowheads="1" noTextEdit="1"/>
          </p:cNvSpPr>
          <p:nvPr>
            <p:ph type="sldImg"/>
          </p:nvPr>
        </p:nvSpPr>
        <p:spPr>
          <a:ln/>
        </p:spPr>
      </p:sp>
      <p:sp>
        <p:nvSpPr>
          <p:cNvPr id="95235" name="Notes Placeholder 2">
            <a:extLst>
              <a:ext uri="{FF2B5EF4-FFF2-40B4-BE49-F238E27FC236}">
                <a16:creationId xmlns:a16="http://schemas.microsoft.com/office/drawing/2014/main" id="{550CA76B-7C03-3AAF-D1C5-F3D128976D01}"/>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latin typeface="Times" panose="02020603050405020304" pitchFamily="18" charset="0"/>
            </a:endParaRPr>
          </a:p>
        </p:txBody>
      </p:sp>
      <p:sp>
        <p:nvSpPr>
          <p:cNvPr id="95236" name="Slide Number Placeholder 3">
            <a:extLst>
              <a:ext uri="{FF2B5EF4-FFF2-40B4-BE49-F238E27FC236}">
                <a16:creationId xmlns:a16="http://schemas.microsoft.com/office/drawing/2014/main" id="{8FCBE4B1-E91F-C91F-22F2-609648E77A37}"/>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A69EB4CC-7596-41FB-9B02-EB7228DFD2F1}" type="slidenum">
              <a:rPr lang="en-US" altLang="en-US" smtClean="0">
                <a:latin typeface="Times" panose="02020603050405020304" pitchFamily="18" charset="0"/>
              </a:rPr>
              <a:pPr fontAlgn="base">
                <a:spcBef>
                  <a:spcPct val="0"/>
                </a:spcBef>
                <a:spcAft>
                  <a:spcPct val="0"/>
                </a:spcAft>
              </a:pPr>
              <a:t>7</a:t>
            </a:fld>
            <a:endParaRPr lang="en-US" altLang="en-US">
              <a:latin typeface="Times" panose="02020603050405020304" pitchFamily="18"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30" name="Slide Image Placeholder 1">
            <a:extLst>
              <a:ext uri="{FF2B5EF4-FFF2-40B4-BE49-F238E27FC236}">
                <a16:creationId xmlns:a16="http://schemas.microsoft.com/office/drawing/2014/main" id="{C16EC8B5-662F-4BED-2826-A5CDB5330CF8}"/>
              </a:ext>
            </a:extLst>
          </p:cNvPr>
          <p:cNvSpPr>
            <a:spLocks noGrp="1" noRot="1" noChangeAspect="1" noChangeArrowheads="1" noTextEdit="1"/>
          </p:cNvSpPr>
          <p:nvPr>
            <p:ph type="sldImg"/>
          </p:nvPr>
        </p:nvSpPr>
        <p:spPr>
          <a:ln/>
        </p:spPr>
      </p:sp>
      <p:sp>
        <p:nvSpPr>
          <p:cNvPr id="201731" name="Notes Placeholder 2">
            <a:extLst>
              <a:ext uri="{FF2B5EF4-FFF2-40B4-BE49-F238E27FC236}">
                <a16:creationId xmlns:a16="http://schemas.microsoft.com/office/drawing/2014/main" id="{9B76F099-B407-9743-643C-3CF97062C85F}"/>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latin typeface="Times" panose="02020603050405020304" pitchFamily="18" charset="0"/>
            </a:endParaRPr>
          </a:p>
        </p:txBody>
      </p:sp>
      <p:sp>
        <p:nvSpPr>
          <p:cNvPr id="201732" name="Slide Number Placeholder 3">
            <a:extLst>
              <a:ext uri="{FF2B5EF4-FFF2-40B4-BE49-F238E27FC236}">
                <a16:creationId xmlns:a16="http://schemas.microsoft.com/office/drawing/2014/main" id="{9212682F-F3EB-6A75-E3B6-E7468C2630DB}"/>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2D80549A-F83B-4B7A-8C78-BADCAA855369}" type="slidenum">
              <a:rPr lang="en-US" altLang="en-US" smtClean="0">
                <a:latin typeface="Times" panose="02020603050405020304" pitchFamily="18" charset="0"/>
              </a:rPr>
              <a:pPr fontAlgn="base">
                <a:spcBef>
                  <a:spcPct val="0"/>
                </a:spcBef>
                <a:spcAft>
                  <a:spcPct val="0"/>
                </a:spcAft>
              </a:pPr>
              <a:t>8</a:t>
            </a:fld>
            <a:endParaRPr lang="en-US" altLang="en-US">
              <a:latin typeface="Times" panose="02020603050405020304" pitchFamily="18"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Slide Image Placeholder 1">
            <a:extLst>
              <a:ext uri="{FF2B5EF4-FFF2-40B4-BE49-F238E27FC236}">
                <a16:creationId xmlns:a16="http://schemas.microsoft.com/office/drawing/2014/main" id="{8BBF6C22-4ACA-B7C7-DB55-55F1676B1C88}"/>
              </a:ext>
            </a:extLst>
          </p:cNvPr>
          <p:cNvSpPr>
            <a:spLocks noGrp="1" noRot="1" noChangeAspect="1" noChangeArrowheads="1" noTextEdit="1"/>
          </p:cNvSpPr>
          <p:nvPr>
            <p:ph type="sldImg"/>
          </p:nvPr>
        </p:nvSpPr>
        <p:spPr>
          <a:ln/>
        </p:spPr>
      </p:sp>
      <p:sp>
        <p:nvSpPr>
          <p:cNvPr id="98307" name="Notes Placeholder 2">
            <a:extLst>
              <a:ext uri="{FF2B5EF4-FFF2-40B4-BE49-F238E27FC236}">
                <a16:creationId xmlns:a16="http://schemas.microsoft.com/office/drawing/2014/main" id="{0CE17582-281F-6967-BCB6-7A5E4D98B535}"/>
              </a:ext>
            </a:extLst>
          </p:cNvPr>
          <p:cNvSpPr>
            <a:spLocks noGrp="1" noChangeArrowheads="1"/>
          </p:cNvSpPr>
          <p:nvPr>
            <p:ph type="body" idx="1"/>
          </p:nvPr>
        </p:nvSpPr>
        <p:spPr>
          <a:xfrm>
            <a:off x="914400" y="4389438"/>
            <a:ext cx="5029200" cy="4268787"/>
          </a:xfrm>
        </p:spPr>
        <p:txBody>
          <a:bodyPr/>
          <a:lstStyle/>
          <a:p>
            <a:pPr>
              <a:spcBef>
                <a:spcPct val="0"/>
              </a:spcBef>
              <a:spcAft>
                <a:spcPts val="0"/>
              </a:spcAft>
              <a:defRPr/>
            </a:pPr>
            <a:r>
              <a:rPr lang="en-US" altLang="en-US" dirty="0">
                <a:latin typeface="Times" panose="02020603050405020304" pitchFamily="18" charset="0"/>
              </a:rPr>
              <a:t>This slide illustrates how adaptive protective systems work to repair DNA damage due to </a:t>
            </a:r>
            <a:r>
              <a:rPr lang="en-US" altLang="en-US" u="sng" dirty="0">
                <a:latin typeface="Times" panose="02020603050405020304" pitchFamily="18" charset="0"/>
              </a:rPr>
              <a:t>normal</a:t>
            </a:r>
            <a:r>
              <a:rPr lang="en-US" altLang="en-US" dirty="0">
                <a:latin typeface="Times" panose="02020603050405020304" pitchFamily="18" charset="0"/>
              </a:rPr>
              <a:t> oxygen metabolism.</a:t>
            </a:r>
          </a:p>
          <a:p>
            <a:pPr>
              <a:spcBef>
                <a:spcPct val="0"/>
              </a:spcBef>
              <a:spcAft>
                <a:spcPts val="0"/>
              </a:spcAft>
              <a:defRPr/>
            </a:pPr>
            <a:endParaRPr lang="en-US" altLang="en-US" dirty="0">
              <a:latin typeface="Times" panose="02020603050405020304" pitchFamily="18" charset="0"/>
            </a:endParaRPr>
          </a:p>
          <a:p>
            <a:pPr>
              <a:spcBef>
                <a:spcPct val="0"/>
              </a:spcBef>
              <a:spcAft>
                <a:spcPts val="0"/>
              </a:spcAft>
              <a:defRPr/>
            </a:pPr>
            <a:r>
              <a:rPr lang="en-US" dirty="0">
                <a:solidFill>
                  <a:srgbClr val="333333"/>
                </a:solidFill>
                <a:highlight>
                  <a:srgbClr val="FFFFFF"/>
                </a:highlight>
                <a:latin typeface="Times" panose="02020603050405020304" pitchFamily="18" charset="0"/>
                <a:ea typeface="Calibri" panose="020F0502020204030204" pitchFamily="34" charset="0"/>
                <a:cs typeface="Times" panose="02020603050405020304" pitchFamily="18" charset="0"/>
              </a:rPr>
              <a:t>Adaptive protection sequentially reduces DNA damage from about one million DNA alterations/cell/day to about one “mutation”/cell/day. </a:t>
            </a:r>
            <a:endParaRPr lang="en-US" altLang="en-US" dirty="0">
              <a:latin typeface="Times" panose="02020603050405020304" pitchFamily="18" charset="0"/>
            </a:endParaRPr>
          </a:p>
          <a:p>
            <a:pPr>
              <a:spcBef>
                <a:spcPct val="0"/>
              </a:spcBef>
              <a:spcAft>
                <a:spcPts val="0"/>
              </a:spcAft>
              <a:defRPr/>
            </a:pPr>
            <a:endParaRPr lang="en-US" altLang="en-US" dirty="0">
              <a:latin typeface="Times" panose="02020603050405020304" pitchFamily="18" charset="0"/>
            </a:endParaRPr>
          </a:p>
          <a:p>
            <a:pPr>
              <a:spcBef>
                <a:spcPct val="0"/>
              </a:spcBef>
              <a:defRPr/>
            </a:pPr>
            <a:r>
              <a:rPr lang="en-US" altLang="en-US" dirty="0">
                <a:latin typeface="Times" panose="02020603050405020304" pitchFamily="18" charset="0"/>
              </a:rPr>
              <a:t>GSH – Glutathione </a:t>
            </a:r>
          </a:p>
          <a:p>
            <a:pPr>
              <a:spcBef>
                <a:spcPct val="0"/>
              </a:spcBef>
              <a:defRPr/>
            </a:pPr>
            <a:r>
              <a:rPr lang="en-US" altLang="en-US" dirty="0">
                <a:latin typeface="Times" panose="02020603050405020304" pitchFamily="18" charset="0"/>
              </a:rPr>
              <a:t>SOD – Superoxide Dismutase</a:t>
            </a:r>
          </a:p>
          <a:p>
            <a:pPr>
              <a:spcBef>
                <a:spcPct val="0"/>
              </a:spcBef>
              <a:defRPr/>
            </a:pPr>
            <a:endParaRPr lang="en-US" altLang="en-US" dirty="0">
              <a:latin typeface="Times" panose="02020603050405020304" pitchFamily="18" charset="0"/>
            </a:endParaRPr>
          </a:p>
          <a:p>
            <a:pPr>
              <a:spcBef>
                <a:spcPct val="0"/>
              </a:spcBef>
              <a:spcAft>
                <a:spcPts val="600"/>
              </a:spcAft>
              <a:defRPr/>
            </a:pPr>
            <a:r>
              <a:rPr lang="en-US" altLang="en-US" dirty="0">
                <a:latin typeface="Times" panose="02020603050405020304" pitchFamily="18" charset="0"/>
              </a:rPr>
              <a:t>Graphic sources: </a:t>
            </a:r>
          </a:p>
          <a:p>
            <a:pPr>
              <a:spcBef>
                <a:spcPct val="0"/>
              </a:spcBef>
              <a:spcAft>
                <a:spcPts val="600"/>
              </a:spcAft>
              <a:defRPr/>
            </a:pPr>
            <a:r>
              <a:rPr lang="en-US" altLang="en-US" dirty="0" err="1">
                <a:latin typeface="Times" panose="02020603050405020304" pitchFamily="18" charset="0"/>
              </a:rPr>
              <a:t>Pollycove</a:t>
            </a:r>
            <a:r>
              <a:rPr lang="en-US" altLang="en-US" dirty="0">
                <a:latin typeface="Times" panose="02020603050405020304" pitchFamily="18" charset="0"/>
              </a:rPr>
              <a:t>, M., </a:t>
            </a:r>
            <a:r>
              <a:rPr lang="en-US" altLang="en-US" i="1" dirty="0">
                <a:solidFill>
                  <a:srgbClr val="000000"/>
                </a:solidFill>
                <a:latin typeface="Times" panose="02020603050405020304" pitchFamily="18" charset="0"/>
                <a:cs typeface="Times" panose="02020603050405020304" pitchFamily="18" charset="0"/>
              </a:rPr>
              <a:t>Radiobiological Basis of Low-Dose Irradiation in Prevention and Therapy of Cancer</a:t>
            </a:r>
            <a:r>
              <a:rPr lang="en-US" altLang="en-US" dirty="0">
                <a:solidFill>
                  <a:srgbClr val="000000"/>
                </a:solidFill>
                <a:latin typeface="Times" panose="02020603050405020304" pitchFamily="18" charset="0"/>
                <a:cs typeface="Times" panose="02020603050405020304" pitchFamily="18" charset="0"/>
              </a:rPr>
              <a:t>, Dose Response, 2007.</a:t>
            </a:r>
          </a:p>
          <a:p>
            <a:pPr>
              <a:spcBef>
                <a:spcPts val="0"/>
              </a:spcBef>
              <a:spcAft>
                <a:spcPts val="0"/>
              </a:spcAft>
              <a:defRPr/>
            </a:pPr>
            <a:r>
              <a:rPr lang="en-US" dirty="0" err="1">
                <a:solidFill>
                  <a:srgbClr val="000000"/>
                </a:solidFill>
                <a:latin typeface="Times" panose="02020603050405020304" pitchFamily="18" charset="0"/>
                <a:ea typeface="Calibri" panose="020F0502020204030204" pitchFamily="34" charset="0"/>
                <a:cs typeface="Times" panose="02020603050405020304" pitchFamily="18" charset="0"/>
              </a:rPr>
              <a:t>Pollycove</a:t>
            </a:r>
            <a:r>
              <a:rPr lang="en-US" dirty="0">
                <a:solidFill>
                  <a:srgbClr val="000000"/>
                </a:solidFill>
                <a:latin typeface="Times" panose="02020603050405020304" pitchFamily="18" charset="0"/>
                <a:ea typeface="Calibri" panose="020F0502020204030204" pitchFamily="34" charset="0"/>
                <a:cs typeface="Times" panose="02020603050405020304" pitchFamily="18" charset="0"/>
              </a:rPr>
              <a:t> M, </a:t>
            </a:r>
            <a:r>
              <a:rPr lang="en-US" dirty="0" err="1">
                <a:solidFill>
                  <a:srgbClr val="000000"/>
                </a:solidFill>
                <a:latin typeface="Times" panose="02020603050405020304" pitchFamily="18" charset="0"/>
                <a:ea typeface="Calibri" panose="020F0502020204030204" pitchFamily="34" charset="0"/>
                <a:cs typeface="Times" panose="02020603050405020304" pitchFamily="18" charset="0"/>
              </a:rPr>
              <a:t>Feinendegen</a:t>
            </a:r>
            <a:r>
              <a:rPr lang="en-US" dirty="0">
                <a:solidFill>
                  <a:srgbClr val="000000"/>
                </a:solidFill>
                <a:latin typeface="Times" panose="02020603050405020304" pitchFamily="18" charset="0"/>
                <a:ea typeface="Calibri" panose="020F0502020204030204" pitchFamily="34" charset="0"/>
                <a:cs typeface="Times" panose="02020603050405020304" pitchFamily="18" charset="0"/>
              </a:rPr>
              <a:t> LE. Radiation-induced versus endogenous DNA</a:t>
            </a:r>
            <a:endParaRPr lang="en-US" dirty="0">
              <a:latin typeface="Times" panose="02020603050405020304" pitchFamily="18" charset="0"/>
              <a:ea typeface="Calibri" panose="020F0502020204030204" pitchFamily="34" charset="0"/>
              <a:cs typeface="Times" panose="02020603050405020304" pitchFamily="18" charset="0"/>
            </a:endParaRPr>
          </a:p>
          <a:p>
            <a:pPr>
              <a:spcBef>
                <a:spcPts val="0"/>
              </a:spcBef>
              <a:spcAft>
                <a:spcPts val="600"/>
              </a:spcAft>
              <a:defRPr/>
            </a:pPr>
            <a:r>
              <a:rPr lang="en-US" dirty="0">
                <a:solidFill>
                  <a:srgbClr val="000000"/>
                </a:solidFill>
                <a:latin typeface="Times" panose="02020603050405020304" pitchFamily="18" charset="0"/>
                <a:ea typeface="Calibri" panose="020F0502020204030204" pitchFamily="34" charset="0"/>
                <a:cs typeface="Times" panose="02020603050405020304" pitchFamily="18" charset="0"/>
              </a:rPr>
              <a:t>damage: possible effect of inducible protective responses in mitigating endogenous damage. </a:t>
            </a:r>
            <a:r>
              <a:rPr lang="en-US" i="1" dirty="0">
                <a:solidFill>
                  <a:srgbClr val="000000"/>
                </a:solidFill>
                <a:latin typeface="Times" panose="02020603050405020304" pitchFamily="18" charset="0"/>
                <a:ea typeface="Calibri" panose="020F0502020204030204" pitchFamily="34" charset="0"/>
                <a:cs typeface="Times" panose="02020603050405020304" pitchFamily="18" charset="0"/>
              </a:rPr>
              <a:t>Human &amp; Experimental Toxicology</a:t>
            </a:r>
            <a:r>
              <a:rPr lang="en-US" dirty="0">
                <a:solidFill>
                  <a:srgbClr val="000000"/>
                </a:solidFill>
                <a:latin typeface="Times" panose="02020603050405020304" pitchFamily="18" charset="0"/>
                <a:ea typeface="Calibri" panose="020F0502020204030204" pitchFamily="34" charset="0"/>
                <a:cs typeface="Times" panose="02020603050405020304" pitchFamily="18" charset="0"/>
              </a:rPr>
              <a:t>. 2003; 22:290-306</a:t>
            </a:r>
          </a:p>
          <a:p>
            <a:pPr>
              <a:spcBef>
                <a:spcPts val="0"/>
              </a:spcBef>
              <a:spcAft>
                <a:spcPts val="0"/>
              </a:spcAft>
              <a:defRPr/>
            </a:pPr>
            <a:r>
              <a:rPr lang="en-US" kern="100" dirty="0">
                <a:latin typeface="Times" panose="02020603050405020304" pitchFamily="18" charset="0"/>
                <a:ea typeface="Calibri" panose="020F0502020204030204" pitchFamily="34" charset="0"/>
                <a:cs typeface="Times" panose="02020603050405020304" pitchFamily="18" charset="0"/>
              </a:rPr>
              <a:t>Evidence of Radiation Thresholds Between Beneficial and Detrimental Health Effects; Part B of Intervenor Report for CNSC Public Hearing by Dr. Jerry M. Cuttler, D.Sc., P.Eng., June 10, 2021</a:t>
            </a:r>
          </a:p>
        </p:txBody>
      </p:sp>
      <p:sp>
        <p:nvSpPr>
          <p:cNvPr id="97284" name="Slide Number Placeholder 3">
            <a:extLst>
              <a:ext uri="{FF2B5EF4-FFF2-40B4-BE49-F238E27FC236}">
                <a16:creationId xmlns:a16="http://schemas.microsoft.com/office/drawing/2014/main" id="{1F55903B-48D5-FEDD-D41C-648C193DEFCF}"/>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245FC934-8FF3-4425-B41A-38B62DCFC686}" type="slidenum">
              <a:rPr lang="en-US" altLang="en-US" smtClean="0">
                <a:latin typeface="Times" panose="02020603050405020304" pitchFamily="18" charset="0"/>
              </a:rPr>
              <a:pPr fontAlgn="base">
                <a:spcBef>
                  <a:spcPct val="0"/>
                </a:spcBef>
                <a:spcAft>
                  <a:spcPct val="0"/>
                </a:spcAft>
              </a:pPr>
              <a:t>9</a:t>
            </a:fld>
            <a:endParaRPr lang="en-US" altLang="en-US">
              <a:latin typeface="Times" panose="02020603050405020304"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71316" cy="6874935"/>
            <a:chOff x="-8466" y="-8468"/>
            <a:chExt cx="9171316" cy="6874935"/>
          </a:xfrm>
        </p:grpSpPr>
        <p:cxnSp>
          <p:nvCxnSpPr>
            <p:cNvPr id="28" name="Straight Connector 2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30" name="Freeform 2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Freeform 3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Freeform 3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Freeform 3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Freeform 3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5" name="Freeform 3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Freeform 3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1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3DC3BA64-485C-475A-9C03-C8AEE54310B3}" type="slidenum">
              <a:rPr lang="en-US" altLang="en-US" smtClean="0"/>
              <a:pPr>
                <a:defRPr/>
              </a:pPr>
              <a:t>‹#›</a:t>
            </a:fld>
            <a:endParaRPr lang="en-US" altLang="en-US"/>
          </a:p>
        </p:txBody>
      </p:sp>
    </p:spTree>
    <p:extLst>
      <p:ext uri="{BB962C8B-B14F-4D97-AF65-F5344CB8AC3E}">
        <p14:creationId xmlns:p14="http://schemas.microsoft.com/office/powerpoint/2010/main" val="37657152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8F43836F-85DC-465F-A87D-C6010512372C}" type="slidenum">
              <a:rPr lang="en-US" altLang="en-US" smtClean="0"/>
              <a:pPr>
                <a:defRPr/>
              </a:pPr>
              <a:t>‹#›</a:t>
            </a:fld>
            <a:endParaRPr lang="en-US" altLang="en-US"/>
          </a:p>
        </p:txBody>
      </p:sp>
    </p:spTree>
    <p:extLst>
      <p:ext uri="{BB962C8B-B14F-4D97-AF65-F5344CB8AC3E}">
        <p14:creationId xmlns:p14="http://schemas.microsoft.com/office/powerpoint/2010/main" val="31786524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8F43836F-85DC-465F-A87D-C6010512372C}" type="slidenum">
              <a:rPr lang="en-US" altLang="en-US" smtClean="0"/>
              <a:pPr>
                <a:defRPr/>
              </a:pPr>
              <a:t>‹#›</a:t>
            </a:fld>
            <a:endParaRPr lang="en-US" alt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2294088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8F43836F-85DC-465F-A87D-C6010512372C}" type="slidenum">
              <a:rPr lang="en-US" altLang="en-US" smtClean="0"/>
              <a:pPr>
                <a:defRPr/>
              </a:pPr>
              <a:t>‹#›</a:t>
            </a:fld>
            <a:endParaRPr lang="en-US" altLang="en-US"/>
          </a:p>
        </p:txBody>
      </p:sp>
    </p:spTree>
    <p:extLst>
      <p:ext uri="{BB962C8B-B14F-4D97-AF65-F5344CB8AC3E}">
        <p14:creationId xmlns:p14="http://schemas.microsoft.com/office/powerpoint/2010/main" val="85069340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8F43836F-85DC-465F-A87D-C6010512372C}" type="slidenum">
              <a:rPr lang="en-US" altLang="en-US" smtClean="0"/>
              <a:pPr>
                <a:defRPr/>
              </a:pPr>
              <a:t>‹#›</a:t>
            </a:fld>
            <a:endParaRPr lang="en-US" alt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23176509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8F43836F-85DC-465F-A87D-C6010512372C}" type="slidenum">
              <a:rPr lang="en-US" altLang="en-US" smtClean="0"/>
              <a:pPr>
                <a:defRPr/>
              </a:pPr>
              <a:t>‹#›</a:t>
            </a:fld>
            <a:endParaRPr lang="en-US" altLang="en-US"/>
          </a:p>
        </p:txBody>
      </p:sp>
    </p:spTree>
    <p:extLst>
      <p:ext uri="{BB962C8B-B14F-4D97-AF65-F5344CB8AC3E}">
        <p14:creationId xmlns:p14="http://schemas.microsoft.com/office/powerpoint/2010/main" val="42426341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13F359F5-B12B-464A-9C3C-A48382EACE41}" type="slidenum">
              <a:rPr lang="en-US" altLang="en-US" smtClean="0"/>
              <a:pPr>
                <a:defRPr/>
              </a:pPr>
              <a:t>‹#›</a:t>
            </a:fld>
            <a:endParaRPr lang="en-US" altLang="en-US"/>
          </a:p>
        </p:txBody>
      </p:sp>
    </p:spTree>
    <p:extLst>
      <p:ext uri="{BB962C8B-B14F-4D97-AF65-F5344CB8AC3E}">
        <p14:creationId xmlns:p14="http://schemas.microsoft.com/office/powerpoint/2010/main" val="41972526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A2E373D9-4DAF-405A-8B5C-3D0C881AC6FE}" type="slidenum">
              <a:rPr lang="en-US" altLang="en-US" smtClean="0"/>
              <a:pPr>
                <a:defRPr/>
              </a:pPr>
              <a:t>‹#›</a:t>
            </a:fld>
            <a:endParaRPr lang="en-US" altLang="en-US"/>
          </a:p>
        </p:txBody>
      </p:sp>
    </p:spTree>
    <p:extLst>
      <p:ext uri="{BB962C8B-B14F-4D97-AF65-F5344CB8AC3E}">
        <p14:creationId xmlns:p14="http://schemas.microsoft.com/office/powerpoint/2010/main" val="39218254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5BE1A94C-30CA-460F-9528-4FCD87E9C594}" type="slidenum">
              <a:rPr lang="en-US" altLang="en-US" smtClean="0"/>
              <a:pPr>
                <a:defRPr/>
              </a:pPr>
              <a:t>‹#›</a:t>
            </a:fld>
            <a:endParaRPr lang="en-US" altLang="en-US"/>
          </a:p>
        </p:txBody>
      </p:sp>
    </p:spTree>
    <p:extLst>
      <p:ext uri="{BB962C8B-B14F-4D97-AF65-F5344CB8AC3E}">
        <p14:creationId xmlns:p14="http://schemas.microsoft.com/office/powerpoint/2010/main" val="1266816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9A611D3D-6EE2-4C20-977D-4ED71F2E0467}" type="slidenum">
              <a:rPr lang="en-US" altLang="en-US" smtClean="0"/>
              <a:pPr>
                <a:defRPr/>
              </a:pPr>
              <a:t>‹#›</a:t>
            </a:fld>
            <a:endParaRPr lang="en-US" altLang="en-US"/>
          </a:p>
        </p:txBody>
      </p:sp>
    </p:spTree>
    <p:extLst>
      <p:ext uri="{BB962C8B-B14F-4D97-AF65-F5344CB8AC3E}">
        <p14:creationId xmlns:p14="http://schemas.microsoft.com/office/powerpoint/2010/main" val="7082815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B74BAD5E-1CD1-40AD-9503-D0D238ADC09F}" type="slidenum">
              <a:rPr lang="en-US" altLang="en-US" smtClean="0"/>
              <a:pPr>
                <a:defRPr/>
              </a:pPr>
              <a:t>‹#›</a:t>
            </a:fld>
            <a:endParaRPr lang="en-US" altLang="en-US"/>
          </a:p>
        </p:txBody>
      </p:sp>
    </p:spTree>
    <p:extLst>
      <p:ext uri="{BB962C8B-B14F-4D97-AF65-F5344CB8AC3E}">
        <p14:creationId xmlns:p14="http://schemas.microsoft.com/office/powerpoint/2010/main" val="30408231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26090ED9-8CFC-4354-94A1-9C0C40229260}" type="slidenum">
              <a:rPr lang="en-US" altLang="en-US" smtClean="0"/>
              <a:pPr>
                <a:defRPr/>
              </a:pPr>
              <a:t>‹#›</a:t>
            </a:fld>
            <a:endParaRPr lang="en-US" altLang="en-US"/>
          </a:p>
        </p:txBody>
      </p:sp>
    </p:spTree>
    <p:extLst>
      <p:ext uri="{BB962C8B-B14F-4D97-AF65-F5344CB8AC3E}">
        <p14:creationId xmlns:p14="http://schemas.microsoft.com/office/powerpoint/2010/main" val="16054035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E7E1EE17-6653-4060-801A-D4E6CFB4FA0A}" type="slidenum">
              <a:rPr lang="en-US" altLang="en-US" smtClean="0"/>
              <a:pPr>
                <a:defRPr/>
              </a:pPr>
              <a:t>‹#›</a:t>
            </a:fld>
            <a:endParaRPr lang="en-US" altLang="en-US"/>
          </a:p>
        </p:txBody>
      </p:sp>
    </p:spTree>
    <p:extLst>
      <p:ext uri="{BB962C8B-B14F-4D97-AF65-F5344CB8AC3E}">
        <p14:creationId xmlns:p14="http://schemas.microsoft.com/office/powerpoint/2010/main" val="29194677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0234C1E2-F84B-4958-8A13-9866322BFA5F}" type="slidenum">
              <a:rPr lang="en-US" altLang="en-US" smtClean="0"/>
              <a:pPr>
                <a:defRPr/>
              </a:pPr>
              <a:t>‹#›</a:t>
            </a:fld>
            <a:endParaRPr lang="en-US" altLang="en-US"/>
          </a:p>
        </p:txBody>
      </p:sp>
    </p:spTree>
    <p:extLst>
      <p:ext uri="{BB962C8B-B14F-4D97-AF65-F5344CB8AC3E}">
        <p14:creationId xmlns:p14="http://schemas.microsoft.com/office/powerpoint/2010/main" val="38108358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8164D689-5C4D-4298-B685-C5DCE8336F27}" type="slidenum">
              <a:rPr lang="en-US" altLang="en-US" smtClean="0"/>
              <a:pPr>
                <a:defRPr/>
              </a:pPr>
              <a:t>‹#›</a:t>
            </a:fld>
            <a:endParaRPr lang="en-US" altLang="en-US"/>
          </a:p>
        </p:txBody>
      </p:sp>
    </p:spTree>
    <p:extLst>
      <p:ext uri="{BB962C8B-B14F-4D97-AF65-F5344CB8AC3E}">
        <p14:creationId xmlns:p14="http://schemas.microsoft.com/office/powerpoint/2010/main" val="34783940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0F33E04F-EF2A-4A1B-A124-1CD78061E806}" type="slidenum">
              <a:rPr lang="en-US" altLang="en-US" smtClean="0"/>
              <a:pPr>
                <a:defRPr/>
              </a:pPr>
              <a:t>‹#›</a:t>
            </a:fld>
            <a:endParaRPr lang="en-US" altLang="en-US"/>
          </a:p>
        </p:txBody>
      </p:sp>
    </p:spTree>
    <p:extLst>
      <p:ext uri="{BB962C8B-B14F-4D97-AF65-F5344CB8AC3E}">
        <p14:creationId xmlns:p14="http://schemas.microsoft.com/office/powerpoint/2010/main" val="21636789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71317" cy="6874935"/>
            <a:chOff x="-8467" y="-8468"/>
            <a:chExt cx="9171317"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endParaRPr 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pPr>
              <a:defRPr/>
            </a:pPr>
            <a:fld id="{8F43836F-85DC-465F-A87D-C6010512372C}" type="slidenum">
              <a:rPr lang="en-US" altLang="en-US" smtClean="0"/>
              <a:pPr>
                <a:defRPr/>
              </a:pPr>
              <a:t>‹#›</a:t>
            </a:fld>
            <a:endParaRPr lang="en-US" altLang="en-US"/>
          </a:p>
        </p:txBody>
      </p:sp>
    </p:spTree>
    <p:extLst>
      <p:ext uri="{BB962C8B-B14F-4D97-AF65-F5344CB8AC3E}">
        <p14:creationId xmlns:p14="http://schemas.microsoft.com/office/powerpoint/2010/main" val="2424013481"/>
      </p:ext>
    </p:extLst>
  </p:cSld>
  <p:clrMap bg1="lt1" tx1="dk1" bg2="lt2" tx2="dk2" accent1="accent1" accent2="accent2" accent3="accent3" accent4="accent4" accent5="accent5" accent6="accent6" hlink="hlink" folHlink="folHlink"/>
  <p:sldLayoutIdLst>
    <p:sldLayoutId id="2147484783" r:id="rId1"/>
    <p:sldLayoutId id="2147484784" r:id="rId2"/>
    <p:sldLayoutId id="2147484785" r:id="rId3"/>
    <p:sldLayoutId id="2147484786" r:id="rId4"/>
    <p:sldLayoutId id="2147484787" r:id="rId5"/>
    <p:sldLayoutId id="2147484788" r:id="rId6"/>
    <p:sldLayoutId id="2147484789" r:id="rId7"/>
    <p:sldLayoutId id="2147484790" r:id="rId8"/>
    <p:sldLayoutId id="2147484791" r:id="rId9"/>
    <p:sldLayoutId id="2147484792" r:id="rId10"/>
    <p:sldLayoutId id="2147484793" r:id="rId11"/>
    <p:sldLayoutId id="2147484794" r:id="rId12"/>
    <p:sldLayoutId id="2147484795" r:id="rId13"/>
    <p:sldLayoutId id="2147484796" r:id="rId14"/>
    <p:sldLayoutId id="2147484797" r:id="rId15"/>
    <p:sldLayoutId id="2147484798"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6F1480C5-D504-9ACC-070A-33236A940E69}"/>
              </a:ext>
            </a:extLst>
          </p:cNvPr>
          <p:cNvSpPr>
            <a:spLocks noGrp="1" noChangeArrowheads="1"/>
          </p:cNvSpPr>
          <p:nvPr>
            <p:ph type="ctrTitle"/>
          </p:nvPr>
        </p:nvSpPr>
        <p:spPr>
          <a:xfrm>
            <a:off x="685800" y="2057400"/>
            <a:ext cx="7772400" cy="1323975"/>
          </a:xfrm>
        </p:spPr>
        <p:txBody>
          <a:bodyPr/>
          <a:lstStyle/>
          <a:p>
            <a:pPr algn="ctr" eaLnBrk="1" hangingPunct="1"/>
            <a:r>
              <a:rPr lang="en-US" altLang="en-US" sz="4000" dirty="0">
                <a:solidFill>
                  <a:schemeClr val="tx1"/>
                </a:solidFill>
                <a:latin typeface="Arial" panose="020B0604020202020204" pitchFamily="34" charset="0"/>
                <a:cs typeface="Arial" panose="020B0604020202020204" pitchFamily="34" charset="0"/>
              </a:rPr>
              <a:t>Biological Adaptive Protection</a:t>
            </a:r>
          </a:p>
        </p:txBody>
      </p:sp>
      <p:sp>
        <p:nvSpPr>
          <p:cNvPr id="3075" name="Text Box 4">
            <a:extLst>
              <a:ext uri="{FF2B5EF4-FFF2-40B4-BE49-F238E27FC236}">
                <a16:creationId xmlns:a16="http://schemas.microsoft.com/office/drawing/2014/main" id="{E0FCA13D-E3E9-2F2A-64F3-446D28B15C1D}"/>
              </a:ext>
            </a:extLst>
          </p:cNvPr>
          <p:cNvSpPr txBox="1">
            <a:spLocks noChangeArrowheads="1"/>
          </p:cNvSpPr>
          <p:nvPr/>
        </p:nvSpPr>
        <p:spPr bwMode="auto">
          <a:xfrm>
            <a:off x="2857500" y="3810000"/>
            <a:ext cx="3429000" cy="1323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50000"/>
              </a:spcBef>
              <a:buFontTx/>
              <a:buNone/>
            </a:pPr>
            <a:r>
              <a:rPr lang="en-US" altLang="en-US" sz="2000">
                <a:latin typeface="Arial" panose="020B0604020202020204" pitchFamily="34" charset="0"/>
              </a:rPr>
              <a:t>Jeffrey A. Mahn</a:t>
            </a:r>
          </a:p>
          <a:p>
            <a:pPr algn="ctr" eaLnBrk="1" hangingPunct="1">
              <a:lnSpc>
                <a:spcPct val="100000"/>
              </a:lnSpc>
              <a:spcBef>
                <a:spcPct val="0"/>
              </a:spcBef>
              <a:buFontTx/>
              <a:buNone/>
            </a:pPr>
            <a:r>
              <a:rPr lang="en-US" altLang="en-US" sz="2000">
                <a:latin typeface="Arial" panose="020B0604020202020204" pitchFamily="34" charset="0"/>
              </a:rPr>
              <a:t>Nuclear Engineer (Retired)</a:t>
            </a:r>
          </a:p>
          <a:p>
            <a:pPr algn="ctr" eaLnBrk="1" hangingPunct="1">
              <a:lnSpc>
                <a:spcPct val="100000"/>
              </a:lnSpc>
              <a:spcBef>
                <a:spcPct val="0"/>
              </a:spcBef>
              <a:buFontTx/>
              <a:buNone/>
            </a:pPr>
            <a:r>
              <a:rPr lang="en-US" altLang="en-US" sz="2000">
                <a:latin typeface="Arial" panose="020B0604020202020204" pitchFamily="34" charset="0"/>
              </a:rPr>
              <a:t>Albuquerque, NM USA</a:t>
            </a:r>
          </a:p>
          <a:p>
            <a:pPr algn="ctr" eaLnBrk="1" hangingPunct="1">
              <a:lnSpc>
                <a:spcPct val="100000"/>
              </a:lnSpc>
              <a:spcBef>
                <a:spcPct val="0"/>
              </a:spcBef>
              <a:buFontTx/>
              <a:buNone/>
            </a:pPr>
            <a:r>
              <a:rPr lang="en-US" altLang="en-US" sz="2000">
                <a:latin typeface="Arial" panose="020B0604020202020204" pitchFamily="34" charset="0"/>
              </a:rPr>
              <a:t>jamahn47@gmail.com</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a:extLst>
              <a:ext uri="{FF2B5EF4-FFF2-40B4-BE49-F238E27FC236}">
                <a16:creationId xmlns:a16="http://schemas.microsoft.com/office/drawing/2014/main" id="{C8C183F8-EA48-4B35-F139-F9E1878C9A41}"/>
              </a:ext>
            </a:extLst>
          </p:cNvPr>
          <p:cNvSpPr>
            <a:spLocks noGrp="1" noChangeArrowheads="1"/>
          </p:cNvSpPr>
          <p:nvPr>
            <p:ph type="title"/>
          </p:nvPr>
        </p:nvSpPr>
        <p:spPr>
          <a:xfrm>
            <a:off x="914400" y="457200"/>
            <a:ext cx="7162800" cy="609600"/>
          </a:xfrm>
        </p:spPr>
        <p:txBody>
          <a:bodyPr rtlCol="0">
            <a:normAutofit fontScale="90000"/>
          </a:bodyPr>
          <a:lstStyle/>
          <a:p>
            <a:pPr algn="ctr" eaLnBrk="1" fontAlgn="auto" hangingPunct="1">
              <a:spcAft>
                <a:spcPts val="0"/>
              </a:spcAft>
              <a:defRPr/>
            </a:pPr>
            <a:r>
              <a:rPr lang="en-US" altLang="en-US" sz="4000" dirty="0">
                <a:solidFill>
                  <a:schemeClr val="tx1"/>
                </a:solidFill>
                <a:latin typeface="Arial" panose="020B0604020202020204" pitchFamily="34" charset="0"/>
                <a:cs typeface="Arial" panose="020B0604020202020204" pitchFamily="34" charset="0"/>
              </a:rPr>
              <a:t>Radiation Effects in Perspective</a:t>
            </a:r>
          </a:p>
        </p:txBody>
      </p:sp>
      <p:sp>
        <p:nvSpPr>
          <p:cNvPr id="100355" name="Rectangle 3">
            <a:extLst>
              <a:ext uri="{FF2B5EF4-FFF2-40B4-BE49-F238E27FC236}">
                <a16:creationId xmlns:a16="http://schemas.microsoft.com/office/drawing/2014/main" id="{74427942-7911-EC35-C82F-5A3E7B0F50AA}"/>
              </a:ext>
            </a:extLst>
          </p:cNvPr>
          <p:cNvSpPr>
            <a:spLocks noGrp="1" noChangeArrowheads="1"/>
          </p:cNvSpPr>
          <p:nvPr>
            <p:ph idx="1"/>
          </p:nvPr>
        </p:nvSpPr>
        <p:spPr>
          <a:xfrm>
            <a:off x="685800" y="1524000"/>
            <a:ext cx="7772400" cy="4876800"/>
          </a:xfrm>
        </p:spPr>
        <p:txBody>
          <a:bodyPr>
            <a:normAutofit/>
          </a:bodyPr>
          <a:lstStyle/>
          <a:p>
            <a:pPr eaLnBrk="1" hangingPunct="1">
              <a:spcBef>
                <a:spcPct val="0"/>
              </a:spcBef>
              <a:spcAft>
                <a:spcPts val="600"/>
              </a:spcAft>
            </a:pPr>
            <a:r>
              <a:rPr lang="en-US" altLang="en-US" sz="2400" dirty="0"/>
              <a:t>DNA in human cells also damaged by normal biological functions (routine eating, breathing, stress of heat and exercise)</a:t>
            </a:r>
          </a:p>
          <a:p>
            <a:pPr eaLnBrk="1" hangingPunct="1">
              <a:spcBef>
                <a:spcPct val="0"/>
              </a:spcBef>
              <a:spcAft>
                <a:spcPts val="600"/>
              </a:spcAft>
            </a:pPr>
            <a:r>
              <a:rPr lang="en-US" altLang="en-US" sz="2400" dirty="0"/>
              <a:t>Gene mutations (unrepaired or mis-repaired DNA damage) from normal metabolism outnumber those caused by natural low-dose radiation by 7 orders of magnitude (10</a:t>
            </a:r>
            <a:r>
              <a:rPr lang="en-US" altLang="en-US" sz="2400" baseline="30000" dirty="0"/>
              <a:t>7</a:t>
            </a:r>
            <a:r>
              <a:rPr lang="en-US" altLang="en-US" sz="2400" dirty="0"/>
              <a:t>)</a:t>
            </a:r>
          </a:p>
          <a:p>
            <a:pPr eaLnBrk="1" hangingPunct="1">
              <a:spcBef>
                <a:spcPct val="0"/>
              </a:spcBef>
              <a:spcAft>
                <a:spcPts val="600"/>
              </a:spcAft>
            </a:pPr>
            <a:r>
              <a:rPr lang="en-US" altLang="en-US" sz="2400" dirty="0"/>
              <a:t>Even high acute radiation doses add only few more gene mutations to millions occurring from normal metabolism</a:t>
            </a:r>
          </a:p>
          <a:p>
            <a:pPr eaLnBrk="1" hangingPunct="1">
              <a:spcBef>
                <a:spcPct val="0"/>
              </a:spcBef>
              <a:buFontTx/>
              <a:buNone/>
            </a:pPr>
            <a:endParaRPr lang="en-US" altLang="en-US" dirty="0"/>
          </a:p>
          <a:p>
            <a:pPr eaLnBrk="1" hangingPunct="1">
              <a:spcBef>
                <a:spcPct val="0"/>
              </a:spcBef>
              <a:buFontTx/>
              <a:buNone/>
            </a:pPr>
            <a:r>
              <a:rPr lang="en-US" altLang="en-US" sz="1400" dirty="0"/>
              <a:t>Ref. James </a:t>
            </a:r>
            <a:r>
              <a:rPr lang="en-US" altLang="en-US" sz="1400" dirty="0" err="1"/>
              <a:t>Muckerheide</a:t>
            </a:r>
            <a:r>
              <a:rPr lang="en-US" altLang="en-US" sz="1400" dirty="0"/>
              <a:t>, paper presented at the 8th International Conference on Nuclear </a:t>
            </a:r>
          </a:p>
          <a:p>
            <a:pPr eaLnBrk="1" hangingPunct="1">
              <a:spcBef>
                <a:spcPct val="0"/>
              </a:spcBef>
              <a:buFontTx/>
              <a:buNone/>
            </a:pPr>
            <a:r>
              <a:rPr lang="en-US" altLang="en-US" sz="1400" dirty="0"/>
              <a:t>	 Engineering, held in Baltimore, April 2-6, 2000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Title 1">
            <a:extLst>
              <a:ext uri="{FF2B5EF4-FFF2-40B4-BE49-F238E27FC236}">
                <a16:creationId xmlns:a16="http://schemas.microsoft.com/office/drawing/2014/main" id="{A364F038-9EF2-BDA0-57B0-015A13E4C55B}"/>
              </a:ext>
            </a:extLst>
          </p:cNvPr>
          <p:cNvSpPr>
            <a:spLocks noGrp="1" noChangeArrowheads="1"/>
          </p:cNvSpPr>
          <p:nvPr>
            <p:ph type="title"/>
          </p:nvPr>
        </p:nvSpPr>
        <p:spPr>
          <a:xfrm>
            <a:off x="474663" y="446915"/>
            <a:ext cx="8229600" cy="563563"/>
          </a:xfrm>
        </p:spPr>
        <p:txBody>
          <a:bodyPr>
            <a:noAutofit/>
          </a:bodyPr>
          <a:lstStyle/>
          <a:p>
            <a:pPr algn="ctr" eaLnBrk="1" hangingPunct="1"/>
            <a:r>
              <a:rPr lang="en-US" altLang="en-US" dirty="0">
                <a:solidFill>
                  <a:schemeClr val="tx1"/>
                </a:solidFill>
                <a:latin typeface="Arial" panose="020B0604020202020204" pitchFamily="34" charset="0"/>
                <a:cs typeface="Arial" panose="020B0604020202020204" pitchFamily="34" charset="0"/>
              </a:rPr>
              <a:t>Adaptive Protection Summary</a:t>
            </a:r>
          </a:p>
        </p:txBody>
      </p:sp>
      <p:sp>
        <p:nvSpPr>
          <p:cNvPr id="102403" name="Content Placeholder 2">
            <a:extLst>
              <a:ext uri="{FF2B5EF4-FFF2-40B4-BE49-F238E27FC236}">
                <a16:creationId xmlns:a16="http://schemas.microsoft.com/office/drawing/2014/main" id="{5C5140E5-1357-1252-D75C-C7F53FBBF470}"/>
              </a:ext>
            </a:extLst>
          </p:cNvPr>
          <p:cNvSpPr>
            <a:spLocks noGrp="1" noChangeArrowheads="1"/>
          </p:cNvSpPr>
          <p:nvPr>
            <p:ph idx="1"/>
          </p:nvPr>
        </p:nvSpPr>
        <p:spPr>
          <a:xfrm>
            <a:off x="477976" y="1358002"/>
            <a:ext cx="8229600" cy="5195198"/>
          </a:xfrm>
        </p:spPr>
        <p:txBody>
          <a:bodyPr>
            <a:normAutofit/>
          </a:bodyPr>
          <a:lstStyle/>
          <a:p>
            <a:pPr eaLnBrk="1" hangingPunct="1"/>
            <a:r>
              <a:rPr lang="en-US" altLang="en-US" sz="2400" dirty="0">
                <a:solidFill>
                  <a:srgbClr val="0070C0"/>
                </a:solidFill>
              </a:rPr>
              <a:t>All</a:t>
            </a:r>
            <a:r>
              <a:rPr lang="en-US" altLang="en-US" sz="2400" dirty="0"/>
              <a:t> organisms have powerful protection systems that react to stresses to heal injuries and destroy pathogens</a:t>
            </a:r>
          </a:p>
          <a:p>
            <a:pPr eaLnBrk="1" hangingPunct="1"/>
            <a:r>
              <a:rPr lang="en-US" altLang="en-US" sz="2400" dirty="0">
                <a:solidFill>
                  <a:srgbClr val="0070C0"/>
                </a:solidFill>
              </a:rPr>
              <a:t>All</a:t>
            </a:r>
            <a:r>
              <a:rPr lang="en-US" altLang="en-US" sz="2400" dirty="0"/>
              <a:t> organisms adapt to changing environmental stresses via changing adaptive protection system activity levels</a:t>
            </a:r>
            <a:endParaRPr lang="en-US" altLang="en-US" sz="2400" dirty="0">
              <a:solidFill>
                <a:srgbClr val="00B0F0"/>
              </a:solidFill>
            </a:endParaRPr>
          </a:p>
          <a:p>
            <a:pPr eaLnBrk="1" hangingPunct="1"/>
            <a:r>
              <a:rPr lang="en-US" altLang="en-US" sz="2400" dirty="0">
                <a:solidFill>
                  <a:srgbClr val="0070C0"/>
                </a:solidFill>
              </a:rPr>
              <a:t>All</a:t>
            </a:r>
            <a:r>
              <a:rPr lang="en-US" altLang="en-US" sz="2400" dirty="0"/>
              <a:t> organisms that breathe air (or consume oxygen for energy) suffer damage due to reactive oxygen species (ROS), and have protection systems that prevent damage, repair damage, and replace unrepaired cells/tissues</a:t>
            </a:r>
          </a:p>
          <a:p>
            <a:pPr eaLnBrk="1" hangingPunct="1"/>
            <a:r>
              <a:rPr lang="en-US" altLang="en-US" sz="2400" dirty="0">
                <a:solidFill>
                  <a:srgbClr val="0070C0"/>
                </a:solidFill>
              </a:rPr>
              <a:t>All</a:t>
            </a:r>
            <a:r>
              <a:rPr lang="en-US" altLang="en-US" sz="2400" dirty="0"/>
              <a:t> humans incur cell damage from non-radiation-induced causes orders of magnitude </a:t>
            </a:r>
            <a:r>
              <a:rPr lang="en-US" altLang="en-US" sz="2400" u="sng" dirty="0"/>
              <a:t>higher</a:t>
            </a:r>
            <a:r>
              <a:rPr lang="en-US" altLang="en-US" sz="2400" dirty="0"/>
              <a:t> than that from low-level natural background radiation</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Title 1">
            <a:extLst>
              <a:ext uri="{FF2B5EF4-FFF2-40B4-BE49-F238E27FC236}">
                <a16:creationId xmlns:a16="http://schemas.microsoft.com/office/drawing/2014/main" id="{2E2C5CDC-E3F0-4ADE-2E19-826CBD8C68EF}"/>
              </a:ext>
            </a:extLst>
          </p:cNvPr>
          <p:cNvSpPr>
            <a:spLocks noGrp="1" noChangeArrowheads="1"/>
          </p:cNvSpPr>
          <p:nvPr>
            <p:ph type="title"/>
          </p:nvPr>
        </p:nvSpPr>
        <p:spPr>
          <a:xfrm>
            <a:off x="457200" y="457200"/>
            <a:ext cx="8229600" cy="563562"/>
          </a:xfrm>
        </p:spPr>
        <p:txBody>
          <a:bodyPr>
            <a:noAutofit/>
          </a:bodyPr>
          <a:lstStyle/>
          <a:p>
            <a:pPr algn="ctr" eaLnBrk="1" hangingPunct="1"/>
            <a:r>
              <a:rPr lang="en-US" altLang="en-US" dirty="0">
                <a:solidFill>
                  <a:schemeClr val="tx1"/>
                </a:solidFill>
                <a:latin typeface="Arial" panose="020B0604020202020204" pitchFamily="34" charset="0"/>
                <a:cs typeface="Arial" panose="020B0604020202020204" pitchFamily="34" charset="0"/>
              </a:rPr>
              <a:t>Adaptive Protection Summary (cont.)</a:t>
            </a:r>
          </a:p>
        </p:txBody>
      </p:sp>
      <p:sp>
        <p:nvSpPr>
          <p:cNvPr id="104451" name="Content Placeholder 2">
            <a:extLst>
              <a:ext uri="{FF2B5EF4-FFF2-40B4-BE49-F238E27FC236}">
                <a16:creationId xmlns:a16="http://schemas.microsoft.com/office/drawing/2014/main" id="{F534457E-0630-5904-7973-AB6B06FB1FED}"/>
              </a:ext>
            </a:extLst>
          </p:cNvPr>
          <p:cNvSpPr>
            <a:spLocks noGrp="1" noChangeArrowheads="1"/>
          </p:cNvSpPr>
          <p:nvPr>
            <p:ph idx="1"/>
          </p:nvPr>
        </p:nvSpPr>
        <p:spPr>
          <a:xfrm>
            <a:off x="457200" y="1367942"/>
            <a:ext cx="8229600" cy="5337658"/>
          </a:xfrm>
        </p:spPr>
        <p:txBody>
          <a:bodyPr>
            <a:normAutofit/>
          </a:bodyPr>
          <a:lstStyle/>
          <a:p>
            <a:pPr eaLnBrk="1" hangingPunct="1"/>
            <a:r>
              <a:rPr lang="en-US" altLang="en-US" sz="2400" dirty="0"/>
              <a:t>For </a:t>
            </a:r>
            <a:r>
              <a:rPr lang="en-US" altLang="en-US" sz="2400" dirty="0">
                <a:solidFill>
                  <a:srgbClr val="0070C0"/>
                </a:solidFill>
              </a:rPr>
              <a:t>all</a:t>
            </a:r>
            <a:r>
              <a:rPr lang="en-US" altLang="en-US" sz="2400" dirty="0"/>
              <a:t> humans, low radiation doses stimulate activity of adaptive protection system </a:t>
            </a:r>
          </a:p>
          <a:p>
            <a:pPr lvl="1" eaLnBrk="1" hangingPunct="1">
              <a:buFont typeface="Calibri" panose="020F0502020204030204" pitchFamily="34" charset="0"/>
              <a:buChar char="―"/>
            </a:pPr>
            <a:r>
              <a:rPr lang="en-US" altLang="en-US" sz="2000" dirty="0"/>
              <a:t>Low-dose radiation providing optimum adaptive protection benefit varies from individual to individual</a:t>
            </a:r>
          </a:p>
          <a:p>
            <a:pPr lvl="1" eaLnBrk="1" hangingPunct="1">
              <a:buFont typeface="Calibri" panose="020F0502020204030204" pitchFamily="34" charset="0"/>
              <a:buChar char="―"/>
            </a:pPr>
            <a:r>
              <a:rPr lang="en-US" altLang="en-US" sz="2000" dirty="0"/>
              <a:t>Increases in low-dose exposure beyond that associated with optimum adaptive protection benefit reduce effectiveness of protection until NOAEL achieved</a:t>
            </a:r>
          </a:p>
          <a:p>
            <a:pPr lvl="1" eaLnBrk="1" hangingPunct="1">
              <a:buFont typeface="Calibri" panose="020F0502020204030204" pitchFamily="34" charset="0"/>
              <a:buChar char="―"/>
            </a:pPr>
            <a:r>
              <a:rPr lang="en-US" altLang="en-US" sz="2000" dirty="0"/>
              <a:t>Exposures beyond NOAEL become increasingly harmful due to radiation-induced inhibition or damage to adaptive protection mechanisms</a:t>
            </a:r>
          </a:p>
          <a:p>
            <a:pPr eaLnBrk="1" hangingPunct="1"/>
            <a:r>
              <a:rPr lang="en-US" altLang="en-US" sz="2400" dirty="0"/>
              <a:t>For </a:t>
            </a:r>
            <a:r>
              <a:rPr lang="en-US" altLang="en-US" sz="2400" dirty="0">
                <a:solidFill>
                  <a:srgbClr val="0070C0"/>
                </a:solidFill>
              </a:rPr>
              <a:t>all</a:t>
            </a:r>
            <a:r>
              <a:rPr lang="en-US" altLang="en-US" sz="2400" dirty="0"/>
              <a:t> humans, radiation sensitivity affected by personal genetics, age, health, and other factors that cause optimum adaptive protection and NOAEL radiation doses to vary</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itle 1">
            <a:extLst>
              <a:ext uri="{FF2B5EF4-FFF2-40B4-BE49-F238E27FC236}">
                <a16:creationId xmlns:a16="http://schemas.microsoft.com/office/drawing/2014/main" id="{E8986BEA-317C-D050-63E6-0B4CD728FCED}"/>
              </a:ext>
            </a:extLst>
          </p:cNvPr>
          <p:cNvSpPr>
            <a:spLocks noGrp="1" noChangeArrowheads="1"/>
          </p:cNvSpPr>
          <p:nvPr>
            <p:ph type="title"/>
          </p:nvPr>
        </p:nvSpPr>
        <p:spPr>
          <a:xfrm>
            <a:off x="457200" y="1143000"/>
            <a:ext cx="8229600" cy="714375"/>
          </a:xfrm>
        </p:spPr>
        <p:txBody>
          <a:bodyPr/>
          <a:lstStyle/>
          <a:p>
            <a:pPr algn="ctr" eaLnBrk="1" hangingPunct="1"/>
            <a:r>
              <a:rPr lang="en-US" altLang="en-US" sz="3600" dirty="0">
                <a:solidFill>
                  <a:schemeClr val="tx1"/>
                </a:solidFill>
                <a:latin typeface="Arial" panose="020B0604020202020204" pitchFamily="34" charset="0"/>
                <a:cs typeface="Arial" panose="020B0604020202020204" pitchFamily="34" charset="0"/>
              </a:rPr>
              <a:t>Adaptive Protection In a Nutshell</a:t>
            </a:r>
          </a:p>
        </p:txBody>
      </p:sp>
      <p:sp>
        <p:nvSpPr>
          <p:cNvPr id="106499" name="Content Placeholder 2">
            <a:extLst>
              <a:ext uri="{FF2B5EF4-FFF2-40B4-BE49-F238E27FC236}">
                <a16:creationId xmlns:a16="http://schemas.microsoft.com/office/drawing/2014/main" id="{D1806CB9-663E-642B-E12D-6CD41FABF3B4}"/>
              </a:ext>
            </a:extLst>
          </p:cNvPr>
          <p:cNvSpPr>
            <a:spLocks noGrp="1" noChangeArrowheads="1"/>
          </p:cNvSpPr>
          <p:nvPr>
            <p:ph idx="1"/>
          </p:nvPr>
        </p:nvSpPr>
        <p:spPr>
          <a:xfrm>
            <a:off x="952500" y="2209800"/>
            <a:ext cx="7239000" cy="3352800"/>
          </a:xfrm>
        </p:spPr>
        <p:txBody>
          <a:bodyPr>
            <a:noAutofit/>
          </a:bodyPr>
          <a:lstStyle/>
          <a:p>
            <a:pPr marL="0" indent="0" eaLnBrk="1" hangingPunct="1">
              <a:buFont typeface="Wingdings 3" panose="05040102010807070707" pitchFamily="18" charset="2"/>
              <a:buNone/>
            </a:pPr>
            <a:r>
              <a:rPr lang="en-US" altLang="en-US" sz="2800" dirty="0"/>
              <a:t>No species that lacked the ability to repair damaged DNA could have emerged, much less reproduced, in a relatively high radioactive environment (compared to today) loaded with all sorts of other toxins as well. </a:t>
            </a:r>
          </a:p>
        </p:txBody>
      </p:sp>
      <p:sp>
        <p:nvSpPr>
          <p:cNvPr id="3" name="TextBox 2">
            <a:extLst>
              <a:ext uri="{FF2B5EF4-FFF2-40B4-BE49-F238E27FC236}">
                <a16:creationId xmlns:a16="http://schemas.microsoft.com/office/drawing/2014/main" id="{8274F333-CE7F-8C9A-6CFC-E80E20F5ED32}"/>
              </a:ext>
            </a:extLst>
          </p:cNvPr>
          <p:cNvSpPr txBox="1"/>
          <p:nvPr/>
        </p:nvSpPr>
        <p:spPr>
          <a:xfrm>
            <a:off x="457200" y="6488668"/>
            <a:ext cx="495300" cy="369332"/>
          </a:xfrm>
          <a:prstGeom prst="rect">
            <a:avLst/>
          </a:prstGeom>
          <a:noFill/>
        </p:spPr>
        <p:txBody>
          <a:bodyPr wrap="square">
            <a:spAutoFit/>
          </a:bodyPr>
          <a:lstStyle/>
          <a:p>
            <a:r>
              <a:rPr lang="en-US" dirty="0">
                <a:solidFill>
                  <a:srgbClr val="FF0000"/>
                </a:solidFill>
              </a:rPr>
              <a:t>13</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22" name="Grafik 1">
            <a:extLst>
              <a:ext uri="{FF2B5EF4-FFF2-40B4-BE49-F238E27FC236}">
                <a16:creationId xmlns:a16="http://schemas.microsoft.com/office/drawing/2014/main" id="{66454FF8-D215-FF51-44B2-DD21FE131D9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2817" t="8578" r="4227" b="6908"/>
          <a:stretch>
            <a:fillRect/>
          </a:stretch>
        </p:blipFill>
        <p:spPr bwMode="auto">
          <a:xfrm>
            <a:off x="609600" y="1600201"/>
            <a:ext cx="5431997" cy="4443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23" name="TextBox 1">
            <a:extLst>
              <a:ext uri="{FF2B5EF4-FFF2-40B4-BE49-F238E27FC236}">
                <a16:creationId xmlns:a16="http://schemas.microsoft.com/office/drawing/2014/main" id="{F66F0FA3-CF1C-DA28-1FE6-73C6F611EB33}"/>
              </a:ext>
            </a:extLst>
          </p:cNvPr>
          <p:cNvSpPr txBox="1">
            <a:spLocks noChangeArrowheads="1"/>
          </p:cNvSpPr>
          <p:nvPr/>
        </p:nvSpPr>
        <p:spPr bwMode="auto">
          <a:xfrm>
            <a:off x="1060174" y="604837"/>
            <a:ext cx="71628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0"/>
              </a:spcBef>
              <a:buFontTx/>
              <a:buNone/>
            </a:pPr>
            <a:r>
              <a:rPr lang="en-US" altLang="en-US" sz="3600" dirty="0">
                <a:latin typeface="Arial" panose="020B0604020202020204" pitchFamily="34" charset="0"/>
                <a:cs typeface="Arial" panose="020B0604020202020204" pitchFamily="34" charset="0"/>
              </a:rPr>
              <a:t>Adaptive Protection</a:t>
            </a:r>
          </a:p>
        </p:txBody>
      </p:sp>
      <p:sp>
        <p:nvSpPr>
          <p:cNvPr id="81924" name="TextBox 3">
            <a:extLst>
              <a:ext uri="{FF2B5EF4-FFF2-40B4-BE49-F238E27FC236}">
                <a16:creationId xmlns:a16="http://schemas.microsoft.com/office/drawing/2014/main" id="{B4C47E64-74BE-162A-1BB4-3E86098030C0}"/>
              </a:ext>
            </a:extLst>
          </p:cNvPr>
          <p:cNvSpPr txBox="1">
            <a:spLocks noChangeArrowheads="1"/>
          </p:cNvSpPr>
          <p:nvPr/>
        </p:nvSpPr>
        <p:spPr bwMode="auto">
          <a:xfrm>
            <a:off x="6324600" y="2438400"/>
            <a:ext cx="2057400" cy="2586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spcBef>
                <a:spcPct val="0"/>
              </a:spcBef>
              <a:buFontTx/>
              <a:buNone/>
            </a:pPr>
            <a:r>
              <a:rPr lang="en-US" altLang="en-US" sz="1800" dirty="0"/>
              <a:t>Adaptive protection is physiological expression of cellular capabilities to maintain tissue structure integrity and function when exposed to low levels of potentially harmful agents</a:t>
            </a:r>
          </a:p>
        </p:txBody>
      </p:sp>
      <p:sp>
        <p:nvSpPr>
          <p:cNvPr id="5" name="TextBox 4">
            <a:extLst>
              <a:ext uri="{FF2B5EF4-FFF2-40B4-BE49-F238E27FC236}">
                <a16:creationId xmlns:a16="http://schemas.microsoft.com/office/drawing/2014/main" id="{5329C064-1CB1-A176-C854-244DE54228D1}"/>
              </a:ext>
            </a:extLst>
          </p:cNvPr>
          <p:cNvSpPr txBox="1"/>
          <p:nvPr/>
        </p:nvSpPr>
        <p:spPr>
          <a:xfrm>
            <a:off x="419100" y="6485355"/>
            <a:ext cx="381000" cy="369332"/>
          </a:xfrm>
          <a:prstGeom prst="rect">
            <a:avLst/>
          </a:prstGeom>
          <a:noFill/>
        </p:spPr>
        <p:txBody>
          <a:bodyPr wrap="square">
            <a:spAutoFit/>
          </a:bodyPr>
          <a:lstStyle/>
          <a:p>
            <a:r>
              <a:rPr lang="en-US" dirty="0">
                <a:solidFill>
                  <a:srgbClr val="FF0000"/>
                </a:solidFill>
              </a:rPr>
              <a:t>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Title 1">
            <a:extLst>
              <a:ext uri="{FF2B5EF4-FFF2-40B4-BE49-F238E27FC236}">
                <a16:creationId xmlns:a16="http://schemas.microsoft.com/office/drawing/2014/main" id="{9341EA80-4034-5FB3-49CC-6559F7DC3F26}"/>
              </a:ext>
            </a:extLst>
          </p:cNvPr>
          <p:cNvSpPr>
            <a:spLocks noGrp="1" noChangeArrowheads="1"/>
          </p:cNvSpPr>
          <p:nvPr>
            <p:ph type="title"/>
          </p:nvPr>
        </p:nvSpPr>
        <p:spPr>
          <a:xfrm>
            <a:off x="682487" y="609600"/>
            <a:ext cx="7772400" cy="609600"/>
          </a:xfrm>
        </p:spPr>
        <p:txBody>
          <a:bodyPr>
            <a:noAutofit/>
          </a:bodyPr>
          <a:lstStyle/>
          <a:p>
            <a:pPr algn="ctr" eaLnBrk="1" hangingPunct="1"/>
            <a:r>
              <a:rPr lang="en-US" altLang="en-US" dirty="0">
                <a:solidFill>
                  <a:schemeClr val="tx1"/>
                </a:solidFill>
                <a:latin typeface="Arial" panose="020B0604020202020204" pitchFamily="34" charset="0"/>
                <a:cs typeface="Arial" panose="020B0604020202020204" pitchFamily="34" charset="0"/>
              </a:rPr>
              <a:t>Adaptive Protection Responses</a:t>
            </a:r>
          </a:p>
        </p:txBody>
      </p:sp>
      <p:sp>
        <p:nvSpPr>
          <p:cNvPr id="83971" name="Content Placeholder 2">
            <a:extLst>
              <a:ext uri="{FF2B5EF4-FFF2-40B4-BE49-F238E27FC236}">
                <a16:creationId xmlns:a16="http://schemas.microsoft.com/office/drawing/2014/main" id="{F76C00EA-A095-0E2E-AC8B-5E24F74E8F37}"/>
              </a:ext>
            </a:extLst>
          </p:cNvPr>
          <p:cNvSpPr>
            <a:spLocks noGrp="1" noChangeArrowheads="1"/>
          </p:cNvSpPr>
          <p:nvPr>
            <p:ph idx="1"/>
          </p:nvPr>
        </p:nvSpPr>
        <p:spPr>
          <a:xfrm>
            <a:off x="838200" y="1676400"/>
            <a:ext cx="7467600" cy="4343400"/>
          </a:xfrm>
        </p:spPr>
        <p:txBody>
          <a:bodyPr>
            <a:normAutofit/>
          </a:bodyPr>
          <a:lstStyle/>
          <a:p>
            <a:pPr eaLnBrk="1" hangingPunct="1"/>
            <a:r>
              <a:rPr lang="en-US" altLang="en-US" sz="2400" dirty="0"/>
              <a:t>DNA damage prevention – stimulation of free radical detoxification system to neutralize free radicals and reactive oxygen species (ROS) </a:t>
            </a:r>
          </a:p>
          <a:p>
            <a:pPr lvl="1" eaLnBrk="1" hangingPunct="1">
              <a:buFont typeface="Calibri" panose="020F0502020204030204" pitchFamily="34" charset="0"/>
              <a:buChar char="―"/>
            </a:pPr>
            <a:r>
              <a:rPr lang="en-US" altLang="en-US" sz="2000" dirty="0"/>
              <a:t>Appears to reach maximum about 4 hours after exposure to stressor  </a:t>
            </a:r>
          </a:p>
          <a:p>
            <a:pPr lvl="1" eaLnBrk="1" hangingPunct="1">
              <a:buFont typeface="Calibri" panose="020F0502020204030204" pitchFamily="34" charset="0"/>
              <a:buChar char="―"/>
            </a:pPr>
            <a:r>
              <a:rPr lang="en-US" altLang="en-US" sz="2000" dirty="0"/>
              <a:t>Active for hours to weeks depending on tissue/cell type</a:t>
            </a:r>
            <a:endParaRPr lang="en-US" altLang="en-US" sz="2200" dirty="0"/>
          </a:p>
          <a:p>
            <a:pPr eaLnBrk="1" hangingPunct="1"/>
            <a:r>
              <a:rPr lang="en-US" altLang="en-US" sz="2400" dirty="0"/>
              <a:t>DNA damage repair – protection against chromosomal aberrations</a:t>
            </a:r>
          </a:p>
          <a:p>
            <a:pPr eaLnBrk="1" hangingPunct="1"/>
            <a:r>
              <a:rPr lang="en-US" altLang="en-US" sz="2400" dirty="0"/>
              <a:t>Apoptosis removal – programmed cell death</a:t>
            </a:r>
          </a:p>
          <a:p>
            <a:pPr eaLnBrk="1" hangingPunct="1"/>
            <a:r>
              <a:rPr lang="en-US" altLang="en-US" sz="2400" dirty="0"/>
              <a:t>Immune response stimulation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6018" name="Picture 4">
            <a:extLst>
              <a:ext uri="{FF2B5EF4-FFF2-40B4-BE49-F238E27FC236}">
                <a16:creationId xmlns:a16="http://schemas.microsoft.com/office/drawing/2014/main" id="{44FE6EFC-6A77-1583-0273-0FEB9A65DF8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75531" y="228028"/>
            <a:ext cx="7487621" cy="54869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6019" name="Text Box 5">
            <a:extLst>
              <a:ext uri="{FF2B5EF4-FFF2-40B4-BE49-F238E27FC236}">
                <a16:creationId xmlns:a16="http://schemas.microsoft.com/office/drawing/2014/main" id="{23965FD3-1E79-A6E4-32F5-E47D1151B28D}"/>
              </a:ext>
            </a:extLst>
          </p:cNvPr>
          <p:cNvSpPr txBox="1">
            <a:spLocks noChangeArrowheads="1"/>
          </p:cNvSpPr>
          <p:nvPr/>
        </p:nvSpPr>
        <p:spPr bwMode="auto">
          <a:xfrm>
            <a:off x="1371600" y="5943600"/>
            <a:ext cx="609600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sz="1400" dirty="0">
                <a:latin typeface="Times" panose="02020603050405020304" pitchFamily="18" charset="0"/>
              </a:rPr>
              <a:t>Ref. </a:t>
            </a:r>
            <a:r>
              <a:rPr lang="en-US" altLang="en-US" sz="1400" i="1" dirty="0">
                <a:latin typeface="Times" panose="02020603050405020304" pitchFamily="18" charset="0"/>
              </a:rPr>
              <a:t>Evidence for Beneficial Low Level Radiation Effects and Radiation Hormesis</a:t>
            </a:r>
            <a:r>
              <a:rPr lang="en-US" altLang="en-US" sz="1400" dirty="0">
                <a:latin typeface="Times" panose="02020603050405020304" pitchFamily="18" charset="0"/>
              </a:rPr>
              <a:t>, L.E. </a:t>
            </a:r>
            <a:r>
              <a:rPr lang="en-US" altLang="en-US" sz="1400" dirty="0" err="1">
                <a:latin typeface="Times" panose="02020603050405020304" pitchFamily="18" charset="0"/>
              </a:rPr>
              <a:t>Feinendegen</a:t>
            </a:r>
            <a:r>
              <a:rPr lang="en-US" altLang="en-US" sz="1400" dirty="0">
                <a:latin typeface="Times" panose="02020603050405020304" pitchFamily="18" charset="0"/>
              </a:rPr>
              <a:t>, MD, The British Journal of Radiology, 78 (2005), pp. 3–7</a:t>
            </a:r>
          </a:p>
        </p:txBody>
      </p:sp>
      <p:sp>
        <p:nvSpPr>
          <p:cNvPr id="3" name="TextBox 2">
            <a:extLst>
              <a:ext uri="{FF2B5EF4-FFF2-40B4-BE49-F238E27FC236}">
                <a16:creationId xmlns:a16="http://schemas.microsoft.com/office/drawing/2014/main" id="{448A8915-629D-3280-B856-5F446B11AB3A}"/>
              </a:ext>
            </a:extLst>
          </p:cNvPr>
          <p:cNvSpPr txBox="1"/>
          <p:nvPr/>
        </p:nvSpPr>
        <p:spPr>
          <a:xfrm>
            <a:off x="381000" y="6462164"/>
            <a:ext cx="381000" cy="369332"/>
          </a:xfrm>
          <a:prstGeom prst="rect">
            <a:avLst/>
          </a:prstGeom>
          <a:noFill/>
        </p:spPr>
        <p:txBody>
          <a:bodyPr wrap="square">
            <a:spAutoFit/>
          </a:bodyPr>
          <a:lstStyle/>
          <a:p>
            <a:r>
              <a:rPr lang="en-US" dirty="0">
                <a:solidFill>
                  <a:srgbClr val="FF0000"/>
                </a:solidFill>
              </a:rPr>
              <a:t>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Title 1">
            <a:extLst>
              <a:ext uri="{FF2B5EF4-FFF2-40B4-BE49-F238E27FC236}">
                <a16:creationId xmlns:a16="http://schemas.microsoft.com/office/drawing/2014/main" id="{AE93D3FF-2CA1-5C9A-AB7E-ABFB337D1B9A}"/>
              </a:ext>
            </a:extLst>
          </p:cNvPr>
          <p:cNvSpPr>
            <a:spLocks noGrp="1" noChangeArrowheads="1"/>
          </p:cNvSpPr>
          <p:nvPr>
            <p:ph type="title"/>
          </p:nvPr>
        </p:nvSpPr>
        <p:spPr>
          <a:xfrm>
            <a:off x="705678" y="334617"/>
            <a:ext cx="7772400" cy="609600"/>
          </a:xfrm>
        </p:spPr>
        <p:txBody>
          <a:bodyPr>
            <a:noAutofit/>
          </a:bodyPr>
          <a:lstStyle/>
          <a:p>
            <a:pPr algn="ctr" eaLnBrk="1" hangingPunct="1"/>
            <a:r>
              <a:rPr lang="en-US" altLang="en-US" dirty="0">
                <a:solidFill>
                  <a:schemeClr val="tx1"/>
                </a:solidFill>
                <a:latin typeface="Arial" panose="020B0604020202020204" pitchFamily="34" charset="0"/>
                <a:cs typeface="Arial" panose="020B0604020202020204" pitchFamily="34" charset="0"/>
              </a:rPr>
              <a:t>Adaptive Protection and Dose-Rate</a:t>
            </a:r>
          </a:p>
        </p:txBody>
      </p:sp>
      <p:sp>
        <p:nvSpPr>
          <p:cNvPr id="96259" name="Content Placeholder 2">
            <a:extLst>
              <a:ext uri="{FF2B5EF4-FFF2-40B4-BE49-F238E27FC236}">
                <a16:creationId xmlns:a16="http://schemas.microsoft.com/office/drawing/2014/main" id="{8BDC07EC-F09C-A67A-B380-2FC5BC4A0B1F}"/>
              </a:ext>
            </a:extLst>
          </p:cNvPr>
          <p:cNvSpPr>
            <a:spLocks noGrp="1" noChangeArrowheads="1"/>
          </p:cNvSpPr>
          <p:nvPr>
            <p:ph idx="1"/>
          </p:nvPr>
        </p:nvSpPr>
        <p:spPr>
          <a:xfrm>
            <a:off x="685800" y="1066800"/>
            <a:ext cx="7772400" cy="5456583"/>
          </a:xfrm>
        </p:spPr>
        <p:txBody>
          <a:bodyPr rtlCol="0">
            <a:normAutofit/>
          </a:bodyPr>
          <a:lstStyle/>
          <a:p>
            <a:pPr eaLnBrk="1" fontAlgn="auto" hangingPunct="1">
              <a:lnSpc>
                <a:spcPct val="110000"/>
              </a:lnSpc>
              <a:spcBef>
                <a:spcPts val="600"/>
              </a:spcBef>
              <a:spcAft>
                <a:spcPts val="0"/>
              </a:spcAft>
              <a:defRPr/>
            </a:pPr>
            <a:r>
              <a:rPr lang="en-US" altLang="en-US" sz="2200" dirty="0"/>
              <a:t>Response level of adaptive protection depends on radiation dose-rate, rather than accumulated dose</a:t>
            </a:r>
          </a:p>
          <a:p>
            <a:pPr>
              <a:lnSpc>
                <a:spcPct val="110000"/>
              </a:lnSpc>
              <a:spcBef>
                <a:spcPts val="600"/>
              </a:spcBef>
              <a:defRPr/>
            </a:pPr>
            <a:r>
              <a:rPr lang="en-US" altLang="en-US" sz="2200" dirty="0"/>
              <a:t>Importance of dose-rate underscored by effectiveness of protracted radiotherapy treatment (i.e., fractionated doses)</a:t>
            </a:r>
          </a:p>
          <a:p>
            <a:pPr lvl="1">
              <a:lnSpc>
                <a:spcPct val="110000"/>
              </a:lnSpc>
              <a:spcBef>
                <a:spcPts val="600"/>
              </a:spcBef>
              <a:buFont typeface="Calibri" panose="020F0502020204030204" pitchFamily="34" charset="0"/>
              <a:buChar char="―"/>
              <a:defRPr/>
            </a:pPr>
            <a:r>
              <a:rPr lang="en-US" altLang="en-US" sz="2000" dirty="0"/>
              <a:t> </a:t>
            </a:r>
            <a:r>
              <a:rPr lang="en-US" altLang="en-US" sz="1800" dirty="0"/>
              <a:t>Total radiation dose to cancerous tumor divided into </a:t>
            </a:r>
          </a:p>
          <a:p>
            <a:pPr marL="457200" lvl="1" indent="0">
              <a:lnSpc>
                <a:spcPct val="110000"/>
              </a:lnSpc>
              <a:spcBef>
                <a:spcPts val="0"/>
              </a:spcBef>
              <a:buNone/>
              <a:defRPr/>
            </a:pPr>
            <a:r>
              <a:rPr lang="en-US" altLang="en-US" sz="1800" dirty="0"/>
              <a:t>     several smaller (fractionated) doses over period of several</a:t>
            </a:r>
          </a:p>
          <a:p>
            <a:pPr marL="457200" lvl="1" indent="0">
              <a:lnSpc>
                <a:spcPct val="110000"/>
              </a:lnSpc>
              <a:spcBef>
                <a:spcPts val="0"/>
              </a:spcBef>
              <a:buNone/>
              <a:defRPr/>
            </a:pPr>
            <a:r>
              <a:rPr lang="en-US" altLang="en-US" sz="1800" dirty="0"/>
              <a:t>     days to allow body’s adaptive protection system time to</a:t>
            </a:r>
          </a:p>
          <a:p>
            <a:pPr marL="457200" lvl="1" indent="0">
              <a:lnSpc>
                <a:spcPct val="110000"/>
              </a:lnSpc>
              <a:spcBef>
                <a:spcPts val="0"/>
              </a:spcBef>
              <a:buNone/>
              <a:defRPr/>
            </a:pPr>
            <a:r>
              <a:rPr lang="en-US" altLang="en-US" sz="1800" dirty="0"/>
              <a:t>     repair damage to surrounding normal cells between doses</a:t>
            </a:r>
          </a:p>
          <a:p>
            <a:pPr eaLnBrk="1" fontAlgn="auto" hangingPunct="1">
              <a:lnSpc>
                <a:spcPct val="110000"/>
              </a:lnSpc>
              <a:spcBef>
                <a:spcPts val="600"/>
              </a:spcBef>
              <a:spcAft>
                <a:spcPts val="0"/>
              </a:spcAft>
              <a:defRPr/>
            </a:pPr>
            <a:r>
              <a:rPr lang="en-US" altLang="en-US" sz="2200" dirty="0"/>
              <a:t>Although high </a:t>
            </a:r>
            <a:r>
              <a:rPr lang="en-US" altLang="en-US" sz="2200" u="sng" dirty="0"/>
              <a:t>chronic</a:t>
            </a:r>
            <a:r>
              <a:rPr lang="en-US" altLang="en-US" sz="2200" dirty="0"/>
              <a:t> dose-rate (likely &gt;1 </a:t>
            </a:r>
            <a:r>
              <a:rPr lang="en-US" altLang="en-US" sz="2200" dirty="0" err="1"/>
              <a:t>mGy</a:t>
            </a:r>
            <a:r>
              <a:rPr lang="en-US" altLang="en-US" sz="2200" dirty="0"/>
              <a:t>/</a:t>
            </a:r>
            <a:r>
              <a:rPr lang="en-US" altLang="en-US" sz="2200" dirty="0" err="1"/>
              <a:t>hr</a:t>
            </a:r>
            <a:r>
              <a:rPr lang="en-US" altLang="en-US" sz="2200" dirty="0"/>
              <a:t>) of ionizing radiation can inhibit body’s adaptive protection system, low dose-rate natural background radiation (&lt;0.0005 </a:t>
            </a:r>
            <a:r>
              <a:rPr lang="en-US" altLang="en-US" sz="2200" dirty="0" err="1"/>
              <a:t>mGy</a:t>
            </a:r>
            <a:r>
              <a:rPr lang="en-US" altLang="en-US" sz="2200" dirty="0"/>
              <a:t>/</a:t>
            </a:r>
            <a:r>
              <a:rPr lang="en-US" altLang="en-US" sz="2200" dirty="0" err="1"/>
              <a:t>hr</a:t>
            </a:r>
            <a:r>
              <a:rPr lang="en-US" altLang="en-US" sz="2200" dirty="0"/>
              <a:t>) does not</a:t>
            </a:r>
          </a:p>
          <a:p>
            <a:pPr lvl="1">
              <a:lnSpc>
                <a:spcPct val="110000"/>
              </a:lnSpc>
              <a:spcBef>
                <a:spcPts val="600"/>
              </a:spcBef>
              <a:buFont typeface="Calibri" panose="020F0502020204030204" pitchFamily="34" charset="0"/>
              <a:buChar char="―"/>
              <a:defRPr/>
            </a:pPr>
            <a:r>
              <a:rPr lang="en-US" altLang="en-US" sz="1800" dirty="0"/>
              <a:t>1 </a:t>
            </a:r>
            <a:r>
              <a:rPr lang="en-US" altLang="en-US" sz="1800" dirty="0" err="1"/>
              <a:t>mGy</a:t>
            </a:r>
            <a:r>
              <a:rPr lang="en-US" altLang="en-US" sz="1800" dirty="0"/>
              <a:t>/</a:t>
            </a:r>
            <a:r>
              <a:rPr lang="en-US" altLang="en-US" sz="1800" dirty="0" err="1"/>
              <a:t>hr</a:t>
            </a:r>
            <a:r>
              <a:rPr lang="en-US" altLang="en-US" sz="1800" dirty="0"/>
              <a:t> effectively high </a:t>
            </a:r>
            <a:r>
              <a:rPr lang="en-US" altLang="en-US" sz="1800" u="sng" dirty="0"/>
              <a:t>chronic dose-rate</a:t>
            </a:r>
            <a:r>
              <a:rPr lang="en-US" altLang="en-US" sz="1800" dirty="0"/>
              <a:t> </a:t>
            </a:r>
            <a:r>
              <a:rPr lang="en-US" altLang="en-US" sz="1800" dirty="0" err="1"/>
              <a:t>threshold</a:t>
            </a:r>
            <a:r>
              <a:rPr lang="en-US" altLang="en-US" sz="1800" baseline="50000" dirty="0" err="1"/>
              <a:t>a</a:t>
            </a:r>
            <a:endParaRPr lang="en-US" altLang="en-US"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a:extLst>
              <a:ext uri="{FF2B5EF4-FFF2-40B4-BE49-F238E27FC236}">
                <a16:creationId xmlns:a16="http://schemas.microsoft.com/office/drawing/2014/main" id="{3A4057FD-3874-DB61-314F-0642B54DF9F3}"/>
              </a:ext>
            </a:extLst>
          </p:cNvPr>
          <p:cNvSpPr>
            <a:spLocks noGrp="1" noChangeArrowheads="1"/>
          </p:cNvSpPr>
          <p:nvPr>
            <p:ph type="title"/>
          </p:nvPr>
        </p:nvSpPr>
        <p:spPr>
          <a:xfrm>
            <a:off x="685800" y="564322"/>
            <a:ext cx="7772400" cy="609600"/>
          </a:xfrm>
        </p:spPr>
        <p:txBody>
          <a:bodyPr>
            <a:noAutofit/>
          </a:bodyPr>
          <a:lstStyle/>
          <a:p>
            <a:pPr algn="ctr" eaLnBrk="1" hangingPunct="1"/>
            <a:r>
              <a:rPr lang="en-US" altLang="en-US" dirty="0">
                <a:solidFill>
                  <a:schemeClr val="tx1"/>
                </a:solidFill>
                <a:latin typeface="Arial" panose="020B0604020202020204" pitchFamily="34" charset="0"/>
                <a:cs typeface="Arial" panose="020B0604020202020204" pitchFamily="34" charset="0"/>
              </a:rPr>
              <a:t>Repair of DNA Damage</a:t>
            </a:r>
          </a:p>
        </p:txBody>
      </p:sp>
      <p:sp>
        <p:nvSpPr>
          <p:cNvPr id="50179" name="Rectangle 3">
            <a:extLst>
              <a:ext uri="{FF2B5EF4-FFF2-40B4-BE49-F238E27FC236}">
                <a16:creationId xmlns:a16="http://schemas.microsoft.com/office/drawing/2014/main" id="{EE249D40-8D17-3A73-9B91-E8EC38DDFDFC}"/>
              </a:ext>
            </a:extLst>
          </p:cNvPr>
          <p:cNvSpPr>
            <a:spLocks noGrp="1" noChangeArrowheads="1"/>
          </p:cNvSpPr>
          <p:nvPr>
            <p:ph idx="1"/>
          </p:nvPr>
        </p:nvSpPr>
        <p:spPr>
          <a:xfrm>
            <a:off x="533400" y="1447800"/>
            <a:ext cx="8077200" cy="4845878"/>
          </a:xfrm>
        </p:spPr>
        <p:txBody>
          <a:bodyPr rtlCol="0">
            <a:normAutofit lnSpcReduction="10000"/>
          </a:bodyPr>
          <a:lstStyle/>
          <a:p>
            <a:pPr eaLnBrk="1" fontAlgn="auto" hangingPunct="1">
              <a:lnSpc>
                <a:spcPct val="110000"/>
              </a:lnSpc>
              <a:spcBef>
                <a:spcPts val="600"/>
              </a:spcBef>
              <a:spcAft>
                <a:spcPts val="0"/>
              </a:spcAft>
              <a:defRPr/>
            </a:pPr>
            <a:r>
              <a:rPr lang="en-US" altLang="en-US" sz="2400" dirty="0"/>
              <a:t>Organisms cannot survive without full-time, intensive activity of powerful adaptive protection systems to prevent, repair, and remove metabolism-induced DNA damage</a:t>
            </a:r>
          </a:p>
          <a:p>
            <a:pPr eaLnBrk="1" fontAlgn="auto" hangingPunct="1">
              <a:lnSpc>
                <a:spcPct val="110000"/>
              </a:lnSpc>
              <a:spcBef>
                <a:spcPts val="600"/>
              </a:spcBef>
              <a:spcAft>
                <a:spcPts val="0"/>
              </a:spcAft>
              <a:defRPr/>
            </a:pPr>
            <a:r>
              <a:rPr lang="en-US" altLang="en-US" sz="2400" dirty="0"/>
              <a:t>Endogenous (i.e., spontaneous) rate of DNA damage from normal metabolism far exceeds rate of DNA damage caused by low-level ionizing radiation</a:t>
            </a:r>
          </a:p>
          <a:p>
            <a:pPr eaLnBrk="1" fontAlgn="auto" hangingPunct="1">
              <a:lnSpc>
                <a:spcPct val="110000"/>
              </a:lnSpc>
              <a:spcBef>
                <a:spcPts val="600"/>
              </a:spcBef>
              <a:spcAft>
                <a:spcPts val="0"/>
              </a:spcAft>
              <a:defRPr/>
            </a:pPr>
            <a:r>
              <a:rPr lang="en-US" altLang="en-US" sz="2400" dirty="0"/>
              <a:t>Cells have very efficient repair mechanisms to fix broken DNA (e.g., DNA repair enzymes)</a:t>
            </a:r>
            <a:endParaRPr lang="en-US" altLang="en-US" sz="2400" dirty="0">
              <a:cs typeface="Times" panose="02020603050405020304" pitchFamily="18" charset="0"/>
            </a:endParaRPr>
          </a:p>
          <a:p>
            <a:pPr eaLnBrk="1" fontAlgn="auto" hangingPunct="1">
              <a:lnSpc>
                <a:spcPct val="110000"/>
              </a:lnSpc>
              <a:spcBef>
                <a:spcPts val="600"/>
              </a:spcBef>
              <a:spcAft>
                <a:spcPts val="0"/>
              </a:spcAft>
              <a:defRPr/>
            </a:pPr>
            <a:r>
              <a:rPr lang="en-US" altLang="en-US" sz="2400" dirty="0"/>
              <a:t>Damaged DNA migrates to special “repair centers” within cell, which put strands back together within hours</a:t>
            </a:r>
            <a:r>
              <a:rPr lang="en-US" altLang="en-US" sz="2400" dirty="0">
                <a:cs typeface="Times" panose="02020603050405020304" pitchFamily="18" charset="0"/>
              </a:rPr>
              <a:t> </a:t>
            </a:r>
            <a:endParaRPr lang="en-US" altLang="en-US" sz="2000" dirty="0">
              <a:solidFill>
                <a:schemeClr val="tx1">
                  <a:lumMod val="75000"/>
                  <a:lumOff val="25000"/>
                </a:schemeClr>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TextBox 1">
            <a:extLst>
              <a:ext uri="{FF2B5EF4-FFF2-40B4-BE49-F238E27FC236}">
                <a16:creationId xmlns:a16="http://schemas.microsoft.com/office/drawing/2014/main" id="{CFF8ED26-9AC7-8ED4-CE75-463E7D40D525}"/>
              </a:ext>
            </a:extLst>
          </p:cNvPr>
          <p:cNvSpPr txBox="1">
            <a:spLocks noChangeArrowheads="1"/>
          </p:cNvSpPr>
          <p:nvPr/>
        </p:nvSpPr>
        <p:spPr bwMode="auto">
          <a:xfrm>
            <a:off x="4724402" y="2033897"/>
            <a:ext cx="3816624" cy="3785652"/>
          </a:xfrm>
          <a:prstGeom prst="rect">
            <a:avLst/>
          </a:prstGeom>
          <a:noFill/>
          <a:ln>
            <a:noFill/>
          </a:ln>
        </p:spPr>
        <p:txBody>
          <a:bodyPr wrap="squar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fontAlgn="auto" hangingPunct="1">
              <a:spcBef>
                <a:spcPct val="0"/>
              </a:spcBef>
              <a:spcAft>
                <a:spcPts val="0"/>
              </a:spcAft>
              <a:buClrTx/>
              <a:buSzTx/>
              <a:buFontTx/>
              <a:buNone/>
              <a:defRPr/>
            </a:pPr>
            <a:r>
              <a:rPr lang="en-US" altLang="en-US" sz="2400" dirty="0">
                <a:solidFill>
                  <a:schemeClr val="tx1"/>
                </a:solidFill>
                <a:latin typeface="+mn-lt"/>
              </a:rPr>
              <a:t>Special enzyme encircling double helix to repair broken strand of DNA</a:t>
            </a:r>
          </a:p>
          <a:p>
            <a:pPr eaLnBrk="1" fontAlgn="auto" hangingPunct="1">
              <a:spcBef>
                <a:spcPct val="0"/>
              </a:spcBef>
              <a:spcAft>
                <a:spcPts val="0"/>
              </a:spcAft>
              <a:buClrTx/>
              <a:buSzTx/>
              <a:buFontTx/>
              <a:buNone/>
              <a:defRPr/>
            </a:pPr>
            <a:endParaRPr lang="en-US" altLang="en-US" sz="2400" dirty="0">
              <a:solidFill>
                <a:schemeClr val="tx1"/>
              </a:solidFill>
              <a:latin typeface="+mn-lt"/>
            </a:endParaRPr>
          </a:p>
          <a:p>
            <a:pPr eaLnBrk="1" fontAlgn="auto" hangingPunct="1">
              <a:spcBef>
                <a:spcPct val="0"/>
              </a:spcBef>
              <a:spcAft>
                <a:spcPts val="0"/>
              </a:spcAft>
              <a:buClrTx/>
              <a:buSzTx/>
              <a:buFontTx/>
              <a:buNone/>
              <a:defRPr/>
            </a:pPr>
            <a:r>
              <a:rPr lang="en-US" altLang="en-US" sz="2400" dirty="0">
                <a:solidFill>
                  <a:schemeClr val="tx1"/>
                </a:solidFill>
                <a:latin typeface="+mn-lt"/>
              </a:rPr>
              <a:t>DNA repair begins in seconds to minutes after exposure</a:t>
            </a:r>
          </a:p>
          <a:p>
            <a:pPr eaLnBrk="1" fontAlgn="auto" hangingPunct="1">
              <a:spcBef>
                <a:spcPct val="0"/>
              </a:spcBef>
              <a:spcAft>
                <a:spcPts val="0"/>
              </a:spcAft>
              <a:buClrTx/>
              <a:buSzTx/>
              <a:buFontTx/>
              <a:buNone/>
              <a:defRPr/>
            </a:pPr>
            <a:endParaRPr lang="en-US" altLang="en-US" sz="2400" dirty="0">
              <a:solidFill>
                <a:schemeClr val="tx1"/>
              </a:solidFill>
              <a:latin typeface="+mn-lt"/>
            </a:endParaRPr>
          </a:p>
          <a:p>
            <a:pPr eaLnBrk="1" fontAlgn="auto" hangingPunct="1">
              <a:spcBef>
                <a:spcPct val="0"/>
              </a:spcBef>
              <a:spcAft>
                <a:spcPts val="0"/>
              </a:spcAft>
              <a:buClrTx/>
              <a:buSzTx/>
              <a:buFontTx/>
              <a:buNone/>
              <a:defRPr/>
            </a:pPr>
            <a:r>
              <a:rPr lang="en-US" altLang="en-US" sz="2400" dirty="0">
                <a:solidFill>
                  <a:schemeClr val="tx1"/>
                </a:solidFill>
                <a:latin typeface="+mn-lt"/>
              </a:rPr>
              <a:t>DNA repair times are ≈24 hours</a:t>
            </a:r>
          </a:p>
        </p:txBody>
      </p:sp>
      <p:pic>
        <p:nvPicPr>
          <p:cNvPr id="94211" name="Picture 2">
            <a:extLst>
              <a:ext uri="{FF2B5EF4-FFF2-40B4-BE49-F238E27FC236}">
                <a16:creationId xmlns:a16="http://schemas.microsoft.com/office/drawing/2014/main" id="{E0BEF2B3-A0E9-D463-E0EB-28B10D39E862}"/>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914400" y="1676400"/>
            <a:ext cx="3505200" cy="4500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4212" name="TextBox 3">
            <a:extLst>
              <a:ext uri="{FF2B5EF4-FFF2-40B4-BE49-F238E27FC236}">
                <a16:creationId xmlns:a16="http://schemas.microsoft.com/office/drawing/2014/main" id="{7A735D39-A8CF-27FF-1238-D1675E2E5DE3}"/>
              </a:ext>
            </a:extLst>
          </p:cNvPr>
          <p:cNvSpPr txBox="1">
            <a:spLocks noChangeArrowheads="1"/>
          </p:cNvSpPr>
          <p:nvPr/>
        </p:nvSpPr>
        <p:spPr bwMode="auto">
          <a:xfrm>
            <a:off x="1371600" y="527809"/>
            <a:ext cx="64008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0"/>
              </a:spcBef>
              <a:buFontTx/>
              <a:buNone/>
            </a:pPr>
            <a:r>
              <a:rPr lang="en-US" altLang="en-US" sz="3600" dirty="0">
                <a:latin typeface="Arial" panose="020B0604020202020204" pitchFamily="34" charset="0"/>
              </a:rPr>
              <a:t>Repair of DNA Damage (cont.)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6" name="Rectangle 2">
            <a:extLst>
              <a:ext uri="{FF2B5EF4-FFF2-40B4-BE49-F238E27FC236}">
                <a16:creationId xmlns:a16="http://schemas.microsoft.com/office/drawing/2014/main" id="{BF679592-9F2C-460A-1106-405C6C709219}"/>
              </a:ext>
            </a:extLst>
          </p:cNvPr>
          <p:cNvSpPr>
            <a:spLocks noGrp="1" noChangeArrowheads="1"/>
          </p:cNvSpPr>
          <p:nvPr>
            <p:ph type="title" idx="4294967295"/>
          </p:nvPr>
        </p:nvSpPr>
        <p:spPr>
          <a:xfrm>
            <a:off x="495300" y="304800"/>
            <a:ext cx="8153400" cy="762000"/>
          </a:xfrm>
        </p:spPr>
        <p:txBody>
          <a:bodyPr/>
          <a:lstStyle/>
          <a:p>
            <a:pPr algn="ctr" eaLnBrk="1" hangingPunct="1"/>
            <a:r>
              <a:rPr lang="en-US" altLang="en-US" sz="3600" dirty="0">
                <a:solidFill>
                  <a:schemeClr val="tx1"/>
                </a:solidFill>
                <a:latin typeface="Arial" panose="020B0604020202020204" pitchFamily="34" charset="0"/>
                <a:cs typeface="Arial" panose="020B0604020202020204" pitchFamily="34" charset="0"/>
              </a:rPr>
              <a:t>Repair of DNA Damage (cont.)</a:t>
            </a:r>
          </a:p>
        </p:txBody>
      </p:sp>
      <p:sp>
        <p:nvSpPr>
          <p:cNvPr id="73731" name="Rectangle 3">
            <a:extLst>
              <a:ext uri="{FF2B5EF4-FFF2-40B4-BE49-F238E27FC236}">
                <a16:creationId xmlns:a16="http://schemas.microsoft.com/office/drawing/2014/main" id="{D189A177-69B1-775C-2A35-F963213E4741}"/>
              </a:ext>
            </a:extLst>
          </p:cNvPr>
          <p:cNvSpPr>
            <a:spLocks noGrp="1" noChangeArrowheads="1"/>
          </p:cNvSpPr>
          <p:nvPr>
            <p:ph type="body" idx="4294967295"/>
          </p:nvPr>
        </p:nvSpPr>
        <p:spPr>
          <a:xfrm>
            <a:off x="609600" y="1371600"/>
            <a:ext cx="7467600" cy="4495800"/>
          </a:xfrm>
        </p:spPr>
        <p:txBody>
          <a:bodyPr rtlCol="0">
            <a:noAutofit/>
          </a:bodyPr>
          <a:lstStyle/>
          <a:p>
            <a:pPr lvl="1" eaLnBrk="1" fontAlgn="auto" hangingPunct="1">
              <a:spcBef>
                <a:spcPts val="600"/>
              </a:spcBef>
              <a:spcAft>
                <a:spcPts val="0"/>
              </a:spcAft>
              <a:defRPr/>
            </a:pPr>
            <a:r>
              <a:rPr lang="en-US" sz="2400" dirty="0">
                <a:solidFill>
                  <a:srgbClr val="000000"/>
                </a:solidFill>
                <a:highlight>
                  <a:srgbClr val="FFFFFF"/>
                </a:highlight>
              </a:rPr>
              <a:t>Double-helical structure of DNA ideally suited for repair because it carries two separate copies of all genetic information—one in each of two strands</a:t>
            </a:r>
            <a:endParaRPr lang="en-US" altLang="en-US" sz="2400" dirty="0"/>
          </a:p>
          <a:p>
            <a:pPr lvl="1" eaLnBrk="1" fontAlgn="auto" hangingPunct="1">
              <a:spcBef>
                <a:spcPts val="600"/>
              </a:spcBef>
              <a:spcAft>
                <a:spcPts val="0"/>
              </a:spcAft>
              <a:defRPr/>
            </a:pPr>
            <a:r>
              <a:rPr lang="en-US" sz="2400" dirty="0">
                <a:solidFill>
                  <a:srgbClr val="000000"/>
                </a:solidFill>
                <a:highlight>
                  <a:srgbClr val="FFFFFF"/>
                </a:highlight>
              </a:rPr>
              <a:t>Each human cell contains multiple DNA repair systems, each with its own enzymes and preferences for type of damage recognized</a:t>
            </a:r>
            <a:endParaRPr lang="en-US" altLang="en-US" sz="2400" dirty="0"/>
          </a:p>
          <a:p>
            <a:pPr lvl="1" eaLnBrk="1" fontAlgn="auto" hangingPunct="1">
              <a:spcBef>
                <a:spcPts val="600"/>
              </a:spcBef>
              <a:spcAft>
                <a:spcPts val="0"/>
              </a:spcAft>
              <a:defRPr/>
            </a:pPr>
            <a:r>
              <a:rPr lang="en-US" sz="2400" dirty="0">
                <a:solidFill>
                  <a:srgbClr val="000000"/>
                </a:solidFill>
                <a:highlight>
                  <a:srgbClr val="FFFFFF"/>
                </a:highlight>
              </a:rPr>
              <a:t>Most systems use the undamaged strand of double helix as template to repair damaged strand</a:t>
            </a:r>
            <a:endParaRPr lang="en-US" altLang="en-US"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AutoShape 2" descr="tileshop">
            <a:extLst>
              <a:ext uri="{FF2B5EF4-FFF2-40B4-BE49-F238E27FC236}">
                <a16:creationId xmlns:a16="http://schemas.microsoft.com/office/drawing/2014/main" id="{3FAACC48-30EC-6C6F-B9C5-3D4AEAE4F3B1}"/>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endParaRPr lang="en-US" altLang="en-US" sz="2400">
              <a:latin typeface="Times" panose="02020603050405020304" pitchFamily="18" charset="0"/>
            </a:endParaRPr>
          </a:p>
        </p:txBody>
      </p:sp>
      <p:sp>
        <p:nvSpPr>
          <p:cNvPr id="96259" name="AutoShape 4" descr="tileshop">
            <a:extLst>
              <a:ext uri="{FF2B5EF4-FFF2-40B4-BE49-F238E27FC236}">
                <a16:creationId xmlns:a16="http://schemas.microsoft.com/office/drawing/2014/main" id="{1DDD2E1C-B434-60FE-7798-A9B1885EC1C8}"/>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endParaRPr lang="en-US" altLang="en-US" sz="2400">
              <a:latin typeface="Times" panose="02020603050405020304" pitchFamily="18" charset="0"/>
            </a:endParaRPr>
          </a:p>
        </p:txBody>
      </p:sp>
      <p:sp>
        <p:nvSpPr>
          <p:cNvPr id="96260" name="TextBox 1">
            <a:extLst>
              <a:ext uri="{FF2B5EF4-FFF2-40B4-BE49-F238E27FC236}">
                <a16:creationId xmlns:a16="http://schemas.microsoft.com/office/drawing/2014/main" id="{96C0DA31-2BE2-917D-A17C-DD74C7D17A1A}"/>
              </a:ext>
            </a:extLst>
          </p:cNvPr>
          <p:cNvSpPr txBox="1">
            <a:spLocks noChangeArrowheads="1"/>
          </p:cNvSpPr>
          <p:nvPr/>
        </p:nvSpPr>
        <p:spPr bwMode="auto">
          <a:xfrm>
            <a:off x="321227" y="312738"/>
            <a:ext cx="8375650"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0"/>
              </a:spcBef>
              <a:buFontTx/>
              <a:buNone/>
            </a:pPr>
            <a:r>
              <a:rPr lang="en-US" altLang="en-US" dirty="0">
                <a:latin typeface="Arial" panose="020B0604020202020204" pitchFamily="34" charset="0"/>
                <a:cs typeface="Arial" panose="020B0604020202020204" pitchFamily="34" charset="0"/>
              </a:rPr>
              <a:t>DNA Damage Reduction by Cellular Prevention, Repair, and Removal Mechanism</a:t>
            </a:r>
          </a:p>
        </p:txBody>
      </p:sp>
      <p:grpSp>
        <p:nvGrpSpPr>
          <p:cNvPr id="96261" name="Group 5">
            <a:extLst>
              <a:ext uri="{FF2B5EF4-FFF2-40B4-BE49-F238E27FC236}">
                <a16:creationId xmlns:a16="http://schemas.microsoft.com/office/drawing/2014/main" id="{1D02C041-6AE0-B39B-C340-8C87B3BE847B}"/>
              </a:ext>
            </a:extLst>
          </p:cNvPr>
          <p:cNvGrpSpPr>
            <a:grpSpLocks/>
          </p:cNvGrpSpPr>
          <p:nvPr/>
        </p:nvGrpSpPr>
        <p:grpSpPr bwMode="auto">
          <a:xfrm>
            <a:off x="876300" y="1571626"/>
            <a:ext cx="7391400" cy="4973636"/>
            <a:chOff x="528637" y="1508638"/>
            <a:chExt cx="8086725" cy="5105400"/>
          </a:xfrm>
        </p:grpSpPr>
        <p:pic>
          <p:nvPicPr>
            <p:cNvPr id="96262" name="Picture 5" descr="C:\Users\Jeffrey\Desktop\unnamed.jpg">
              <a:extLst>
                <a:ext uri="{FF2B5EF4-FFF2-40B4-BE49-F238E27FC236}">
                  <a16:creationId xmlns:a16="http://schemas.microsoft.com/office/drawing/2014/main" id="{D65CC1D2-09A2-73F6-D53F-3770F626DB9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8637" y="1508638"/>
              <a:ext cx="8086725" cy="510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6263" name="TextBox 2">
              <a:extLst>
                <a:ext uri="{FF2B5EF4-FFF2-40B4-BE49-F238E27FC236}">
                  <a16:creationId xmlns:a16="http://schemas.microsoft.com/office/drawing/2014/main" id="{6869F1F8-60F7-4EBE-CD42-5CA67A423A8A}"/>
                </a:ext>
              </a:extLst>
            </p:cNvPr>
            <p:cNvSpPr txBox="1">
              <a:spLocks noChangeArrowheads="1"/>
            </p:cNvSpPr>
            <p:nvPr/>
          </p:nvSpPr>
          <p:spPr bwMode="auto">
            <a:xfrm>
              <a:off x="1905000" y="4267200"/>
              <a:ext cx="914400"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n-US" sz="1100" b="1">
                  <a:latin typeface="Arial" panose="020B0604020202020204" pitchFamily="34" charset="0"/>
                  <a:cs typeface="Arial" panose="020B0604020202020204" pitchFamily="34" charset="0"/>
                </a:rPr>
                <a:t>(Potential</a:t>
              </a:r>
            </a:p>
            <a:p>
              <a:pPr>
                <a:lnSpc>
                  <a:spcPct val="100000"/>
                </a:lnSpc>
                <a:spcBef>
                  <a:spcPct val="0"/>
                </a:spcBef>
                <a:buFontTx/>
                <a:buNone/>
              </a:pPr>
              <a:r>
                <a:rPr lang="en-US" altLang="en-US" sz="1100" b="1">
                  <a:latin typeface="Arial" panose="020B0604020202020204" pitchFamily="34" charset="0"/>
                  <a:cs typeface="Arial" panose="020B0604020202020204" pitchFamily="34" charset="0"/>
                </a:rPr>
                <a:t>Damage)</a:t>
              </a:r>
            </a:p>
          </p:txBody>
        </p:sp>
        <p:sp>
          <p:nvSpPr>
            <p:cNvPr id="96264" name="TextBox 4">
              <a:extLst>
                <a:ext uri="{FF2B5EF4-FFF2-40B4-BE49-F238E27FC236}">
                  <a16:creationId xmlns:a16="http://schemas.microsoft.com/office/drawing/2014/main" id="{388FA812-00DC-699C-09C9-68640AC7A9B1}"/>
                </a:ext>
              </a:extLst>
            </p:cNvPr>
            <p:cNvSpPr txBox="1">
              <a:spLocks noChangeArrowheads="1"/>
            </p:cNvSpPr>
            <p:nvPr/>
          </p:nvSpPr>
          <p:spPr bwMode="auto">
            <a:xfrm>
              <a:off x="3733799" y="4267199"/>
              <a:ext cx="838200"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n-US" sz="1100" b="1">
                  <a:latin typeface="Arial" panose="020B0604020202020204" pitchFamily="34" charset="0"/>
                  <a:cs typeface="Arial" panose="020B0604020202020204" pitchFamily="34" charset="0"/>
                </a:rPr>
                <a:t>(Actual</a:t>
              </a:r>
            </a:p>
            <a:p>
              <a:pPr>
                <a:lnSpc>
                  <a:spcPct val="100000"/>
                </a:lnSpc>
                <a:spcBef>
                  <a:spcPct val="0"/>
                </a:spcBef>
                <a:buFontTx/>
                <a:buNone/>
              </a:pPr>
              <a:r>
                <a:rPr lang="en-US" altLang="en-US" sz="1100" b="1">
                  <a:latin typeface="Arial" panose="020B0604020202020204" pitchFamily="34" charset="0"/>
                  <a:cs typeface="Arial" panose="020B0604020202020204" pitchFamily="34" charset="0"/>
                </a:rPr>
                <a:t>Damage)</a:t>
              </a:r>
            </a:p>
          </p:txBody>
        </p:sp>
      </p:grpSp>
      <p:sp>
        <p:nvSpPr>
          <p:cNvPr id="5" name="TextBox 4">
            <a:extLst>
              <a:ext uri="{FF2B5EF4-FFF2-40B4-BE49-F238E27FC236}">
                <a16:creationId xmlns:a16="http://schemas.microsoft.com/office/drawing/2014/main" id="{9EBCC021-DA69-B170-B040-047033D24BEF}"/>
              </a:ext>
            </a:extLst>
          </p:cNvPr>
          <p:cNvSpPr txBox="1"/>
          <p:nvPr/>
        </p:nvSpPr>
        <p:spPr>
          <a:xfrm>
            <a:off x="307975" y="6466613"/>
            <a:ext cx="377825" cy="369332"/>
          </a:xfrm>
          <a:prstGeom prst="rect">
            <a:avLst/>
          </a:prstGeom>
          <a:noFill/>
        </p:spPr>
        <p:txBody>
          <a:bodyPr wrap="square">
            <a:spAutoFit/>
          </a:bodyPr>
          <a:lstStyle/>
          <a:p>
            <a:r>
              <a:rPr lang="en-US" dirty="0">
                <a:solidFill>
                  <a:srgbClr val="FF0000"/>
                </a:solidFill>
              </a:rPr>
              <a:t>9</a:t>
            </a:r>
          </a:p>
        </p:txBody>
      </p:sp>
    </p:spTree>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14870</TotalTime>
  <Words>1263</Words>
  <Application>Microsoft Office PowerPoint</Application>
  <PresentationFormat>On-screen Show (4:3)</PresentationFormat>
  <Paragraphs>111</Paragraphs>
  <Slides>13</Slides>
  <Notes>13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Times</vt:lpstr>
      <vt:lpstr>Trebuchet MS</vt:lpstr>
      <vt:lpstr>Wingdings 3</vt:lpstr>
      <vt:lpstr>Facet</vt:lpstr>
      <vt:lpstr>Biological Adaptive Protection</vt:lpstr>
      <vt:lpstr>PowerPoint Presentation</vt:lpstr>
      <vt:lpstr>Adaptive Protection Responses</vt:lpstr>
      <vt:lpstr>PowerPoint Presentation</vt:lpstr>
      <vt:lpstr>Adaptive Protection and Dose-Rate</vt:lpstr>
      <vt:lpstr>Repair of DNA Damage</vt:lpstr>
      <vt:lpstr>PowerPoint Presentation</vt:lpstr>
      <vt:lpstr>Repair of DNA Damage (cont.)</vt:lpstr>
      <vt:lpstr>PowerPoint Presentation</vt:lpstr>
      <vt:lpstr>Radiation Effects in Perspective</vt:lpstr>
      <vt:lpstr>Adaptive Protection Summary</vt:lpstr>
      <vt:lpstr>Adaptive Protection Summary (cont.)</vt:lpstr>
      <vt:lpstr>Adaptive Protection In a Nutshell</vt:lpstr>
    </vt:vector>
  </TitlesOfParts>
  <Company>RSEC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Biological Effects of Radiation</dc:title>
  <dc:creator>Jeremy Myers</dc:creator>
  <cp:lastModifiedBy>Jeffrey Mahn</cp:lastModifiedBy>
  <cp:revision>1137</cp:revision>
  <cp:lastPrinted>2022-03-01T23:52:28Z</cp:lastPrinted>
  <dcterms:created xsi:type="dcterms:W3CDTF">2005-03-22T19:59:52Z</dcterms:created>
  <dcterms:modified xsi:type="dcterms:W3CDTF">2025-07-05T03:46:28Z</dcterms:modified>
</cp:coreProperties>
</file>