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82" r:id="rId1"/>
  </p:sldMasterIdLst>
  <p:notesMasterIdLst>
    <p:notesMasterId r:id="rId56"/>
  </p:notesMasterIdLst>
  <p:sldIdLst>
    <p:sldId id="330" r:id="rId2"/>
    <p:sldId id="450" r:id="rId3"/>
    <p:sldId id="490" r:id="rId4"/>
    <p:sldId id="431" r:id="rId5"/>
    <p:sldId id="440" r:id="rId6"/>
    <p:sldId id="451" r:id="rId7"/>
    <p:sldId id="512" r:id="rId8"/>
    <p:sldId id="325" r:id="rId9"/>
    <p:sldId id="315" r:id="rId10"/>
    <p:sldId id="314" r:id="rId11"/>
    <p:sldId id="341" r:id="rId12"/>
    <p:sldId id="494" r:id="rId13"/>
    <p:sldId id="499" r:id="rId14"/>
    <p:sldId id="511" r:id="rId15"/>
    <p:sldId id="513" r:id="rId16"/>
    <p:sldId id="443" r:id="rId17"/>
    <p:sldId id="410" r:id="rId18"/>
    <p:sldId id="365" r:id="rId19"/>
    <p:sldId id="446" r:id="rId20"/>
    <p:sldId id="367" r:id="rId21"/>
    <p:sldId id="317" r:id="rId22"/>
    <p:sldId id="459" r:id="rId23"/>
    <p:sldId id="413" r:id="rId24"/>
    <p:sldId id="375" r:id="rId25"/>
    <p:sldId id="388" r:id="rId26"/>
    <p:sldId id="316" r:id="rId27"/>
    <p:sldId id="293" r:id="rId28"/>
    <p:sldId id="294" r:id="rId29"/>
    <p:sldId id="295" r:id="rId30"/>
    <p:sldId id="289" r:id="rId31"/>
    <p:sldId id="347" r:id="rId32"/>
    <p:sldId id="386" r:id="rId33"/>
    <p:sldId id="387" r:id="rId34"/>
    <p:sldId id="452" r:id="rId35"/>
    <p:sldId id="455" r:id="rId36"/>
    <p:sldId id="373" r:id="rId37"/>
    <p:sldId id="398" r:id="rId38"/>
    <p:sldId id="515" r:id="rId39"/>
    <p:sldId id="358" r:id="rId40"/>
    <p:sldId id="313" r:id="rId41"/>
    <p:sldId id="487" r:id="rId42"/>
    <p:sldId id="324" r:id="rId43"/>
    <p:sldId id="488" r:id="rId44"/>
    <p:sldId id="514" r:id="rId45"/>
    <p:sldId id="462" r:id="rId46"/>
    <p:sldId id="502" r:id="rId47"/>
    <p:sldId id="507" r:id="rId48"/>
    <p:sldId id="506" r:id="rId49"/>
    <p:sldId id="381" r:id="rId50"/>
    <p:sldId id="382" r:id="rId51"/>
    <p:sldId id="384" r:id="rId52"/>
    <p:sldId id="383" r:id="rId53"/>
    <p:sldId id="428" r:id="rId54"/>
    <p:sldId id="346" r:id="rId55"/>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BC5"/>
    <a:srgbClr val="F9A7BE"/>
    <a:srgbClr val="F8A8C6"/>
    <a:srgbClr val="FAFBD9"/>
    <a:srgbClr val="F9FACA"/>
    <a:srgbClr val="F8F9BD"/>
    <a:srgbClr val="F6F8B2"/>
    <a:srgbClr val="F5F7A9"/>
    <a:srgbClr val="B9FFA1"/>
    <a:srgbClr val="B9F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4757" autoAdjust="0"/>
  </p:normalViewPr>
  <p:slideViewPr>
    <p:cSldViewPr>
      <p:cViewPr varScale="1">
        <p:scale>
          <a:sx n="77" d="100"/>
          <a:sy n="77" d="100"/>
        </p:scale>
        <p:origin x="1546" y="53"/>
      </p:cViewPr>
      <p:guideLst>
        <p:guide orient="horz" pos="2160"/>
        <p:guide pos="2880"/>
      </p:guideLst>
    </p:cSldViewPr>
  </p:slideViewPr>
  <p:outlineViewPr>
    <p:cViewPr>
      <p:scale>
        <a:sx n="33" d="100"/>
        <a:sy n="33" d="100"/>
      </p:scale>
      <p:origin x="0" y="-9269"/>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323" y="-109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D8EC51-F254-D4DD-D779-2EEAF6B34E82}"/>
              </a:ext>
            </a:extLst>
          </p:cNvPr>
          <p:cNvSpPr>
            <a:spLocks noGrp="1" noChangeArrowheads="1"/>
          </p:cNvSpPr>
          <p:nvPr>
            <p:ph type="hdr" sz="quarter"/>
          </p:nvPr>
        </p:nvSpPr>
        <p:spPr bwMode="auto">
          <a:xfrm>
            <a:off x="0" y="0"/>
            <a:ext cx="2971800" cy="465694"/>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a:defRPr>
            </a:lvl1pPr>
          </a:lstStyle>
          <a:p>
            <a:pPr>
              <a:defRPr/>
            </a:pPr>
            <a:endParaRPr lang="en-US"/>
          </a:p>
        </p:txBody>
      </p:sp>
      <p:sp>
        <p:nvSpPr>
          <p:cNvPr id="11267" name="Rectangle 3">
            <a:extLst>
              <a:ext uri="{FF2B5EF4-FFF2-40B4-BE49-F238E27FC236}">
                <a16:creationId xmlns:a16="http://schemas.microsoft.com/office/drawing/2014/main" id="{D4388D8C-5D96-7040-AE0B-EA2325ECC627}"/>
              </a:ext>
            </a:extLst>
          </p:cNvPr>
          <p:cNvSpPr>
            <a:spLocks noGrp="1" noChangeArrowheads="1"/>
          </p:cNvSpPr>
          <p:nvPr>
            <p:ph type="dt" idx="1"/>
          </p:nvPr>
        </p:nvSpPr>
        <p:spPr bwMode="auto">
          <a:xfrm>
            <a:off x="3886200" y="0"/>
            <a:ext cx="2971800" cy="465694"/>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a:defRPr>
            </a:lvl1pPr>
          </a:lstStyle>
          <a:p>
            <a:pPr>
              <a:defRPr/>
            </a:pPr>
            <a:endParaRPr lang="en-US"/>
          </a:p>
        </p:txBody>
      </p:sp>
      <p:sp>
        <p:nvSpPr>
          <p:cNvPr id="2052" name="Rectangle 4">
            <a:extLst>
              <a:ext uri="{FF2B5EF4-FFF2-40B4-BE49-F238E27FC236}">
                <a16:creationId xmlns:a16="http://schemas.microsoft.com/office/drawing/2014/main" id="{672BB4DC-236F-6C7F-09BC-84EC60907876}"/>
              </a:ext>
            </a:extLst>
          </p:cNvPr>
          <p:cNvSpPr>
            <a:spLocks noGrp="1" noRot="1" noChangeAspect="1" noChangeArrowheads="1" noTextEdit="1"/>
          </p:cNvSpPr>
          <p:nvPr>
            <p:ph type="sldImg" idx="2"/>
          </p:nvPr>
        </p:nvSpPr>
        <p:spPr bwMode="auto">
          <a:xfrm>
            <a:off x="1101725" y="700088"/>
            <a:ext cx="4654550" cy="34909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D46FD288-2EA7-3FD1-D71E-5163C02C4480}"/>
              </a:ext>
            </a:extLst>
          </p:cNvPr>
          <p:cNvSpPr>
            <a:spLocks noGrp="1" noChangeArrowheads="1"/>
          </p:cNvSpPr>
          <p:nvPr>
            <p:ph type="body" sz="quarter" idx="3"/>
          </p:nvPr>
        </p:nvSpPr>
        <p:spPr bwMode="auto">
          <a:xfrm>
            <a:off x="914400" y="4424886"/>
            <a:ext cx="5029200" cy="41912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F45A514C-D525-FEAA-C02F-52CC6599C6D7}"/>
              </a:ext>
            </a:extLst>
          </p:cNvPr>
          <p:cNvSpPr>
            <a:spLocks noGrp="1" noChangeArrowheads="1"/>
          </p:cNvSpPr>
          <p:nvPr>
            <p:ph type="ftr" sz="quarter" idx="4"/>
          </p:nvPr>
        </p:nvSpPr>
        <p:spPr bwMode="auto">
          <a:xfrm>
            <a:off x="0" y="8848170"/>
            <a:ext cx="2971800" cy="46569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a:defRPr>
            </a:lvl1pPr>
          </a:lstStyle>
          <a:p>
            <a:pPr>
              <a:defRPr/>
            </a:pPr>
            <a:endParaRPr lang="en-US"/>
          </a:p>
        </p:txBody>
      </p:sp>
      <p:sp>
        <p:nvSpPr>
          <p:cNvPr id="11271" name="Rectangle 7">
            <a:extLst>
              <a:ext uri="{FF2B5EF4-FFF2-40B4-BE49-F238E27FC236}">
                <a16:creationId xmlns:a16="http://schemas.microsoft.com/office/drawing/2014/main" id="{04DA5278-51DC-8547-44AA-D0F7F35411AF}"/>
              </a:ext>
            </a:extLst>
          </p:cNvPr>
          <p:cNvSpPr>
            <a:spLocks noGrp="1" noChangeArrowheads="1"/>
          </p:cNvSpPr>
          <p:nvPr>
            <p:ph type="sldNum" sz="quarter" idx="5"/>
          </p:nvPr>
        </p:nvSpPr>
        <p:spPr bwMode="auto">
          <a:xfrm>
            <a:off x="3886200" y="8848170"/>
            <a:ext cx="2971800" cy="46569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09E350DE-18AE-42CD-BC26-78FF4E3454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DNA_repai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3854B40-72D1-37E3-B627-A0D9F6CF1ECC}"/>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B54E64EE-E746-A5B9-16E3-17B5F65F7B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100" name="Slide Number Placeholder 3">
            <a:extLst>
              <a:ext uri="{FF2B5EF4-FFF2-40B4-BE49-F238E27FC236}">
                <a16:creationId xmlns:a16="http://schemas.microsoft.com/office/drawing/2014/main" id="{18D15B59-DAC2-E38F-1758-493AB26419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382A8E-70AB-4478-8650-C2102FF5F663}" type="slidenum">
              <a:rPr lang="en-US" altLang="en-US" smtClean="0">
                <a:latin typeface="Arial" panose="020B0604020202020204" pitchFamily="34" charset="0"/>
              </a:rPr>
              <a:pPr fontAlgn="base">
                <a:spcBef>
                  <a:spcPct val="0"/>
                </a:spcBef>
                <a:spcAft>
                  <a:spcPct val="0"/>
                </a:spcAft>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E7E1938-91FC-BC11-932E-AB0B30BB8D1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A09D5CBB-0B64-223D-107C-AC940FD6BF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Inhaled radon gas atoms decay within human lung tissue to deposit alpha particle energy as well as solid decay daughter radionuclides.</a:t>
            </a:r>
          </a:p>
          <a:p>
            <a:endParaRPr lang="en-US" altLang="en-US">
              <a:latin typeface="Times" panose="02020603050405020304" pitchFamily="18" charset="0"/>
            </a:endParaRPr>
          </a:p>
          <a:p>
            <a:r>
              <a:rPr lang="en-US" altLang="en-US">
                <a:latin typeface="Times" panose="02020603050405020304" pitchFamily="18" charset="0"/>
              </a:rPr>
              <a:t>Some locations in the world exhibit much greater concentrations of radon gas than in the U.S. People in these locations are exposed to much higher radon radiation levels than Americans, with no observable adverse health effects.</a:t>
            </a:r>
          </a:p>
        </p:txBody>
      </p:sp>
      <p:sp>
        <p:nvSpPr>
          <p:cNvPr id="29700" name="Slide Number Placeholder 3">
            <a:extLst>
              <a:ext uri="{FF2B5EF4-FFF2-40B4-BE49-F238E27FC236}">
                <a16:creationId xmlns:a16="http://schemas.microsoft.com/office/drawing/2014/main" id="{447DB7C6-F0AB-B72C-07F4-7F58EC3717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1DFDD4-433A-4336-B19C-A1347312AADF}" type="slidenum">
              <a:rPr lang="en-US" altLang="en-US" smtClean="0">
                <a:latin typeface="Times" panose="02020603050405020304" pitchFamily="18" charset="0"/>
              </a:rPr>
              <a:pPr fontAlgn="base">
                <a:spcBef>
                  <a:spcPct val="0"/>
                </a:spcBef>
                <a:spcAft>
                  <a:spcPct val="0"/>
                </a:spcAft>
              </a:pPr>
              <a:t>10</a:t>
            </a:fld>
            <a:endParaRPr lang="en-US" altLang="en-US">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8D98D13-F4C1-742E-41C7-2FFA09EC9D5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CD0BFD43-B836-8A28-1121-160A8D20B7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This graphic illustrates the relative penetrating power of alpha, beta, x-ray, and gamma-ray radiation.</a:t>
            </a:r>
          </a:p>
          <a:p>
            <a:endParaRPr lang="en-US" altLang="en-US">
              <a:latin typeface="Times" panose="02020603050405020304" pitchFamily="18" charset="0"/>
            </a:endParaRPr>
          </a:p>
          <a:p>
            <a:r>
              <a:rPr lang="en-US" altLang="en-US">
                <a:latin typeface="Times" panose="02020603050405020304" pitchFamily="18" charset="0"/>
              </a:rPr>
              <a:t>Alpha particles have a range in air of only about 1.5 inches.</a:t>
            </a:r>
          </a:p>
        </p:txBody>
      </p:sp>
      <p:sp>
        <p:nvSpPr>
          <p:cNvPr id="16388" name="Slide Number Placeholder 3">
            <a:extLst>
              <a:ext uri="{FF2B5EF4-FFF2-40B4-BE49-F238E27FC236}">
                <a16:creationId xmlns:a16="http://schemas.microsoft.com/office/drawing/2014/main" id="{103433F2-3864-359D-709B-68A1AA4BE3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00AFEF-BBEB-473D-881D-6AEA3EB80A74}"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E74C5DD-8E7D-34CC-C350-E4AF374D24C3}"/>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1F422C6-F83C-E9E1-19CF-BA822273010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Dose rate plays a significant role in causing biological damage.  </a:t>
            </a:r>
          </a:p>
          <a:p>
            <a:endParaRPr lang="en-US" altLang="en-US">
              <a:latin typeface="Times" panose="02020603050405020304" pitchFamily="18" charset="0"/>
            </a:endParaRPr>
          </a:p>
          <a:p>
            <a:endParaRPr lang="en-US" altLang="en-US">
              <a:latin typeface="Times" panose="02020603050405020304" pitchFamily="18" charset="0"/>
            </a:endParaRPr>
          </a:p>
        </p:txBody>
      </p:sp>
      <p:sp>
        <p:nvSpPr>
          <p:cNvPr id="18436" name="Slide Number Placeholder 3">
            <a:extLst>
              <a:ext uri="{FF2B5EF4-FFF2-40B4-BE49-F238E27FC236}">
                <a16:creationId xmlns:a16="http://schemas.microsoft.com/office/drawing/2014/main" id="{E97E1E22-69BC-88C7-A691-52C73B68A6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397014-CC44-4CC5-A372-DCB88FB3F44C}" type="slidenum">
              <a:rPr lang="en-US" altLang="en-US" smtClean="0">
                <a:latin typeface="Times" panose="02020603050405020304" pitchFamily="18" charset="0"/>
              </a:rPr>
              <a:pPr fontAlgn="base">
                <a:spcBef>
                  <a:spcPct val="0"/>
                </a:spcBef>
                <a:spcAft>
                  <a:spcPct val="0"/>
                </a:spcAft>
              </a:pPr>
              <a:t>12</a:t>
            </a:fld>
            <a:endParaRPr lang="en-US" altLang="en-US">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E350DE-18AE-42CD-BC26-78FF4E345477}" type="slidenum">
              <a:rPr lang="en-US" altLang="en-US" smtClean="0"/>
              <a:pPr>
                <a:defRPr/>
              </a:pPr>
              <a:t>13</a:t>
            </a:fld>
            <a:endParaRPr lang="en-US" altLang="en-US"/>
          </a:p>
        </p:txBody>
      </p:sp>
    </p:spTree>
    <p:extLst>
      <p:ext uri="{BB962C8B-B14F-4D97-AF65-F5344CB8AC3E}">
        <p14:creationId xmlns:p14="http://schemas.microsoft.com/office/powerpoint/2010/main" val="94861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07F53-9C54-7523-629C-C6363EB53E55}"/>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705CBCC-7CFF-5B02-7B52-7E119E43E8BC}"/>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A63F0E55-34B9-8EE3-9A81-26EFC19890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18436" name="Slide Number Placeholder 3">
            <a:extLst>
              <a:ext uri="{FF2B5EF4-FFF2-40B4-BE49-F238E27FC236}">
                <a16:creationId xmlns:a16="http://schemas.microsoft.com/office/drawing/2014/main" id="{B432A57A-69BD-75B3-D331-75DD59E42A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397014-CC44-4CC5-A372-DCB88FB3F44C}" type="slidenum">
              <a:rPr lang="en-US" altLang="en-US" smtClean="0">
                <a:latin typeface="Times" panose="02020603050405020304" pitchFamily="18" charset="0"/>
              </a:rPr>
              <a:pPr fontAlgn="base">
                <a:spcBef>
                  <a:spcPct val="0"/>
                </a:spcBef>
                <a:spcAft>
                  <a:spcPct val="0"/>
                </a:spcAft>
              </a:pPr>
              <a:t>14</a:t>
            </a:fld>
            <a:endParaRPr lang="en-US" altLang="en-US">
              <a:latin typeface="Times" panose="02020603050405020304" pitchFamily="18" charset="0"/>
            </a:endParaRPr>
          </a:p>
        </p:txBody>
      </p:sp>
    </p:spTree>
    <p:extLst>
      <p:ext uri="{BB962C8B-B14F-4D97-AF65-F5344CB8AC3E}">
        <p14:creationId xmlns:p14="http://schemas.microsoft.com/office/powerpoint/2010/main" val="248179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853BF-4829-7DA6-CBC2-1DE55E3CB3B6}"/>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9D2668F-8435-FEAA-0307-A6DCBA05C6FA}"/>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5169E5D4-C74E-0D81-A39F-C6CE02D5A4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4340" name="Slide Number Placeholder 3">
            <a:extLst>
              <a:ext uri="{FF2B5EF4-FFF2-40B4-BE49-F238E27FC236}">
                <a16:creationId xmlns:a16="http://schemas.microsoft.com/office/drawing/2014/main" id="{6DDBF05A-9831-60EF-25DB-03B646D19D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F4D1302-C504-42D9-8EA5-914A38DEC746}" type="slidenum">
              <a:rPr lang="en-US" altLang="en-US" smtClean="0">
                <a:latin typeface="Arial" panose="020B0604020202020204" pitchFamily="34" charset="0"/>
              </a:rPr>
              <a:pPr fontAlgn="base">
                <a:spcBef>
                  <a:spcPct val="0"/>
                </a:spcBef>
                <a:spcAft>
                  <a:spcPct val="0"/>
                </a:spcAft>
              </a:pPr>
              <a:t>15</a:t>
            </a:fld>
            <a:endParaRPr lang="en-US" altLang="en-US">
              <a:latin typeface="Arial" panose="020B0604020202020204" pitchFamily="34" charset="0"/>
            </a:endParaRPr>
          </a:p>
        </p:txBody>
      </p:sp>
    </p:spTree>
    <p:extLst>
      <p:ext uri="{BB962C8B-B14F-4D97-AF65-F5344CB8AC3E}">
        <p14:creationId xmlns:p14="http://schemas.microsoft.com/office/powerpoint/2010/main" val="1008234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EAFE8E3-B235-3BC2-0334-B47F52CBAFD9}"/>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478AEAAA-731E-D1BD-48CF-0BAA18AC24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GI - gastrointestinal</a:t>
            </a:r>
          </a:p>
          <a:p>
            <a:endParaRPr lang="en-US" altLang="en-US">
              <a:latin typeface="Times" panose="02020603050405020304" pitchFamily="18" charset="0"/>
            </a:endParaRPr>
          </a:p>
        </p:txBody>
      </p:sp>
      <p:sp>
        <p:nvSpPr>
          <p:cNvPr id="31748" name="Slide Number Placeholder 3">
            <a:extLst>
              <a:ext uri="{FF2B5EF4-FFF2-40B4-BE49-F238E27FC236}">
                <a16:creationId xmlns:a16="http://schemas.microsoft.com/office/drawing/2014/main" id="{F1AE7A7F-1C1E-8208-C782-5FB3754771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B9FDBD-DA72-4E89-A934-D58A76F87C9E}" type="slidenum">
              <a:rPr lang="en-US" altLang="en-US" smtClean="0">
                <a:latin typeface="Times" panose="02020603050405020304" pitchFamily="18" charset="0"/>
              </a:rPr>
              <a:pPr fontAlgn="base">
                <a:spcBef>
                  <a:spcPct val="0"/>
                </a:spcBef>
                <a:spcAft>
                  <a:spcPct val="0"/>
                </a:spcAft>
              </a:pPr>
              <a:t>16</a:t>
            </a:fld>
            <a:endParaRPr lang="en-US" altLang="en-US">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795AD7C-4858-8A17-12DC-FD7430232F41}"/>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1FEB7F0D-006D-58DC-687B-79ED04B486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This slide shows the solubility of some radionuclides in the GI tract.</a:t>
            </a:r>
          </a:p>
          <a:p>
            <a:endParaRPr lang="en-US" altLang="en-US">
              <a:latin typeface="Times" panose="02020603050405020304" pitchFamily="18" charset="0"/>
            </a:endParaRPr>
          </a:p>
        </p:txBody>
      </p:sp>
      <p:sp>
        <p:nvSpPr>
          <p:cNvPr id="33796" name="Slide Number Placeholder 3">
            <a:extLst>
              <a:ext uri="{FF2B5EF4-FFF2-40B4-BE49-F238E27FC236}">
                <a16:creationId xmlns:a16="http://schemas.microsoft.com/office/drawing/2014/main" id="{E4514D75-25FD-A84C-CB13-02927A8D75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30639A-5C8F-4BF0-B502-CF651C6C1C97}" type="slidenum">
              <a:rPr lang="en-US" altLang="en-US" smtClean="0">
                <a:latin typeface="Times" panose="02020603050405020304" pitchFamily="18" charset="0"/>
              </a:rPr>
              <a:pPr fontAlgn="base">
                <a:spcBef>
                  <a:spcPct val="0"/>
                </a:spcBef>
                <a:spcAft>
                  <a:spcPct val="0"/>
                </a:spcAft>
              </a:pPr>
              <a:t>17</a:t>
            </a:fld>
            <a:endParaRPr lang="en-US" altLang="en-US">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3076BC3-BF84-9266-DE87-1721EC7B5DA2}"/>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FB742476-1A32-7DCB-2C1B-3B5BDCBAC4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This slide shows the body’s normal pathways for removal of both soluble and insoluble radionuclides. </a:t>
            </a:r>
          </a:p>
          <a:p>
            <a:endParaRPr lang="en-US" altLang="en-US">
              <a:latin typeface="Times" panose="02020603050405020304" pitchFamily="18" charset="0"/>
            </a:endParaRPr>
          </a:p>
        </p:txBody>
      </p:sp>
      <p:sp>
        <p:nvSpPr>
          <p:cNvPr id="37892" name="Slide Number Placeholder 3">
            <a:extLst>
              <a:ext uri="{FF2B5EF4-FFF2-40B4-BE49-F238E27FC236}">
                <a16:creationId xmlns:a16="http://schemas.microsoft.com/office/drawing/2014/main" id="{E68B13E3-2488-73FE-3A15-ABA7AAA0D1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CC1043-5BC6-47A6-9AEF-9C14E8B683E2}" type="slidenum">
              <a:rPr lang="en-US" altLang="en-US" smtClean="0">
                <a:latin typeface="Times" panose="02020603050405020304" pitchFamily="18" charset="0"/>
              </a:rPr>
              <a:pPr fontAlgn="base">
                <a:spcBef>
                  <a:spcPct val="0"/>
                </a:spcBef>
                <a:spcAft>
                  <a:spcPct val="0"/>
                </a:spcAft>
              </a:pPr>
              <a:t>18</a:t>
            </a:fld>
            <a:endParaRPr lang="en-US" altLang="en-US">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6585BCA-C86A-D38D-C45F-A13961ABF18E}"/>
              </a:ext>
            </a:extLst>
          </p:cNvPr>
          <p:cNvSpPr>
            <a:spLocks noGrp="1" noRot="1" noChangeAspect="1" noChangeArrowheads="1" noTextEdit="1"/>
          </p:cNvSpPr>
          <p:nvPr>
            <p:ph type="sldImg"/>
          </p:nvPr>
        </p:nvSpPr>
        <p:spPr>
          <a:xfrm>
            <a:off x="1101725" y="684213"/>
            <a:ext cx="4654550" cy="3492500"/>
          </a:xfrm>
          <a:ln/>
        </p:spPr>
      </p:sp>
      <p:sp>
        <p:nvSpPr>
          <p:cNvPr id="39939" name="Notes Placeholder 2">
            <a:extLst>
              <a:ext uri="{FF2B5EF4-FFF2-40B4-BE49-F238E27FC236}">
                <a16:creationId xmlns:a16="http://schemas.microsoft.com/office/drawing/2014/main" id="{2D37DF4E-91F3-2A67-405A-6A9C4CA97A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39940" name="Slide Number Placeholder 3">
            <a:extLst>
              <a:ext uri="{FF2B5EF4-FFF2-40B4-BE49-F238E27FC236}">
                <a16:creationId xmlns:a16="http://schemas.microsoft.com/office/drawing/2014/main" id="{CD3869F0-2519-2A94-EF96-ED08C507D0F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C22909-B095-413F-92C4-EC819D6C13F6}" type="slidenum">
              <a:rPr lang="en-US" altLang="en-US" smtClean="0">
                <a:latin typeface="Times" panose="02020603050405020304" pitchFamily="18" charset="0"/>
              </a:rPr>
              <a:pPr fontAlgn="base">
                <a:spcBef>
                  <a:spcPct val="0"/>
                </a:spcBef>
                <a:spcAft>
                  <a:spcPct val="0"/>
                </a:spcAft>
              </a:pPr>
              <a:t>19</a:t>
            </a:fld>
            <a:endParaRPr lang="en-US"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985C12C-C462-ACCC-1E4A-5728A093A7DE}"/>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0AF0835F-8E96-0B10-023E-32E264A2DC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6148" name="Slide Number Placeholder 3">
            <a:extLst>
              <a:ext uri="{FF2B5EF4-FFF2-40B4-BE49-F238E27FC236}">
                <a16:creationId xmlns:a16="http://schemas.microsoft.com/office/drawing/2014/main" id="{BB5759BC-D903-8CEF-F249-E8454F2AF1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09D723-C5B9-4466-BCB3-B010584AB3EC}" type="slidenum">
              <a:rPr lang="en-US" altLang="en-US" smtClean="0">
                <a:latin typeface="Arial" panose="020B0604020202020204" pitchFamily="34" charset="0"/>
              </a:rPr>
              <a:pPr fontAlgn="base">
                <a:spcBef>
                  <a:spcPct val="0"/>
                </a:spcBef>
                <a:spcAft>
                  <a:spcPct val="0"/>
                </a:spcAft>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AC01587-3FAE-0FD7-8FF5-AC7B36ACC2C8}"/>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7403475-5B7C-FC4D-11D4-5687593686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The combination of the radiological half-life and the biological half-life of a radioisotope results in an effective half-life.</a:t>
            </a:r>
          </a:p>
          <a:p>
            <a:endParaRPr lang="en-US" altLang="en-US">
              <a:latin typeface="Times" panose="02020603050405020304" pitchFamily="18" charset="0"/>
            </a:endParaRPr>
          </a:p>
          <a:p>
            <a:r>
              <a:rPr lang="en-US" altLang="en-US">
                <a:latin typeface="Times" panose="02020603050405020304" pitchFamily="18" charset="0"/>
              </a:rPr>
              <a:t>The effective half-life is calculated as shown to the right of the table of half-lives.</a:t>
            </a:r>
          </a:p>
        </p:txBody>
      </p:sp>
      <p:sp>
        <p:nvSpPr>
          <p:cNvPr id="41988" name="Slide Number Placeholder 3">
            <a:extLst>
              <a:ext uri="{FF2B5EF4-FFF2-40B4-BE49-F238E27FC236}">
                <a16:creationId xmlns:a16="http://schemas.microsoft.com/office/drawing/2014/main" id="{576A1B6B-AE49-92E4-6184-DC76D2EBAE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86091D-B12D-4502-9F43-EFFA9CA874B3}" type="slidenum">
              <a:rPr lang="en-US" altLang="en-US" smtClean="0">
                <a:latin typeface="Times" panose="02020603050405020304" pitchFamily="18" charset="0"/>
              </a:rPr>
              <a:pPr fontAlgn="base">
                <a:spcBef>
                  <a:spcPct val="0"/>
                </a:spcBef>
                <a:spcAft>
                  <a:spcPct val="0"/>
                </a:spcAft>
              </a:pPr>
              <a:t>20</a:t>
            </a:fld>
            <a:endParaRPr lang="en-US" altLang="en-US">
              <a:latin typeface="Times"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A069CA3-E262-5A08-5476-6F34E6793B42}"/>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8D25ECE4-C965-6825-2506-33FF9156B1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6084" name="Slide Number Placeholder 3">
            <a:extLst>
              <a:ext uri="{FF2B5EF4-FFF2-40B4-BE49-F238E27FC236}">
                <a16:creationId xmlns:a16="http://schemas.microsoft.com/office/drawing/2014/main" id="{97CED5BD-1853-6C56-8788-E5F14E57B3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D65160-EEDF-438E-9548-AED7AFF6AADB}" type="slidenum">
              <a:rPr lang="en-US" altLang="en-US" smtClean="0">
                <a:latin typeface="Times" panose="02020603050405020304" pitchFamily="18" charset="0"/>
              </a:rPr>
              <a:pPr fontAlgn="base">
                <a:spcBef>
                  <a:spcPct val="0"/>
                </a:spcBef>
                <a:spcAft>
                  <a:spcPct val="0"/>
                </a:spcAft>
              </a:pPr>
              <a:t>21</a:t>
            </a:fld>
            <a:endParaRPr lang="en-US" altLang="en-US">
              <a:latin typeface="Times"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6F975D7-9886-61BB-632A-BA16F7C86FBC}"/>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A6D9C8B-9F22-3300-833E-AF7A55FB45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8132" name="Slide Number Placeholder 3">
            <a:extLst>
              <a:ext uri="{FF2B5EF4-FFF2-40B4-BE49-F238E27FC236}">
                <a16:creationId xmlns:a16="http://schemas.microsoft.com/office/drawing/2014/main" id="{B3ACD0B5-E95B-1249-F328-AC33A795F3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3A1532-AC7E-410C-B717-2AFAE1C969B2}"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C620BD3-DAFE-979D-DB11-2DC4922431F9}"/>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84A836D3-F357-E771-AAA2-551FCD37A8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50180" name="Slide Number Placeholder 3">
            <a:extLst>
              <a:ext uri="{FF2B5EF4-FFF2-40B4-BE49-F238E27FC236}">
                <a16:creationId xmlns:a16="http://schemas.microsoft.com/office/drawing/2014/main" id="{BDB97637-8A9F-5D20-7A67-AC1071C5EA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FE0FB2-6272-4FB0-934A-195C1A50C852}" type="slidenum">
              <a:rPr lang="en-US" altLang="en-US" smtClean="0">
                <a:latin typeface="Times" panose="02020603050405020304" pitchFamily="18" charset="0"/>
              </a:rPr>
              <a:pPr fontAlgn="base">
                <a:spcBef>
                  <a:spcPct val="0"/>
                </a:spcBef>
                <a:spcAft>
                  <a:spcPct val="0"/>
                </a:spcAft>
              </a:pPr>
              <a:t>23</a:t>
            </a:fld>
            <a:endParaRPr lang="en-US" altLang="en-US">
              <a:latin typeface="Times"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1F8EA45-C991-B3A4-68EA-FF160BE74678}"/>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8BAC3CFB-4694-AF1E-6910-CD9F3C4B85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This slide illustrates the primary health concern associated with ionizing radiation exposure --- the potential damage that can occur within human cells.</a:t>
            </a:r>
          </a:p>
          <a:p>
            <a:endParaRPr lang="en-US" altLang="en-US">
              <a:latin typeface="Times" panose="02020603050405020304" pitchFamily="18" charset="0"/>
            </a:endParaRPr>
          </a:p>
          <a:p>
            <a:r>
              <a:rPr lang="en-US" altLang="en-US">
                <a:latin typeface="Times" panose="02020603050405020304" pitchFamily="18" charset="0"/>
              </a:rPr>
              <a:t>Potentially harmful changes may propagate when a damaged cell reproduces, or cells may die and not be replaced.</a:t>
            </a:r>
          </a:p>
        </p:txBody>
      </p:sp>
      <p:sp>
        <p:nvSpPr>
          <p:cNvPr id="52228" name="Slide Number Placeholder 3">
            <a:extLst>
              <a:ext uri="{FF2B5EF4-FFF2-40B4-BE49-F238E27FC236}">
                <a16:creationId xmlns:a16="http://schemas.microsoft.com/office/drawing/2014/main" id="{040A7878-18D6-AD6E-D696-A0E05FE1B8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7912F9-C261-48ED-8EE5-7813ACA12B72}" type="slidenum">
              <a:rPr lang="en-US" altLang="en-US" smtClean="0">
                <a:latin typeface="Times" panose="02020603050405020304" pitchFamily="18" charset="0"/>
              </a:rPr>
              <a:pPr fontAlgn="base">
                <a:spcBef>
                  <a:spcPct val="0"/>
                </a:spcBef>
                <a:spcAft>
                  <a:spcPct val="0"/>
                </a:spcAft>
              </a:pPr>
              <a:t>24</a:t>
            </a:fld>
            <a:endParaRPr lang="en-US" altLang="en-US">
              <a:latin typeface="Times"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7CEF2A6-5217-D1E7-A954-D8510AA53728}"/>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4D0F6B37-7F64-F020-C195-55A8DE2C2F8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Lymphatic system – part of the immune system that protects the body against infection and disease</a:t>
            </a:r>
          </a:p>
        </p:txBody>
      </p:sp>
      <p:sp>
        <p:nvSpPr>
          <p:cNvPr id="54276" name="Slide Number Placeholder 3">
            <a:extLst>
              <a:ext uri="{FF2B5EF4-FFF2-40B4-BE49-F238E27FC236}">
                <a16:creationId xmlns:a16="http://schemas.microsoft.com/office/drawing/2014/main" id="{CE63636D-C21A-A3CF-4825-3ADEA4E891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0C6E62-868D-4F51-A2A9-8084804ECD83}" type="slidenum">
              <a:rPr lang="en-US" altLang="en-US" smtClean="0">
                <a:latin typeface="Times" panose="02020603050405020304" pitchFamily="18" charset="0"/>
              </a:rPr>
              <a:pPr fontAlgn="base">
                <a:spcBef>
                  <a:spcPct val="0"/>
                </a:spcBef>
                <a:spcAft>
                  <a:spcPct val="0"/>
                </a:spcAft>
              </a:pPr>
              <a:t>25</a:t>
            </a:fld>
            <a:endParaRPr lang="en-US" altLang="en-US">
              <a:latin typeface="Times"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95B6252-B526-7B02-38EB-086C71188133}"/>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C1EAED6F-8D8A-8AAF-3DAB-5D6F110997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56324" name="Slide Number Placeholder 3">
            <a:extLst>
              <a:ext uri="{FF2B5EF4-FFF2-40B4-BE49-F238E27FC236}">
                <a16:creationId xmlns:a16="http://schemas.microsoft.com/office/drawing/2014/main" id="{04A2C6A4-B8C2-62A2-3816-A405292850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56C14D-B898-414E-BBCF-D1C2A5152A7A}" type="slidenum">
              <a:rPr lang="en-US" altLang="en-US" smtClean="0">
                <a:latin typeface="Times" panose="02020603050405020304" pitchFamily="18" charset="0"/>
              </a:rPr>
              <a:pPr fontAlgn="base">
                <a:spcBef>
                  <a:spcPct val="0"/>
                </a:spcBef>
                <a:spcAft>
                  <a:spcPct val="0"/>
                </a:spcAft>
              </a:pPr>
              <a:t>26</a:t>
            </a:fld>
            <a:endParaRPr lang="en-US" altLang="en-US">
              <a:latin typeface="Times"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6AE9D60-A9DD-B61D-01CF-1ADD59104325}"/>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C148980D-AB9D-6866-4481-90D354240F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Types of biological effects of ionizing radiation are characterized as either being probabilistic or dose dependent.</a:t>
            </a:r>
          </a:p>
        </p:txBody>
      </p:sp>
      <p:sp>
        <p:nvSpPr>
          <p:cNvPr id="58372" name="Slide Number Placeholder 3">
            <a:extLst>
              <a:ext uri="{FF2B5EF4-FFF2-40B4-BE49-F238E27FC236}">
                <a16:creationId xmlns:a16="http://schemas.microsoft.com/office/drawing/2014/main" id="{D4449333-24B0-9A89-345E-3A926A597A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C40690-FD53-43D5-9C3F-5703AD1A5583}" type="slidenum">
              <a:rPr lang="en-US" altLang="en-US" smtClean="0">
                <a:latin typeface="Times" panose="02020603050405020304" pitchFamily="18" charset="0"/>
              </a:rPr>
              <a:pPr fontAlgn="base">
                <a:spcBef>
                  <a:spcPct val="0"/>
                </a:spcBef>
                <a:spcAft>
                  <a:spcPct val="0"/>
                </a:spcAft>
              </a:pPr>
              <a:t>27</a:t>
            </a:fld>
            <a:endParaRPr lang="en-US" altLang="en-US">
              <a:latin typeface="Times"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B17CB22-D268-47F9-BA5F-3B40F1E92924}"/>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20D4845B-0155-8FD6-DE3B-F1EDD95587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For probabilistic effects, the severity of the effect itself (e.g., cancer) is not dose dependent.</a:t>
            </a:r>
          </a:p>
          <a:p>
            <a:endParaRPr lang="en-US" altLang="en-US">
              <a:latin typeface="Times" panose="02020603050405020304" pitchFamily="18" charset="0"/>
            </a:endParaRPr>
          </a:p>
          <a:p>
            <a:r>
              <a:rPr lang="en-US" altLang="en-US">
                <a:latin typeface="Times" panose="02020603050405020304" pitchFamily="18" charset="0"/>
              </a:rPr>
              <a:t>However, the probability of occurrence of the effect is dose dependent (i.e., the higher the dose, the higher the probability of cancer occurrence).</a:t>
            </a:r>
          </a:p>
        </p:txBody>
      </p:sp>
      <p:sp>
        <p:nvSpPr>
          <p:cNvPr id="60420" name="Slide Number Placeholder 3">
            <a:extLst>
              <a:ext uri="{FF2B5EF4-FFF2-40B4-BE49-F238E27FC236}">
                <a16:creationId xmlns:a16="http://schemas.microsoft.com/office/drawing/2014/main" id="{314CF341-2D64-B52D-2CE6-4FEA780B8D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849DA0-AE16-4A2D-BCD8-2C0D0032EFAA}" type="slidenum">
              <a:rPr lang="en-US" altLang="en-US" smtClean="0">
                <a:latin typeface="Times" panose="02020603050405020304" pitchFamily="18" charset="0"/>
              </a:rPr>
              <a:pPr fontAlgn="base">
                <a:spcBef>
                  <a:spcPct val="0"/>
                </a:spcBef>
                <a:spcAft>
                  <a:spcPct val="0"/>
                </a:spcAft>
              </a:pPr>
              <a:t>28</a:t>
            </a:fld>
            <a:endParaRPr lang="en-US" altLang="en-US">
              <a:latin typeface="Times"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8D3DC08D-1AC0-E44A-8856-543BD5BE616E}"/>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76FEE96D-3A42-E678-42F1-555C11FC6AD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The severity of some biological effects is radiation dose dependent (e.g., radiation skin burns).</a:t>
            </a:r>
          </a:p>
        </p:txBody>
      </p:sp>
      <p:sp>
        <p:nvSpPr>
          <p:cNvPr id="62468" name="Slide Number Placeholder 3">
            <a:extLst>
              <a:ext uri="{FF2B5EF4-FFF2-40B4-BE49-F238E27FC236}">
                <a16:creationId xmlns:a16="http://schemas.microsoft.com/office/drawing/2014/main" id="{B6DADE4A-1E3E-7DC3-7214-F48B98C983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A5D35B-7069-4F4F-B088-3B71F082B2C4}" type="slidenum">
              <a:rPr lang="en-US" altLang="en-US" smtClean="0">
                <a:latin typeface="Times" panose="02020603050405020304" pitchFamily="18" charset="0"/>
              </a:rPr>
              <a:pPr fontAlgn="base">
                <a:spcBef>
                  <a:spcPct val="0"/>
                </a:spcBef>
                <a:spcAft>
                  <a:spcPct val="0"/>
                </a:spcAft>
              </a:pPr>
              <a:t>29</a:t>
            </a:fld>
            <a:endParaRPr lang="en-US" altLang="en-US">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09EFD83-EBF9-1BB7-6F37-90472D3D7590}"/>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B3EF6E8C-C819-DE26-CB22-4CA9C7170A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8196" name="Slide Number Placeholder 3">
            <a:extLst>
              <a:ext uri="{FF2B5EF4-FFF2-40B4-BE49-F238E27FC236}">
                <a16:creationId xmlns:a16="http://schemas.microsoft.com/office/drawing/2014/main" id="{6966E2E3-0863-0B95-4618-0FB987F378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63F59E-9BA7-41FD-BDDB-CD203F7F68E9}" type="slidenum">
              <a:rPr lang="en-US" altLang="en-US" smtClean="0">
                <a:latin typeface="Times" panose="02020603050405020304" pitchFamily="18" charset="0"/>
              </a:rPr>
              <a:pPr fontAlgn="base">
                <a:spcBef>
                  <a:spcPct val="0"/>
                </a:spcBef>
                <a:spcAft>
                  <a:spcPct val="0"/>
                </a:spcAft>
              </a:pPr>
              <a:t>3</a:t>
            </a:fld>
            <a:endParaRPr lang="en-US" altLang="en-US">
              <a:latin typeface="Times"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62EE92F-6275-591E-806A-A481B9D9FB20}"/>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AB676F74-B725-C36D-C7B6-F7AC5510607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DNA – deoxyribonucleic acid </a:t>
            </a:r>
          </a:p>
          <a:p>
            <a:endParaRPr lang="en-US" altLang="en-US">
              <a:latin typeface="Times" panose="02020603050405020304" pitchFamily="18" charset="0"/>
            </a:endParaRPr>
          </a:p>
        </p:txBody>
      </p:sp>
      <p:sp>
        <p:nvSpPr>
          <p:cNvPr id="64516" name="Slide Number Placeholder 3">
            <a:extLst>
              <a:ext uri="{FF2B5EF4-FFF2-40B4-BE49-F238E27FC236}">
                <a16:creationId xmlns:a16="http://schemas.microsoft.com/office/drawing/2014/main" id="{A1FDA111-49C1-AD38-1583-8CE03B4E8D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B1C896-F084-4F69-A1B5-77BCBC6EA3DB}" type="slidenum">
              <a:rPr lang="en-US" altLang="en-US" smtClean="0">
                <a:latin typeface="Times" panose="02020603050405020304" pitchFamily="18" charset="0"/>
              </a:rPr>
              <a:pPr fontAlgn="base">
                <a:spcBef>
                  <a:spcPct val="0"/>
                </a:spcBef>
                <a:spcAft>
                  <a:spcPct val="0"/>
                </a:spcAft>
              </a:pPr>
              <a:t>30</a:t>
            </a:fld>
            <a:endParaRPr lang="en-US" altLang="en-US">
              <a:latin typeface="Times"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10F0D2B-E692-CD29-639E-CA028995F46F}"/>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0532BB14-9067-71BE-ECEF-DF252F775B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66564" name="Slide Number Placeholder 3">
            <a:extLst>
              <a:ext uri="{FF2B5EF4-FFF2-40B4-BE49-F238E27FC236}">
                <a16:creationId xmlns:a16="http://schemas.microsoft.com/office/drawing/2014/main" id="{5E2B4114-A909-25FC-11E9-6EDF73E478A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4CDAD3-BF18-4E2E-B1AE-B83CC74C6DEE}" type="slidenum">
              <a:rPr lang="en-US" altLang="en-US" smtClean="0">
                <a:latin typeface="Times" panose="02020603050405020304" pitchFamily="18" charset="0"/>
              </a:rPr>
              <a:pPr fontAlgn="base">
                <a:spcBef>
                  <a:spcPct val="0"/>
                </a:spcBef>
                <a:spcAft>
                  <a:spcPct val="0"/>
                </a:spcAft>
              </a:pPr>
              <a:t>31</a:t>
            </a:fld>
            <a:endParaRPr lang="en-US" altLang="en-US">
              <a:latin typeface="Times"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85FD008-C075-5B2D-9206-8FCE3565B289}"/>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1BB45CFA-92AC-3C4D-C9D9-512CC11F96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Times" panose="02020603050405020304" pitchFamily="18" charset="0"/>
              </a:rPr>
              <a:t>As indicated in the figure, free radicals and ROS occur due to mechanisms other than ionizing radiation, including </a:t>
            </a:r>
            <a:r>
              <a:rPr lang="en-US" altLang="en-US" u="sng">
                <a:latin typeface="Times" panose="02020603050405020304" pitchFamily="18" charset="0"/>
              </a:rPr>
              <a:t>normal body metabolism</a:t>
            </a:r>
            <a:r>
              <a:rPr lang="en-US" altLang="en-US">
                <a:latin typeface="Times" panose="02020603050405020304" pitchFamily="18" charset="0"/>
              </a:rPr>
              <a:t>.</a:t>
            </a:r>
          </a:p>
          <a:p>
            <a:endParaRPr lang="en-US" altLang="en-US">
              <a:latin typeface="Times" panose="02020603050405020304" pitchFamily="18" charset="0"/>
            </a:endParaRPr>
          </a:p>
        </p:txBody>
      </p:sp>
      <p:sp>
        <p:nvSpPr>
          <p:cNvPr id="68612" name="Slide Number Placeholder 3">
            <a:extLst>
              <a:ext uri="{FF2B5EF4-FFF2-40B4-BE49-F238E27FC236}">
                <a16:creationId xmlns:a16="http://schemas.microsoft.com/office/drawing/2014/main" id="{9908F983-7E36-1BBF-472D-F1F23953D06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9B0245-D2D3-47B0-A4CF-518E419FC6D1}" type="slidenum">
              <a:rPr lang="en-US" altLang="en-US" smtClean="0">
                <a:latin typeface="Times" panose="02020603050405020304" pitchFamily="18" charset="0"/>
              </a:rPr>
              <a:pPr fontAlgn="base">
                <a:spcBef>
                  <a:spcPct val="0"/>
                </a:spcBef>
                <a:spcAft>
                  <a:spcPct val="0"/>
                </a:spcAft>
              </a:pPr>
              <a:t>32</a:t>
            </a:fld>
            <a:endParaRPr lang="en-US" altLang="en-US">
              <a:latin typeface="Times"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5C2940C-2973-0B1F-2DE7-D2A4C00CB45B}"/>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C11AB58F-9415-2EA6-EA00-CAB0053A17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Times" panose="02020603050405020304" pitchFamily="18" charset="0"/>
              </a:rPr>
              <a:t>Inhibited cell division may be another consequence of ionizing radiation exposure.</a:t>
            </a:r>
          </a:p>
          <a:p>
            <a:endParaRPr lang="en-US" altLang="en-US">
              <a:latin typeface="Times" panose="02020603050405020304" pitchFamily="18" charset="0"/>
            </a:endParaRPr>
          </a:p>
          <a:p>
            <a:r>
              <a:rPr lang="en-US" altLang="en-US">
                <a:latin typeface="Times" panose="02020603050405020304" pitchFamily="18" charset="0"/>
              </a:rPr>
              <a:t>Biophysicist A.A. Kozlov presented a paper at the second International A.G. Gurwitsch Conference (organized by the International Institute of Biophysics) showing that background radiation is actually necessary for cell division, which means that inhibiting cell division requires radiation levels higher than natural background.</a:t>
            </a:r>
          </a:p>
          <a:p>
            <a:endParaRPr lang="en-US" altLang="en-US">
              <a:latin typeface="Times" panose="02020603050405020304" pitchFamily="18" charset="0"/>
            </a:endParaRPr>
          </a:p>
        </p:txBody>
      </p:sp>
      <p:sp>
        <p:nvSpPr>
          <p:cNvPr id="70660" name="Slide Number Placeholder 3">
            <a:extLst>
              <a:ext uri="{FF2B5EF4-FFF2-40B4-BE49-F238E27FC236}">
                <a16:creationId xmlns:a16="http://schemas.microsoft.com/office/drawing/2014/main" id="{42900366-965F-E2AA-03AF-027D0E474EF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85F27E-6110-4B8C-9AB3-476C018CA350}" type="slidenum">
              <a:rPr lang="en-US" altLang="en-US" smtClean="0">
                <a:latin typeface="Times" panose="02020603050405020304" pitchFamily="18" charset="0"/>
              </a:rPr>
              <a:pPr fontAlgn="base">
                <a:spcBef>
                  <a:spcPct val="0"/>
                </a:spcBef>
                <a:spcAft>
                  <a:spcPct val="0"/>
                </a:spcAft>
              </a:pPr>
              <a:t>33</a:t>
            </a:fld>
            <a:endParaRPr lang="en-US" altLang="en-US">
              <a:latin typeface="Times"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AC22F5D-C044-6D2F-5DDA-80642515630A}"/>
              </a:ext>
            </a:extLst>
          </p:cNvPr>
          <p:cNvSpPr>
            <a:spLocks noGrp="1" noRot="1" noChangeAspect="1" noChangeArrowheads="1" noTextEdit="1"/>
          </p:cNvSpPr>
          <p:nvPr>
            <p:ph type="sldImg"/>
          </p:nvPr>
        </p:nvSpPr>
        <p:spPr>
          <a:xfrm>
            <a:off x="1101725" y="690563"/>
            <a:ext cx="4654550" cy="3492500"/>
          </a:xfrm>
          <a:ln/>
        </p:spPr>
      </p:sp>
      <p:sp>
        <p:nvSpPr>
          <p:cNvPr id="72707" name="Notes Placeholder 2">
            <a:extLst>
              <a:ext uri="{FF2B5EF4-FFF2-40B4-BE49-F238E27FC236}">
                <a16:creationId xmlns:a16="http://schemas.microsoft.com/office/drawing/2014/main" id="{FE40564A-8EF9-A891-2734-455A8EB0DA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a:p>
            <a:endParaRPr lang="en-US" altLang="en-US">
              <a:latin typeface="Times" panose="02020603050405020304" pitchFamily="18" charset="0"/>
            </a:endParaRPr>
          </a:p>
        </p:txBody>
      </p:sp>
      <p:sp>
        <p:nvSpPr>
          <p:cNvPr id="72708" name="Slide Number Placeholder 3">
            <a:extLst>
              <a:ext uri="{FF2B5EF4-FFF2-40B4-BE49-F238E27FC236}">
                <a16:creationId xmlns:a16="http://schemas.microsoft.com/office/drawing/2014/main" id="{B3AD1DCD-9B86-F1CA-B71E-ED722B2936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E962C1-92AE-4F3D-96A7-17B296EAD126}" type="slidenum">
              <a:rPr lang="en-US" altLang="en-US" smtClean="0">
                <a:latin typeface="Times" panose="02020603050405020304" pitchFamily="18" charset="0"/>
              </a:rPr>
              <a:pPr fontAlgn="base">
                <a:spcBef>
                  <a:spcPct val="0"/>
                </a:spcBef>
                <a:spcAft>
                  <a:spcPct val="0"/>
                </a:spcAft>
              </a:pPr>
              <a:t>34</a:t>
            </a:fld>
            <a:endParaRPr lang="en-US" altLang="en-US">
              <a:latin typeface="Times"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3B317F3-A0A6-A9C0-82AB-E32FC718BD97}"/>
              </a:ext>
            </a:extLst>
          </p:cNvPr>
          <p:cNvSpPr>
            <a:spLocks noGrp="1" noRot="1" noChangeAspect="1" noChangeArrowheads="1" noTextEdit="1"/>
          </p:cNvSpPr>
          <p:nvPr>
            <p:ph type="sldImg"/>
          </p:nvPr>
        </p:nvSpPr>
        <p:spPr>
          <a:xfrm>
            <a:off x="1101725" y="690563"/>
            <a:ext cx="4654550" cy="3492500"/>
          </a:xfrm>
          <a:ln/>
        </p:spPr>
      </p:sp>
      <p:sp>
        <p:nvSpPr>
          <p:cNvPr id="74755" name="Notes Placeholder 2">
            <a:extLst>
              <a:ext uri="{FF2B5EF4-FFF2-40B4-BE49-F238E27FC236}">
                <a16:creationId xmlns:a16="http://schemas.microsoft.com/office/drawing/2014/main" id="{CFD87040-2374-DA2C-D6CB-02092CD94A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a:p>
            <a:endParaRPr lang="en-US" altLang="en-US">
              <a:latin typeface="Times" panose="02020603050405020304" pitchFamily="18" charset="0"/>
            </a:endParaRPr>
          </a:p>
        </p:txBody>
      </p:sp>
      <p:sp>
        <p:nvSpPr>
          <p:cNvPr id="74756" name="Slide Number Placeholder 3">
            <a:extLst>
              <a:ext uri="{FF2B5EF4-FFF2-40B4-BE49-F238E27FC236}">
                <a16:creationId xmlns:a16="http://schemas.microsoft.com/office/drawing/2014/main" id="{FA5E0390-454F-899E-7E42-08343C69EE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F5F81B-38B8-4A80-93D0-1A1D4E1262F1}" type="slidenum">
              <a:rPr lang="en-US" altLang="en-US" smtClean="0">
                <a:latin typeface="Times" panose="02020603050405020304" pitchFamily="18" charset="0"/>
              </a:rPr>
              <a:pPr fontAlgn="base">
                <a:spcBef>
                  <a:spcPct val="0"/>
                </a:spcBef>
                <a:spcAft>
                  <a:spcPct val="0"/>
                </a:spcAft>
              </a:pPr>
              <a:t>35</a:t>
            </a:fld>
            <a:endParaRPr lang="en-US" altLang="en-US">
              <a:latin typeface="Times" panose="02020603050405020304" pitchFamily="18" charset="0"/>
            </a:endParaRPr>
          </a:p>
        </p:txBody>
      </p:sp>
      <p:sp>
        <p:nvSpPr>
          <p:cNvPr id="74757" name="TextBox 1">
            <a:extLst>
              <a:ext uri="{FF2B5EF4-FFF2-40B4-BE49-F238E27FC236}">
                <a16:creationId xmlns:a16="http://schemas.microsoft.com/office/drawing/2014/main" id="{F0FB89D9-CD34-7B9D-3030-AF1F14C62D59}"/>
              </a:ext>
            </a:extLst>
          </p:cNvPr>
          <p:cNvSpPr txBox="1">
            <a:spLocks noChangeArrowheads="1"/>
          </p:cNvSpPr>
          <p:nvPr/>
        </p:nvSpPr>
        <p:spPr bwMode="auto">
          <a:xfrm>
            <a:off x="1120775" y="4415284"/>
            <a:ext cx="4616450" cy="37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latin typeface="Times" panose="02020603050405020304" pitchFamily="18" charset="0"/>
                <a:cs typeface="Times" panose="02020603050405020304" pitchFamily="18" charset="0"/>
              </a:rPr>
              <a:t>LET – linear energy transfer</a:t>
            </a:r>
            <a:r>
              <a:rPr lang="en-US" altLang="en-US">
                <a:latin typeface="Trebuchet MS" panose="020B0603020202020204" pitchFamily="34" charset="0"/>
              </a:rPr>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E92981BA-8CAA-CD8C-CEA2-FE330F2A42F8}"/>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7A05678E-2F31-2C6D-77DC-1E396D73AE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76804" name="Slide Number Placeholder 3">
            <a:extLst>
              <a:ext uri="{FF2B5EF4-FFF2-40B4-BE49-F238E27FC236}">
                <a16:creationId xmlns:a16="http://schemas.microsoft.com/office/drawing/2014/main" id="{CB501AE1-5132-80DB-F810-A6584FBD0A6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9C9867-58C3-4A6F-A955-2F0AF30EFC4B}" type="slidenum">
              <a:rPr lang="en-US" altLang="en-US" smtClean="0">
                <a:latin typeface="Times" panose="02020603050405020304" pitchFamily="18" charset="0"/>
              </a:rPr>
              <a:pPr fontAlgn="base">
                <a:spcBef>
                  <a:spcPct val="0"/>
                </a:spcBef>
                <a:spcAft>
                  <a:spcPct val="0"/>
                </a:spcAft>
              </a:pPr>
              <a:t>36</a:t>
            </a:fld>
            <a:endParaRPr lang="en-US" altLang="en-US">
              <a:latin typeface="Times"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877AF59-F8E7-AF5A-02BD-583C20A10D14}"/>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C470B073-5536-5CD8-0EC0-12AB8C6453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en-US" altLang="en-US">
                <a:latin typeface="Times" panose="02020603050405020304" pitchFamily="18" charset="0"/>
              </a:rPr>
              <a:t>Refs.</a:t>
            </a:r>
          </a:p>
          <a:p>
            <a:pPr>
              <a:spcBef>
                <a:spcPct val="0"/>
              </a:spcBef>
            </a:pPr>
            <a:r>
              <a:rPr lang="en-US" altLang="en-US">
                <a:latin typeface="Times" panose="02020603050405020304" pitchFamily="18" charset="0"/>
                <a:hlinkClick r:id="rId3"/>
              </a:rPr>
              <a:t>http://en.wikipedia.org/wiki/DNA_repair</a:t>
            </a:r>
            <a:endParaRPr lang="en-US" altLang="en-US">
              <a:latin typeface="Times" panose="02020603050405020304" pitchFamily="18" charset="0"/>
            </a:endParaRPr>
          </a:p>
          <a:p>
            <a:pPr>
              <a:spcBef>
                <a:spcPct val="0"/>
              </a:spcBef>
            </a:pPr>
            <a:endParaRPr lang="en-US" altLang="en-US">
              <a:latin typeface="Times" panose="02020603050405020304" pitchFamily="18" charset="0"/>
            </a:endParaRPr>
          </a:p>
          <a:p>
            <a:pPr>
              <a:spcBef>
                <a:spcPct val="0"/>
              </a:spcBef>
            </a:pPr>
            <a:r>
              <a:rPr lang="en-US" altLang="en-US">
                <a:latin typeface="Times" panose="02020603050405020304" pitchFamily="18" charset="0"/>
                <a:cs typeface="Times" panose="02020603050405020304" pitchFamily="18" charset="0"/>
              </a:rPr>
              <a:t>Feinendegen, Ludwig &amp; Pollycove, Myron &amp; Neumann, Ronald. (2012). Hormesis by Low Dose Radiation Effects: Low-Dose Cancer Risk Modeling Must Recognize Up-Regulation of Protection. Therapeutic Nuclear Medicine (pp.789-805)</a:t>
            </a:r>
          </a:p>
          <a:p>
            <a:pPr>
              <a:spcBef>
                <a:spcPct val="0"/>
              </a:spcBef>
            </a:pPr>
            <a:endParaRPr lang="en-US" altLang="en-US" i="1">
              <a:latin typeface="Times" panose="02020603050405020304" pitchFamily="18" charset="0"/>
              <a:cs typeface="Times" panose="02020603050405020304" pitchFamily="18" charset="0"/>
            </a:endParaRPr>
          </a:p>
        </p:txBody>
      </p:sp>
      <p:sp>
        <p:nvSpPr>
          <p:cNvPr id="78852" name="Slide Number Placeholder 3">
            <a:extLst>
              <a:ext uri="{FF2B5EF4-FFF2-40B4-BE49-F238E27FC236}">
                <a16:creationId xmlns:a16="http://schemas.microsoft.com/office/drawing/2014/main" id="{6D56422B-016D-3FB8-D8C8-60DE96A9028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5C49F8-E5F8-4F34-9A76-8AD53E04CB69}" type="slidenum">
              <a:rPr lang="en-US" altLang="en-US" smtClean="0"/>
              <a:pPr fontAlgn="base">
                <a:spcBef>
                  <a:spcPct val="0"/>
                </a:spcBef>
                <a:spcAft>
                  <a:spcPct val="0"/>
                </a:spcAft>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41D0-9245-1E4F-B74A-D9D60FD9E1F0}"/>
            </a:ext>
          </a:extLst>
        </p:cNvPr>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F140249A-CE63-DA1E-52D7-202B670ECCFA}"/>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3FF223E6-3B82-6297-2EF4-6B5438744D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40292" name="Slide Number Placeholder 3">
            <a:extLst>
              <a:ext uri="{FF2B5EF4-FFF2-40B4-BE49-F238E27FC236}">
                <a16:creationId xmlns:a16="http://schemas.microsoft.com/office/drawing/2014/main" id="{52FB43F4-B990-9BBF-AD7B-951876CADA5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9B783D-BF05-42D0-AD1A-FA64F4D5C48C}" type="slidenum">
              <a:rPr lang="en-US" altLang="en-US" smtClean="0">
                <a:latin typeface="Arial" panose="020B0604020202020204" pitchFamily="34" charset="0"/>
              </a:rPr>
              <a:pPr fontAlgn="base">
                <a:spcBef>
                  <a:spcPct val="0"/>
                </a:spcBef>
                <a:spcAft>
                  <a:spcPct val="0"/>
                </a:spcAft>
              </a:pPr>
              <a:t>38</a:t>
            </a:fld>
            <a:endParaRPr lang="en-US" altLang="en-US">
              <a:latin typeface="Arial" panose="020B0604020202020204" pitchFamily="34" charset="0"/>
            </a:endParaRPr>
          </a:p>
        </p:txBody>
      </p:sp>
    </p:spTree>
    <p:extLst>
      <p:ext uri="{BB962C8B-B14F-4D97-AF65-F5344CB8AC3E}">
        <p14:creationId xmlns:p14="http://schemas.microsoft.com/office/powerpoint/2010/main" val="1768529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979D0980-7449-1DAD-21D7-9947C3AF20E1}"/>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DD61AF35-9A55-DF74-8130-A27B9A8ED88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11620" name="Slide Number Placeholder 3">
            <a:extLst>
              <a:ext uri="{FF2B5EF4-FFF2-40B4-BE49-F238E27FC236}">
                <a16:creationId xmlns:a16="http://schemas.microsoft.com/office/drawing/2014/main" id="{B15972E9-4AA2-2BAC-BAF4-F9AA28A2A1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D493C7-FDA5-4CAC-943F-DCACE0D7EBC3}" type="slidenum">
              <a:rPr lang="en-US" altLang="en-US" smtClean="0"/>
              <a:pPr fontAlgn="base">
                <a:spcBef>
                  <a:spcPct val="0"/>
                </a:spcBef>
                <a:spcAft>
                  <a:spcPct val="0"/>
                </a:spcAft>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D3FF115-1D20-0477-A133-931BAAFA7E81}"/>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2194BC93-9646-9F2F-22D7-259861EFAE13}"/>
              </a:ext>
            </a:extLst>
          </p:cNvPr>
          <p:cNvSpPr>
            <a:spLocks noGrp="1" noChangeArrowheads="1"/>
          </p:cNvSpPr>
          <p:nvPr>
            <p:ph type="body" idx="1"/>
          </p:nvPr>
        </p:nvSpPr>
        <p:spPr/>
        <p:txBody>
          <a:bodyPr/>
          <a:lstStyle/>
          <a:p>
            <a:pPr>
              <a:defRPr/>
            </a:pPr>
            <a:r>
              <a:rPr lang="en-US" altLang="en-US" dirty="0">
                <a:latin typeface="Arial" panose="020B0604020202020204" pitchFamily="34" charset="0"/>
                <a:cs typeface="Arial" panose="020B0604020202020204" pitchFamily="34" charset="0"/>
              </a:rPr>
              <a:t>Slide references:</a:t>
            </a:r>
          </a:p>
          <a:p>
            <a:pPr marL="228600" indent="-228600">
              <a:buFontTx/>
              <a:buAutoNum type="alphaLcPeriod"/>
              <a:defRPr/>
            </a:pPr>
            <a:r>
              <a:rPr lang="en-US" altLang="en-US" dirty="0">
                <a:latin typeface="Arial" panose="020B0604020202020204" pitchFamily="34" charset="0"/>
                <a:cs typeface="Arial" panose="020B0604020202020204" pitchFamily="34" charset="0"/>
              </a:rPr>
              <a:t>Cuttler, J.M., </a:t>
            </a:r>
            <a:r>
              <a:rPr lang="en-US" altLang="en-US" i="1" dirty="0">
                <a:latin typeface="Arial" panose="020B0604020202020204" pitchFamily="34" charset="0"/>
                <a:cs typeface="Arial" panose="020B0604020202020204" pitchFamily="34" charset="0"/>
              </a:rPr>
              <a:t>Application of Low Doses of Ionizing Radiation in Medical Therapies</a:t>
            </a:r>
            <a:r>
              <a:rPr lang="en-US" altLang="en-US" dirty="0">
                <a:latin typeface="Arial" panose="020B0604020202020204" pitchFamily="34" charset="0"/>
                <a:cs typeface="Arial" panose="020B0604020202020204" pitchFamily="34" charset="0"/>
              </a:rPr>
              <a:t>, Dose-Response, Vol. 18(1), Jan.-Mar. 2020</a:t>
            </a:r>
          </a:p>
          <a:p>
            <a:pPr marL="228600" indent="-228600">
              <a:buFontTx/>
              <a:buAutoNum type="alphaLcPeriod"/>
              <a:defRPr/>
            </a:pPr>
            <a:r>
              <a:rPr lang="en-US" kern="100" dirty="0">
                <a:latin typeface="Arial" panose="020B0604020202020204" pitchFamily="34" charset="0"/>
                <a:ea typeface="Calibri" panose="020F0502020204030204" pitchFamily="34" charset="0"/>
                <a:cs typeface="Arial" panose="020B0604020202020204" pitchFamily="34" charset="0"/>
              </a:rPr>
              <a:t>Evidence of Radiation Thresholds Between Beneficial and Detrimental Health Effects; Part B of Intervenor Report for CNSC Public Hearing by Dr. Jerry M. Cuttler, D.Sc., P.Eng., June 10, 2021</a:t>
            </a:r>
          </a:p>
        </p:txBody>
      </p:sp>
      <p:sp>
        <p:nvSpPr>
          <p:cNvPr id="10244" name="Slide Number Placeholder 3">
            <a:extLst>
              <a:ext uri="{FF2B5EF4-FFF2-40B4-BE49-F238E27FC236}">
                <a16:creationId xmlns:a16="http://schemas.microsoft.com/office/drawing/2014/main" id="{4D8EEBF8-6108-49D3-6387-14CBCAC528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0604C1-28BE-4DDF-B2F4-ED6BFEC41781}" type="slidenum">
              <a:rPr lang="en-US" altLang="en-US" smtClean="0">
                <a:latin typeface="Times" panose="02020603050405020304" pitchFamily="18" charset="0"/>
              </a:rPr>
              <a:pPr fontAlgn="base">
                <a:spcBef>
                  <a:spcPct val="0"/>
                </a:spcBef>
                <a:spcAft>
                  <a:spcPct val="0"/>
                </a:spcAft>
              </a:pPr>
              <a:t>4</a:t>
            </a:fld>
            <a:endParaRPr lang="en-US" altLang="en-US">
              <a:latin typeface="Times"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7CFCC4C1-644C-BCD5-4A5F-610FA40FF0BF}"/>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CA01DF7C-92DF-62AC-E195-6EF32DE878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113668" name="Slide Number Placeholder 3">
            <a:extLst>
              <a:ext uri="{FF2B5EF4-FFF2-40B4-BE49-F238E27FC236}">
                <a16:creationId xmlns:a16="http://schemas.microsoft.com/office/drawing/2014/main" id="{0B079E97-5DF4-44CA-43D6-1692F145FB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D0AAE-C235-4708-90A4-B8F841734C64}" type="slidenum">
              <a:rPr lang="en-US" altLang="en-US" smtClean="0">
                <a:latin typeface="Arial" panose="020B0604020202020204" pitchFamily="34" charset="0"/>
              </a:rPr>
              <a:pPr fontAlgn="base">
                <a:spcBef>
                  <a:spcPct val="0"/>
                </a:spcBef>
                <a:spcAft>
                  <a:spcPct val="0"/>
                </a:spcAft>
              </a:pPr>
              <a:t>40</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AD876FBE-BC5F-58A7-3AEA-F321B28EA75E}"/>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6E189CA0-F3A9-CC7D-0C38-EB58CC01C52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119812" name="Slide Number Placeholder 3">
            <a:extLst>
              <a:ext uri="{FF2B5EF4-FFF2-40B4-BE49-F238E27FC236}">
                <a16:creationId xmlns:a16="http://schemas.microsoft.com/office/drawing/2014/main" id="{A958B3C6-B54F-48BD-991C-63CEB4222A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BA5C3F-9BA3-4E98-90CC-049DB5AD5C2D}" type="slidenum">
              <a:rPr lang="en-US" altLang="en-US" smtClean="0">
                <a:latin typeface="Arial" panose="020B0604020202020204" pitchFamily="34" charset="0"/>
              </a:rPr>
              <a:pPr fontAlgn="base">
                <a:spcBef>
                  <a:spcPct val="0"/>
                </a:spcBef>
                <a:spcAft>
                  <a:spcPct val="0"/>
                </a:spcAft>
              </a:pPr>
              <a:t>41</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4A965F67-D82B-BFEA-1B29-5C5EC5A0878C}"/>
              </a:ext>
            </a:extLst>
          </p:cNvPr>
          <p:cNvSpPr>
            <a:spLocks noGrp="1" noRot="1" noChangeAspect="1" noChangeArrowheads="1" noTextEdit="1"/>
          </p:cNvSpPr>
          <p:nvPr>
            <p:ph type="sldImg"/>
          </p:nvPr>
        </p:nvSpPr>
        <p:spPr>
          <a:ln/>
        </p:spPr>
      </p:sp>
      <p:sp>
        <p:nvSpPr>
          <p:cNvPr id="123907" name="Notes Placeholder 2">
            <a:extLst>
              <a:ext uri="{FF2B5EF4-FFF2-40B4-BE49-F238E27FC236}">
                <a16:creationId xmlns:a16="http://schemas.microsoft.com/office/drawing/2014/main" id="{B721B3D9-A7F0-2875-2E75-ED3F01E24F9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altLang="en-US" dirty="0">
                <a:latin typeface="Times" panose="02020603050405020304" pitchFamily="18" charset="0"/>
              </a:rPr>
              <a:t>Photo source:  http://news.nationalgeographic.com/news/energy/2011/04/110426/chernobyl-25-years-liquidators-pictures/#/chernobyl-25th-anniversary-liquidators-firefighters-roof_35076_600x450.jpg</a:t>
            </a:r>
          </a:p>
        </p:txBody>
      </p:sp>
      <p:sp>
        <p:nvSpPr>
          <p:cNvPr id="123908" name="Slide Number Placeholder 3">
            <a:extLst>
              <a:ext uri="{FF2B5EF4-FFF2-40B4-BE49-F238E27FC236}">
                <a16:creationId xmlns:a16="http://schemas.microsoft.com/office/drawing/2014/main" id="{A8007340-2A0E-B466-133F-C5AF5912C36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panose="02020603050405020304" pitchFamily="18" charset="0"/>
              </a:defRPr>
            </a:lvl9pPr>
          </a:lstStyle>
          <a:p>
            <a:pPr fontAlgn="base">
              <a:spcBef>
                <a:spcPct val="0"/>
              </a:spcBef>
              <a:spcAft>
                <a:spcPct val="0"/>
              </a:spcAft>
            </a:pPr>
            <a:fld id="{371D94F2-B881-4E0D-854C-7C67C3A26FC3}" type="slidenum">
              <a:rPr lang="en-US" altLang="en-US" smtClean="0">
                <a:latin typeface="Calibri" panose="020F0502020204030204" pitchFamily="34" charset="0"/>
              </a:rPr>
              <a:pPr fontAlgn="base">
                <a:spcBef>
                  <a:spcPct val="0"/>
                </a:spcBef>
                <a:spcAft>
                  <a:spcPct val="0"/>
                </a:spcAft>
              </a:pPr>
              <a:t>42</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5FC562E4-7F6F-380C-B487-DB4D368E1DAA}"/>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A56D1DEB-15C8-1E0A-CC2D-446CC8F2A8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30052" name="Slide Number Placeholder 3">
            <a:extLst>
              <a:ext uri="{FF2B5EF4-FFF2-40B4-BE49-F238E27FC236}">
                <a16:creationId xmlns:a16="http://schemas.microsoft.com/office/drawing/2014/main" id="{D625FB0B-B796-311F-A599-FC52AFD15F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F3DFA3-3E16-43B1-8C62-388BEEA82961}" type="slidenum">
              <a:rPr lang="en-US" altLang="en-US" smtClean="0">
                <a:latin typeface="Arial" panose="020B0604020202020204" pitchFamily="34" charset="0"/>
              </a:rPr>
              <a:pPr fontAlgn="base">
                <a:spcBef>
                  <a:spcPct val="0"/>
                </a:spcBef>
                <a:spcAft>
                  <a:spcPct val="0"/>
                </a:spcAft>
              </a:pPr>
              <a:t>43</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E27B1-D25F-657D-6B60-8264612CF6F6}"/>
            </a:ext>
          </a:extLst>
        </p:cNvPr>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DE819D5-E532-AB4F-D642-461F230733DC}"/>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117360B9-BA05-9F22-10BD-7194A5DA17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09572" name="Slide Number Placeholder 3">
            <a:extLst>
              <a:ext uri="{FF2B5EF4-FFF2-40B4-BE49-F238E27FC236}">
                <a16:creationId xmlns:a16="http://schemas.microsoft.com/office/drawing/2014/main" id="{1EE69656-3651-F7BF-C9AF-582DDA4B3D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6AF1CD-E3C0-4522-968D-88A3C7085A54}" type="slidenum">
              <a:rPr lang="en-US" altLang="en-US" smtClean="0">
                <a:latin typeface="Arial" panose="020B0604020202020204" pitchFamily="34" charset="0"/>
              </a:rPr>
              <a:pPr fontAlgn="base">
                <a:spcBef>
                  <a:spcPct val="0"/>
                </a:spcBef>
                <a:spcAft>
                  <a:spcPct val="0"/>
                </a:spcAft>
              </a:pPr>
              <a:t>44</a:t>
            </a:fld>
            <a:endParaRPr lang="en-US" altLang="en-US">
              <a:latin typeface="Arial" panose="020B0604020202020204" pitchFamily="34" charset="0"/>
            </a:endParaRPr>
          </a:p>
        </p:txBody>
      </p:sp>
    </p:spTree>
    <p:extLst>
      <p:ext uri="{BB962C8B-B14F-4D97-AF65-F5344CB8AC3E}">
        <p14:creationId xmlns:p14="http://schemas.microsoft.com/office/powerpoint/2010/main" val="2908972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1F044899-BD5F-211C-50D1-B7ACF212AD91}"/>
              </a:ext>
            </a:extLst>
          </p:cNvPr>
          <p:cNvSpPr>
            <a:spLocks noGrp="1" noRot="1" noChangeAspect="1" noChangeArrowheads="1" noTextEdit="1"/>
          </p:cNvSpPr>
          <p:nvPr>
            <p:ph type="sldImg"/>
          </p:nvPr>
        </p:nvSpPr>
        <p:spPr>
          <a:ln/>
        </p:spPr>
      </p:sp>
      <p:sp>
        <p:nvSpPr>
          <p:cNvPr id="160771" name="Notes Placeholder 2">
            <a:extLst>
              <a:ext uri="{FF2B5EF4-FFF2-40B4-BE49-F238E27FC236}">
                <a16:creationId xmlns:a16="http://schemas.microsoft.com/office/drawing/2014/main" id="{FED1250F-071A-273D-1709-B27FEB16C74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cs typeface="Times" panose="02020603050405020304" pitchFamily="18" charset="0"/>
              </a:rPr>
              <a:t>This graphic from the American Association for Cancer Research (2012) illustrates the various causes of cancer.</a:t>
            </a:r>
          </a:p>
          <a:p>
            <a:pPr>
              <a:spcBef>
                <a:spcPct val="0"/>
              </a:spcBef>
            </a:pPr>
            <a:endParaRPr lang="en-US" altLang="en-US" dirty="0">
              <a:latin typeface="Times" panose="02020603050405020304" pitchFamily="18" charset="0"/>
              <a:cs typeface="Times" panose="02020603050405020304" pitchFamily="18" charset="0"/>
            </a:endParaRPr>
          </a:p>
          <a:p>
            <a:r>
              <a:rPr lang="en-US" altLang="en-US" dirty="0">
                <a:latin typeface="Times" panose="02020603050405020304" pitchFamily="18" charset="0"/>
                <a:cs typeface="Times" panose="02020603050405020304" pitchFamily="18" charset="0"/>
              </a:rPr>
              <a:t>Occupational carcinogens include asbestos, formaldehyde, silica, wood dust, and numerous organic and inorganic chemical compounds.</a:t>
            </a:r>
          </a:p>
          <a:p>
            <a:pPr>
              <a:spcBef>
                <a:spcPct val="0"/>
              </a:spcBef>
            </a:pPr>
            <a:endParaRPr lang="en-US" altLang="en-US" dirty="0">
              <a:latin typeface="Arial" panose="020B0604020202020204" pitchFamily="34" charset="0"/>
              <a:cs typeface="Arial" panose="020B0604020202020204" pitchFamily="34" charset="0"/>
            </a:endParaRPr>
          </a:p>
        </p:txBody>
      </p:sp>
      <p:sp>
        <p:nvSpPr>
          <p:cNvPr id="160772" name="Slide Number Placeholder 3">
            <a:extLst>
              <a:ext uri="{FF2B5EF4-FFF2-40B4-BE49-F238E27FC236}">
                <a16:creationId xmlns:a16="http://schemas.microsoft.com/office/drawing/2014/main" id="{AB4DB282-AC7F-0FF0-16F1-1CE2B8B9AB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8BD639-3FA6-41E6-B714-90B1D75051EE}" type="slidenum">
              <a:rPr lang="en-US" altLang="en-US" smtClean="0">
                <a:latin typeface="Times" panose="02020603050405020304" pitchFamily="18" charset="0"/>
              </a:rPr>
              <a:pPr fontAlgn="base">
                <a:spcBef>
                  <a:spcPct val="0"/>
                </a:spcBef>
                <a:spcAft>
                  <a:spcPct val="0"/>
                </a:spcAft>
              </a:pPr>
              <a:t>45</a:t>
            </a:fld>
            <a:endParaRPr lang="en-US" altLang="en-US">
              <a:latin typeface="Times" panose="02020603050405020304" pitchFamily="18" charset="0"/>
            </a:endParaRPr>
          </a:p>
        </p:txBody>
      </p:sp>
    </p:spTree>
    <p:extLst>
      <p:ext uri="{BB962C8B-B14F-4D97-AF65-F5344CB8AC3E}">
        <p14:creationId xmlns:p14="http://schemas.microsoft.com/office/powerpoint/2010/main" val="16697945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07AB3CF0-5F2D-91C5-DDAB-F528DCB2F7C8}"/>
              </a:ext>
            </a:extLst>
          </p:cNvPr>
          <p:cNvSpPr>
            <a:spLocks noGrp="1" noRot="1" noChangeAspect="1" noChangeArrowheads="1" noTextEdit="1"/>
          </p:cNvSpPr>
          <p:nvPr>
            <p:ph type="sldImg"/>
          </p:nvPr>
        </p:nvSpPr>
        <p:spPr>
          <a:ln/>
        </p:spPr>
      </p:sp>
      <p:sp>
        <p:nvSpPr>
          <p:cNvPr id="154627" name="Notes Placeholder 2">
            <a:extLst>
              <a:ext uri="{FF2B5EF4-FFF2-40B4-BE49-F238E27FC236}">
                <a16:creationId xmlns:a16="http://schemas.microsoft.com/office/drawing/2014/main" id="{422EFD93-DACD-B61E-9E14-AE1DF67DF3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Times" panose="02020603050405020304" pitchFamily="18" charset="0"/>
              </a:rPr>
              <a:t>This graphic provides another way to visualize the effects of different </a:t>
            </a:r>
            <a:r>
              <a:rPr lang="en-US" altLang="en-US" u="sng">
                <a:latin typeface="Times" panose="02020603050405020304" pitchFamily="18" charset="0"/>
              </a:rPr>
              <a:t>acute</a:t>
            </a:r>
            <a:r>
              <a:rPr lang="en-US" altLang="en-US">
                <a:latin typeface="Times" panose="02020603050405020304" pitchFamily="18" charset="0"/>
              </a:rPr>
              <a:t> radiation doses.</a:t>
            </a:r>
          </a:p>
          <a:p>
            <a:pPr>
              <a:spcBef>
                <a:spcPct val="0"/>
              </a:spcBef>
            </a:pPr>
            <a:endParaRPr lang="en-US" altLang="en-US">
              <a:latin typeface="Times" panose="02020603050405020304" pitchFamily="18" charset="0"/>
            </a:endParaRPr>
          </a:p>
        </p:txBody>
      </p:sp>
      <p:sp>
        <p:nvSpPr>
          <p:cNvPr id="154628" name="Slide Number Placeholder 3">
            <a:extLst>
              <a:ext uri="{FF2B5EF4-FFF2-40B4-BE49-F238E27FC236}">
                <a16:creationId xmlns:a16="http://schemas.microsoft.com/office/drawing/2014/main" id="{E723DC0B-1DE9-B23C-6F23-A3CB84E59A4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B77616-87DD-4B3B-8A08-039B33969A2F}" type="slidenum">
              <a:rPr lang="en-US" altLang="en-US" smtClean="0">
                <a:latin typeface="Times" panose="02020603050405020304" pitchFamily="18" charset="0"/>
              </a:rPr>
              <a:pPr fontAlgn="base">
                <a:spcBef>
                  <a:spcPct val="0"/>
                </a:spcBef>
                <a:spcAft>
                  <a:spcPct val="0"/>
                </a:spcAft>
              </a:pPr>
              <a:t>46</a:t>
            </a:fld>
            <a:endParaRPr lang="en-US" altLang="en-US">
              <a:latin typeface="Times" panose="02020603050405020304" pitchFamily="18" charset="0"/>
            </a:endParaRPr>
          </a:p>
        </p:txBody>
      </p:sp>
    </p:spTree>
    <p:extLst>
      <p:ext uri="{BB962C8B-B14F-4D97-AF65-F5344CB8AC3E}">
        <p14:creationId xmlns:p14="http://schemas.microsoft.com/office/powerpoint/2010/main" val="172092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43CD84A7-8A60-F778-62B6-F9899CF14144}"/>
              </a:ext>
            </a:extLst>
          </p:cNvPr>
          <p:cNvSpPr>
            <a:spLocks noGrp="1" noRot="1" noChangeAspect="1" noChangeArrowheads="1" noTextEdit="1"/>
          </p:cNvSpPr>
          <p:nvPr>
            <p:ph type="sldImg"/>
          </p:nvPr>
        </p:nvSpPr>
        <p:spPr>
          <a:ln/>
        </p:spPr>
      </p:sp>
      <p:sp>
        <p:nvSpPr>
          <p:cNvPr id="166915" name="Notes Placeholder 2">
            <a:extLst>
              <a:ext uri="{FF2B5EF4-FFF2-40B4-BE49-F238E27FC236}">
                <a16:creationId xmlns:a16="http://schemas.microsoft.com/office/drawing/2014/main" id="{2A518B3A-C7E0-E51D-A4E2-B5EFE636D8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Note the logarithmic scale and doses in microgray </a:t>
            </a:r>
            <a:r>
              <a:rPr lang="en-US" altLang="en-US">
                <a:latin typeface="Times" panose="02020603050405020304" pitchFamily="18" charset="0"/>
                <a:ea typeface="Calibri" panose="020F0502020204030204" pitchFamily="34" charset="0"/>
                <a:cs typeface="Times" panose="02020603050405020304" pitchFamily="18" charset="0"/>
              </a:rPr>
              <a:t>so that order-of-magnitude differences between normal low-dose exposures and the high-dose threshold are obvious.</a:t>
            </a:r>
            <a:endParaRPr lang="en-US" altLang="en-US">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41B55F91-BF96-6588-2F47-EE2D2CB64C35}"/>
              </a:ext>
            </a:extLst>
          </p:cNvPr>
          <p:cNvSpPr>
            <a:spLocks noGrp="1"/>
          </p:cNvSpPr>
          <p:nvPr>
            <p:ph type="sldNum" sz="quarter" idx="5"/>
          </p:nvPr>
        </p:nvSpPr>
        <p:spPr/>
        <p:txBody>
          <a:bodyPr/>
          <a:lstStyle/>
          <a:p>
            <a:pPr>
              <a:defRPr/>
            </a:pPr>
            <a:fld id="{51F2BEC5-D440-4191-B7B6-5DAD13E7A186}" type="slidenum">
              <a:rPr lang="en-US" altLang="en-US" smtClean="0"/>
              <a:pPr>
                <a:defRPr/>
              </a:pPr>
              <a:t>47</a:t>
            </a:fld>
            <a:endParaRPr lang="en-US" altLang="en-US"/>
          </a:p>
        </p:txBody>
      </p:sp>
    </p:spTree>
    <p:extLst>
      <p:ext uri="{BB962C8B-B14F-4D97-AF65-F5344CB8AC3E}">
        <p14:creationId xmlns:p14="http://schemas.microsoft.com/office/powerpoint/2010/main" val="4154311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21E4B374-BE9D-B450-0FBF-B94C86670E3A}"/>
              </a:ext>
            </a:extLst>
          </p:cNvPr>
          <p:cNvSpPr>
            <a:spLocks noGrp="1" noRot="1" noChangeAspect="1" noChangeArrowheads="1" noTextEdit="1"/>
          </p:cNvSpPr>
          <p:nvPr>
            <p:ph type="sldImg"/>
          </p:nvPr>
        </p:nvSpPr>
        <p:spPr>
          <a:xfrm>
            <a:off x="1101725" y="698500"/>
            <a:ext cx="4654550" cy="3490913"/>
          </a:xfrm>
          <a:ln/>
        </p:spPr>
      </p:sp>
      <p:sp>
        <p:nvSpPr>
          <p:cNvPr id="164867" name="Notes Placeholder 2">
            <a:extLst>
              <a:ext uri="{FF2B5EF4-FFF2-40B4-BE49-F238E27FC236}">
                <a16:creationId xmlns:a16="http://schemas.microsoft.com/office/drawing/2014/main" id="{392EBADA-352D-83D1-924C-3BFF5306294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An important item to note here is that although various types of cancer may be associated with specific causal agents (e.g., lung cancer and smoking), the cancer </a:t>
            </a:r>
            <a:r>
              <a:rPr lang="en-US" altLang="en-US" u="sng">
                <a:latin typeface="Times" panose="02020603050405020304" pitchFamily="18" charset="0"/>
              </a:rPr>
              <a:t>risk</a:t>
            </a:r>
            <a:r>
              <a:rPr lang="en-US" altLang="en-US">
                <a:latin typeface="Times" panose="02020603050405020304" pitchFamily="18" charset="0"/>
              </a:rPr>
              <a:t> from exposure to ionizing radiation is no different than the cancer </a:t>
            </a:r>
            <a:r>
              <a:rPr lang="en-US" altLang="en-US" u="sng">
                <a:latin typeface="Times" panose="02020603050405020304" pitchFamily="18" charset="0"/>
              </a:rPr>
              <a:t>risk</a:t>
            </a:r>
            <a:r>
              <a:rPr lang="en-US" altLang="en-US">
                <a:latin typeface="Times" panose="02020603050405020304" pitchFamily="18" charset="0"/>
              </a:rPr>
              <a:t> from exposure to other cancer-causing agents.</a:t>
            </a:r>
          </a:p>
          <a:p>
            <a:endParaRPr lang="en-US" altLang="en-US">
              <a:latin typeface="Times" panose="02020603050405020304" pitchFamily="18" charset="0"/>
              <a:cs typeface="Times" panose="02020603050405020304" pitchFamily="18" charset="0"/>
            </a:endParaRPr>
          </a:p>
        </p:txBody>
      </p:sp>
      <p:sp>
        <p:nvSpPr>
          <p:cNvPr id="164868" name="Slide Number Placeholder 3">
            <a:extLst>
              <a:ext uri="{FF2B5EF4-FFF2-40B4-BE49-F238E27FC236}">
                <a16:creationId xmlns:a16="http://schemas.microsoft.com/office/drawing/2014/main" id="{5EB02D14-7AF7-EA4A-53DD-934884872B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44CAFC-B4EC-4090-B9DC-4979E595C31D}" type="slidenum">
              <a:rPr lang="en-US" altLang="en-US" smtClean="0">
                <a:latin typeface="Times" panose="02020603050405020304" pitchFamily="18" charset="0"/>
              </a:rPr>
              <a:pPr fontAlgn="base">
                <a:spcBef>
                  <a:spcPct val="0"/>
                </a:spcBef>
                <a:spcAft>
                  <a:spcPct val="0"/>
                </a:spcAft>
              </a:pPr>
              <a:t>48</a:t>
            </a:fld>
            <a:endParaRPr lang="en-US" altLang="en-US">
              <a:latin typeface="Times" panose="02020603050405020304" pitchFamily="18" charset="0"/>
            </a:endParaRPr>
          </a:p>
        </p:txBody>
      </p:sp>
    </p:spTree>
    <p:extLst>
      <p:ext uri="{BB962C8B-B14F-4D97-AF65-F5344CB8AC3E}">
        <p14:creationId xmlns:p14="http://schemas.microsoft.com/office/powerpoint/2010/main" val="40143602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34153BFF-D495-ACF7-29A4-9BF5AF48AE1F}"/>
              </a:ext>
            </a:extLst>
          </p:cNvPr>
          <p:cNvSpPr>
            <a:spLocks noGrp="1" noRot="1" noChangeAspect="1" noChangeArrowheads="1" noTextEdit="1"/>
          </p:cNvSpPr>
          <p:nvPr>
            <p:ph type="sldImg"/>
          </p:nvPr>
        </p:nvSpPr>
        <p:spPr>
          <a:ln/>
        </p:spPr>
      </p:sp>
      <p:sp>
        <p:nvSpPr>
          <p:cNvPr id="168963" name="Notes Placeholder 2">
            <a:extLst>
              <a:ext uri="{FF2B5EF4-FFF2-40B4-BE49-F238E27FC236}">
                <a16:creationId xmlns:a16="http://schemas.microsoft.com/office/drawing/2014/main" id="{0D8841B7-9203-7962-141E-7F326435F0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68964" name="Slide Number Placeholder 3">
            <a:extLst>
              <a:ext uri="{FF2B5EF4-FFF2-40B4-BE49-F238E27FC236}">
                <a16:creationId xmlns:a16="http://schemas.microsoft.com/office/drawing/2014/main" id="{6B106DE9-F0CA-2EFB-8704-423BDA6504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55E82A-E071-486B-A864-3D50A8D1E87D}" type="slidenum">
              <a:rPr lang="en-US" altLang="en-US" smtClean="0">
                <a:latin typeface="Times" panose="02020603050405020304" pitchFamily="18" charset="0"/>
              </a:rPr>
              <a:pPr fontAlgn="base">
                <a:spcBef>
                  <a:spcPct val="0"/>
                </a:spcBef>
                <a:spcAft>
                  <a:spcPct val="0"/>
                </a:spcAft>
              </a:pPr>
              <a:t>49</a:t>
            </a:fld>
            <a:endParaRPr lang="en-US" altLang="en-US">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413CE32-F1F8-999B-BCF8-3CA6AEB3A917}"/>
              </a:ext>
            </a:extLst>
          </p:cNvPr>
          <p:cNvSpPr>
            <a:spLocks noGrp="1" noRot="1" noChangeAspect="1" noChangeArrowheads="1" noTextEdit="1"/>
          </p:cNvSpPr>
          <p:nvPr>
            <p:ph type="sldImg"/>
          </p:nvPr>
        </p:nvSpPr>
        <p:spPr>
          <a:xfrm>
            <a:off x="1101725" y="660400"/>
            <a:ext cx="4654550" cy="3492500"/>
          </a:xfrm>
          <a:ln/>
        </p:spPr>
      </p:sp>
      <p:sp>
        <p:nvSpPr>
          <p:cNvPr id="12291" name="Notes Placeholder 2">
            <a:extLst>
              <a:ext uri="{FF2B5EF4-FFF2-40B4-BE49-F238E27FC236}">
                <a16:creationId xmlns:a16="http://schemas.microsoft.com/office/drawing/2014/main" id="{D80E8EC6-666A-131D-72FF-1A3F0EE045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7CE33A29-48D0-DDB1-AFFD-4B4409BDB8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DAF0F2-D8D5-47E4-970A-C197E627EEE5}"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3E7D1082-C0CC-A39B-49F6-CBBEBB55BE07}"/>
              </a:ext>
            </a:extLst>
          </p:cNvPr>
          <p:cNvSpPr>
            <a:spLocks noGrp="1" noRot="1" noChangeAspect="1" noChangeArrowheads="1" noTextEdit="1"/>
          </p:cNvSpPr>
          <p:nvPr>
            <p:ph type="sldImg"/>
          </p:nvPr>
        </p:nvSpPr>
        <p:spPr>
          <a:ln/>
        </p:spPr>
      </p:sp>
      <p:sp>
        <p:nvSpPr>
          <p:cNvPr id="171011" name="Notes Placeholder 2">
            <a:extLst>
              <a:ext uri="{FF2B5EF4-FFF2-40B4-BE49-F238E27FC236}">
                <a16:creationId xmlns:a16="http://schemas.microsoft.com/office/drawing/2014/main" id="{D936D403-9317-4596-FD19-4B0E55E6358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71012" name="Slide Number Placeholder 3">
            <a:extLst>
              <a:ext uri="{FF2B5EF4-FFF2-40B4-BE49-F238E27FC236}">
                <a16:creationId xmlns:a16="http://schemas.microsoft.com/office/drawing/2014/main" id="{59589A11-34CF-0CBF-FB1A-12EE90471F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13C6F8-FFF3-42AD-8338-69807CA27A3D}" type="slidenum">
              <a:rPr lang="en-US" altLang="en-US" smtClean="0">
                <a:latin typeface="Times" panose="02020603050405020304" pitchFamily="18" charset="0"/>
              </a:rPr>
              <a:pPr fontAlgn="base">
                <a:spcBef>
                  <a:spcPct val="0"/>
                </a:spcBef>
                <a:spcAft>
                  <a:spcPct val="0"/>
                </a:spcAft>
              </a:pPr>
              <a:t>50</a:t>
            </a:fld>
            <a:endParaRPr lang="en-US" altLang="en-US">
              <a:latin typeface="Times"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39B72FC6-364E-37DC-C946-8D51BC6E2133}"/>
              </a:ext>
            </a:extLst>
          </p:cNvPr>
          <p:cNvSpPr>
            <a:spLocks noGrp="1" noRot="1" noChangeAspect="1" noChangeArrowheads="1" noTextEdit="1"/>
          </p:cNvSpPr>
          <p:nvPr>
            <p:ph type="sldImg"/>
          </p:nvPr>
        </p:nvSpPr>
        <p:spPr>
          <a:ln/>
        </p:spPr>
      </p:sp>
      <p:sp>
        <p:nvSpPr>
          <p:cNvPr id="173059" name="Notes Placeholder 2">
            <a:extLst>
              <a:ext uri="{FF2B5EF4-FFF2-40B4-BE49-F238E27FC236}">
                <a16:creationId xmlns:a16="http://schemas.microsoft.com/office/drawing/2014/main" id="{1F4D9156-0675-A7B1-C039-FE1693A5C5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73060" name="Slide Number Placeholder 3">
            <a:extLst>
              <a:ext uri="{FF2B5EF4-FFF2-40B4-BE49-F238E27FC236}">
                <a16:creationId xmlns:a16="http://schemas.microsoft.com/office/drawing/2014/main" id="{81BE7DD6-C3EF-EBE3-2FF2-C461FB4291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037E30-A46F-4F99-89C3-7204FE92A7FF}" type="slidenum">
              <a:rPr lang="en-US" altLang="en-US" smtClean="0">
                <a:latin typeface="Times" panose="02020603050405020304" pitchFamily="18" charset="0"/>
              </a:rPr>
              <a:pPr fontAlgn="base">
                <a:spcBef>
                  <a:spcPct val="0"/>
                </a:spcBef>
                <a:spcAft>
                  <a:spcPct val="0"/>
                </a:spcAft>
              </a:pPr>
              <a:t>51</a:t>
            </a:fld>
            <a:endParaRPr lang="en-US" altLang="en-US">
              <a:latin typeface="Times"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48B5ECD4-01F7-29C1-F651-1ACD812401FE}"/>
              </a:ext>
            </a:extLst>
          </p:cNvPr>
          <p:cNvSpPr>
            <a:spLocks noGrp="1" noRot="1" noChangeAspect="1" noChangeArrowheads="1" noTextEdit="1"/>
          </p:cNvSpPr>
          <p:nvPr>
            <p:ph type="sldImg"/>
          </p:nvPr>
        </p:nvSpPr>
        <p:spPr>
          <a:ln/>
        </p:spPr>
      </p:sp>
      <p:sp>
        <p:nvSpPr>
          <p:cNvPr id="175107" name="Notes Placeholder 2">
            <a:extLst>
              <a:ext uri="{FF2B5EF4-FFF2-40B4-BE49-F238E27FC236}">
                <a16:creationId xmlns:a16="http://schemas.microsoft.com/office/drawing/2014/main" id="{832559A4-CC99-7C11-AA2F-2247C35668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75108" name="Slide Number Placeholder 3">
            <a:extLst>
              <a:ext uri="{FF2B5EF4-FFF2-40B4-BE49-F238E27FC236}">
                <a16:creationId xmlns:a16="http://schemas.microsoft.com/office/drawing/2014/main" id="{733B0D04-8CD2-05BD-D650-C0643DE5FDD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6B019C-A007-4D96-9D6E-20B71AF20AB5}" type="slidenum">
              <a:rPr lang="en-US" altLang="en-US" smtClean="0">
                <a:latin typeface="Times" panose="02020603050405020304" pitchFamily="18" charset="0"/>
              </a:rPr>
              <a:pPr fontAlgn="base">
                <a:spcBef>
                  <a:spcPct val="0"/>
                </a:spcBef>
                <a:spcAft>
                  <a:spcPct val="0"/>
                </a:spcAft>
              </a:pPr>
              <a:t>52</a:t>
            </a:fld>
            <a:endParaRPr lang="en-US" altLang="en-US">
              <a:latin typeface="Times"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E6C9456E-96E6-9D60-445B-838F07CC5EB3}"/>
              </a:ext>
            </a:extLst>
          </p:cNvPr>
          <p:cNvSpPr>
            <a:spLocks noGrp="1" noRot="1" noChangeAspect="1" noChangeArrowheads="1" noTextEdit="1"/>
          </p:cNvSpPr>
          <p:nvPr>
            <p:ph type="sldImg"/>
          </p:nvPr>
        </p:nvSpPr>
        <p:spPr>
          <a:ln/>
        </p:spPr>
      </p:sp>
      <p:sp>
        <p:nvSpPr>
          <p:cNvPr id="177155" name="Notes Placeholder 2">
            <a:extLst>
              <a:ext uri="{FF2B5EF4-FFF2-40B4-BE49-F238E27FC236}">
                <a16:creationId xmlns:a16="http://schemas.microsoft.com/office/drawing/2014/main" id="{828CE5BC-981A-6F36-3864-E9994857E3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77156" name="Slide Number Placeholder 3">
            <a:extLst>
              <a:ext uri="{FF2B5EF4-FFF2-40B4-BE49-F238E27FC236}">
                <a16:creationId xmlns:a16="http://schemas.microsoft.com/office/drawing/2014/main" id="{D8A2AB6D-4AB5-39F6-181B-6CBD0A707F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8EB4B6-26AE-49D7-B08B-58216E2CB4A1}" type="slidenum">
              <a:rPr lang="en-US" altLang="en-US" smtClean="0">
                <a:latin typeface="Times" panose="02020603050405020304" pitchFamily="18" charset="0"/>
              </a:rPr>
              <a:pPr fontAlgn="base">
                <a:spcBef>
                  <a:spcPct val="0"/>
                </a:spcBef>
                <a:spcAft>
                  <a:spcPct val="0"/>
                </a:spcAft>
              </a:pPr>
              <a:t>53</a:t>
            </a:fld>
            <a:endParaRPr lang="en-US" altLang="en-US">
              <a:latin typeface="Times"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7C34C965-3A25-CE19-EAC7-A2CB3152CA92}"/>
              </a:ext>
            </a:extLst>
          </p:cNvPr>
          <p:cNvSpPr>
            <a:spLocks noGrp="1" noRot="1" noChangeAspect="1" noChangeArrowheads="1" noTextEdit="1"/>
          </p:cNvSpPr>
          <p:nvPr>
            <p:ph type="sldImg"/>
          </p:nvPr>
        </p:nvSpPr>
        <p:spPr>
          <a:ln/>
        </p:spPr>
      </p:sp>
      <p:sp>
        <p:nvSpPr>
          <p:cNvPr id="179203" name="Notes Placeholder 2">
            <a:extLst>
              <a:ext uri="{FF2B5EF4-FFF2-40B4-BE49-F238E27FC236}">
                <a16:creationId xmlns:a16="http://schemas.microsoft.com/office/drawing/2014/main" id="{8ACE872F-7F32-E1E3-04AA-11FF17C861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79204" name="Slide Number Placeholder 3">
            <a:extLst>
              <a:ext uri="{FF2B5EF4-FFF2-40B4-BE49-F238E27FC236}">
                <a16:creationId xmlns:a16="http://schemas.microsoft.com/office/drawing/2014/main" id="{DF3355F7-238B-C309-5F00-AC0E13841AA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3F6193-302F-4EA8-BB07-BA328F903CD3}" type="slidenum">
              <a:rPr lang="en-US" altLang="en-US" smtClean="0">
                <a:latin typeface="Times" panose="02020603050405020304" pitchFamily="18" charset="0"/>
              </a:rPr>
              <a:pPr fontAlgn="base">
                <a:spcBef>
                  <a:spcPct val="0"/>
                </a:spcBef>
                <a:spcAft>
                  <a:spcPct val="0"/>
                </a:spcAft>
              </a:pPr>
              <a:t>54</a:t>
            </a:fld>
            <a:endParaRPr lang="en-US" altLang="en-US">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3822A33-3968-0C1C-1B8C-221F03E5987A}"/>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756BEA58-E6B4-D635-7144-E748DE0C03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4340" name="Slide Number Placeholder 3">
            <a:extLst>
              <a:ext uri="{FF2B5EF4-FFF2-40B4-BE49-F238E27FC236}">
                <a16:creationId xmlns:a16="http://schemas.microsoft.com/office/drawing/2014/main" id="{960B97A4-5A1C-1207-CA85-EE65AEBBC4B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F4D1302-C504-42D9-8EA5-914A38DEC746}"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6186F-E796-04BB-237C-B4D6CAC3A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D88E7-724F-7D5F-A722-4E7AE3522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38A81F-D9AA-2C36-5987-E184A5523FBD}"/>
              </a:ext>
            </a:extLst>
          </p:cNvPr>
          <p:cNvSpPr>
            <a:spLocks noGrp="1"/>
          </p:cNvSpPr>
          <p:nvPr>
            <p:ph type="body" idx="1"/>
          </p:nvPr>
        </p:nvSpPr>
        <p:spPr/>
        <p:txBody>
          <a:bodyPr/>
          <a:lstStyle/>
          <a:p>
            <a:r>
              <a:rPr lang="en-US" altLang="en-US" dirty="0">
                <a:latin typeface="Times" panose="02020603050405020304" pitchFamily="18" charset="0"/>
              </a:rPr>
              <a:t>There is a very important point to be made about </a:t>
            </a:r>
            <a:r>
              <a:rPr lang="en-US" altLang="en-US" u="sng" dirty="0">
                <a:latin typeface="Times" panose="02020603050405020304" pitchFamily="18" charset="0"/>
              </a:rPr>
              <a:t>chronic</a:t>
            </a:r>
            <a:r>
              <a:rPr lang="en-US" altLang="en-US" dirty="0">
                <a:latin typeface="Times" panose="02020603050405020304" pitchFamily="18" charset="0"/>
              </a:rPr>
              <a:t> low-dose radiation exposures.</a:t>
            </a:r>
            <a:endParaRPr lang="en-US" altLang="en-US" dirty="0">
              <a:solidFill>
                <a:srgbClr val="FF0000"/>
              </a:solidFill>
              <a:latin typeface="Times" panose="02020603050405020304" pitchFamily="18" charset="0"/>
            </a:endParaRPr>
          </a:p>
          <a:p>
            <a:pPr>
              <a:spcBef>
                <a:spcPct val="0"/>
              </a:spcBef>
            </a:pPr>
            <a:endParaRPr lang="en-US" altLang="en-US" dirty="0">
              <a:solidFill>
                <a:srgbClr val="FF0000"/>
              </a:solidFill>
              <a:latin typeface="Times" panose="02020603050405020304" pitchFamily="18" charset="0"/>
            </a:endParaRPr>
          </a:p>
          <a:p>
            <a:r>
              <a:rPr lang="en-US" altLang="en-US" dirty="0">
                <a:latin typeface="Times" panose="02020603050405020304" pitchFamily="18" charset="0"/>
              </a:rPr>
              <a:t>It should also be noted that the public’s exposure to </a:t>
            </a:r>
            <a:r>
              <a:rPr lang="en-US" altLang="en-US" u="sng" dirty="0">
                <a:latin typeface="Times" panose="02020603050405020304" pitchFamily="18" charset="0"/>
              </a:rPr>
              <a:t>chronic</a:t>
            </a:r>
            <a:r>
              <a:rPr lang="en-US" altLang="en-US" dirty="0">
                <a:latin typeface="Times" panose="02020603050405020304" pitchFamily="18" charset="0"/>
              </a:rPr>
              <a:t> whole-body radiation is exclusively from natural background radiation, which results in no adverse health effects.</a:t>
            </a:r>
          </a:p>
          <a:p>
            <a:endParaRPr lang="en-US" dirty="0"/>
          </a:p>
        </p:txBody>
      </p:sp>
      <p:sp>
        <p:nvSpPr>
          <p:cNvPr id="4" name="Slide Number Placeholder 3">
            <a:extLst>
              <a:ext uri="{FF2B5EF4-FFF2-40B4-BE49-F238E27FC236}">
                <a16:creationId xmlns:a16="http://schemas.microsoft.com/office/drawing/2014/main" id="{F8F554E2-9ED5-A1C0-36F2-971D7676910F}"/>
              </a:ext>
            </a:extLst>
          </p:cNvPr>
          <p:cNvSpPr>
            <a:spLocks noGrp="1"/>
          </p:cNvSpPr>
          <p:nvPr>
            <p:ph type="sldNum" sz="quarter" idx="5"/>
          </p:nvPr>
        </p:nvSpPr>
        <p:spPr/>
        <p:txBody>
          <a:bodyPr/>
          <a:lstStyle/>
          <a:p>
            <a:pPr>
              <a:defRPr/>
            </a:pPr>
            <a:fld id="{09E350DE-18AE-42CD-BC26-78FF4E345477}" type="slidenum">
              <a:rPr lang="en-US" altLang="en-US" smtClean="0"/>
              <a:pPr>
                <a:defRPr/>
              </a:pPr>
              <a:t>7</a:t>
            </a:fld>
            <a:endParaRPr lang="en-US" altLang="en-US"/>
          </a:p>
        </p:txBody>
      </p:sp>
    </p:spTree>
    <p:extLst>
      <p:ext uri="{BB962C8B-B14F-4D97-AF65-F5344CB8AC3E}">
        <p14:creationId xmlns:p14="http://schemas.microsoft.com/office/powerpoint/2010/main" val="331696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CB3AB27-89C8-DB21-8D84-F9B6E24E2463}"/>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1E461C4F-E186-8D28-90BF-3B7E481802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We are all exposed to low doses of ionizing radiation every day of our lives.</a:t>
            </a:r>
          </a:p>
          <a:p>
            <a:endParaRPr lang="en-US" altLang="en-US" dirty="0">
              <a:latin typeface="Times" panose="02020603050405020304" pitchFamily="18" charset="0"/>
            </a:endParaRPr>
          </a:p>
          <a:p>
            <a:r>
              <a:rPr lang="en-US" altLang="en-US" dirty="0">
                <a:solidFill>
                  <a:srgbClr val="FF0000"/>
                </a:solidFill>
                <a:latin typeface="Times" panose="02020603050405020304" pitchFamily="18" charset="0"/>
              </a:rPr>
              <a:t>Note that this slide expresses natural background ionizing radiation exposures in </a:t>
            </a:r>
            <a:r>
              <a:rPr lang="en-US" altLang="en-US" u="sng" dirty="0">
                <a:solidFill>
                  <a:srgbClr val="FF0000"/>
                </a:solidFill>
                <a:latin typeface="Times" panose="02020603050405020304" pitchFamily="18" charset="0"/>
              </a:rPr>
              <a:t>absorbed dose</a:t>
            </a:r>
            <a:r>
              <a:rPr lang="en-US" altLang="en-US" dirty="0">
                <a:solidFill>
                  <a:srgbClr val="FF0000"/>
                </a:solidFill>
                <a:latin typeface="Times" panose="02020603050405020304" pitchFamily="18" charset="0"/>
              </a:rPr>
              <a:t> per hour (</a:t>
            </a:r>
            <a:r>
              <a:rPr lang="en-US" altLang="en-US" dirty="0" err="1">
                <a:solidFill>
                  <a:srgbClr val="FF0000"/>
                </a:solidFill>
                <a:latin typeface="Times" panose="02020603050405020304" pitchFamily="18" charset="0"/>
              </a:rPr>
              <a:t>nGy</a:t>
            </a:r>
            <a:r>
              <a:rPr lang="en-US" altLang="en-US" dirty="0">
                <a:solidFill>
                  <a:srgbClr val="FF0000"/>
                </a:solidFill>
                <a:latin typeface="Times" panose="02020603050405020304" pitchFamily="18" charset="0"/>
              </a:rPr>
              <a:t>/h), rather than the more commonly found expression of </a:t>
            </a:r>
            <a:r>
              <a:rPr lang="en-US" altLang="en-US" u="sng" dirty="0">
                <a:solidFill>
                  <a:srgbClr val="FF0000"/>
                </a:solidFill>
                <a:latin typeface="Times" panose="02020603050405020304" pitchFamily="18" charset="0"/>
              </a:rPr>
              <a:t>equivalent dose</a:t>
            </a:r>
            <a:r>
              <a:rPr lang="en-US" altLang="en-US" dirty="0">
                <a:solidFill>
                  <a:srgbClr val="FF0000"/>
                </a:solidFill>
                <a:latin typeface="Times" panose="02020603050405020304" pitchFamily="18" charset="0"/>
              </a:rPr>
              <a:t> per year (mrem/y). Absorbed dose per hour is a more appropriate unit for expressing chronic ionizing radiation exposure as explained previously. That is, since the body’s adaptive protection mechanisms repair radiation-induced cell damage in about 24 hours, chronic radiation exposure is not cumulative. In addition, absorbed dose is a measurable unit, whereas equivalent dose is not.</a:t>
            </a:r>
          </a:p>
          <a:p>
            <a:endParaRPr lang="en-US" altLang="en-US" dirty="0">
              <a:latin typeface="Times" panose="02020603050405020304" pitchFamily="18" charset="0"/>
            </a:endParaRPr>
          </a:p>
        </p:txBody>
      </p:sp>
      <p:sp>
        <p:nvSpPr>
          <p:cNvPr id="25604" name="Slide Number Placeholder 3">
            <a:extLst>
              <a:ext uri="{FF2B5EF4-FFF2-40B4-BE49-F238E27FC236}">
                <a16:creationId xmlns:a16="http://schemas.microsoft.com/office/drawing/2014/main" id="{DCA0F628-7C31-E71D-79B8-1B648DD21F1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CEE6EA-3FF6-48F5-8B01-15BAB0D7A961}" type="slidenum">
              <a:rPr lang="en-US" altLang="en-US" smtClean="0">
                <a:latin typeface="Times" panose="02020603050405020304" pitchFamily="18" charset="0"/>
              </a:rPr>
              <a:pPr fontAlgn="base">
                <a:spcBef>
                  <a:spcPct val="0"/>
                </a:spcBef>
                <a:spcAft>
                  <a:spcPct val="0"/>
                </a:spcAft>
              </a:pPr>
              <a:t>8</a:t>
            </a:fld>
            <a:endParaRPr lang="en-US" altLang="en-US">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03F2D6D-D709-C1B0-3643-869CE70EE61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0B1C166F-4A6E-1551-21CC-9D39A11D0C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Not only are we constantly exposed to external low-doses of ionizing radiation, we are ourselves radioactive.</a:t>
            </a:r>
          </a:p>
          <a:p>
            <a:endParaRPr lang="en-US" altLang="en-US">
              <a:latin typeface="Times" panose="02020603050405020304" pitchFamily="18" charset="0"/>
            </a:endParaRPr>
          </a:p>
          <a:p>
            <a:r>
              <a:rPr lang="en-US" altLang="en-US">
                <a:latin typeface="Times" panose="02020603050405020304" pitchFamily="18" charset="0"/>
              </a:rPr>
              <a:t>Potassium is ubiquitous in the world. It is in our cells as well as in most foods we eat. Anything containing potassium contains potassium-40, which has a 1.3-billion-year half-life.</a:t>
            </a:r>
          </a:p>
        </p:txBody>
      </p:sp>
      <p:sp>
        <p:nvSpPr>
          <p:cNvPr id="27652" name="Slide Number Placeholder 3">
            <a:extLst>
              <a:ext uri="{FF2B5EF4-FFF2-40B4-BE49-F238E27FC236}">
                <a16:creationId xmlns:a16="http://schemas.microsoft.com/office/drawing/2014/main" id="{1649D72B-7B63-4691-06A4-D815C4716C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242466-B8D6-4C3B-B6D7-5CBB57E97BC3}" type="slidenum">
              <a:rPr lang="en-US" altLang="en-US" smtClean="0">
                <a:latin typeface="Times" panose="02020603050405020304" pitchFamily="18" charset="0"/>
              </a:rPr>
              <a:pPr fontAlgn="base">
                <a:spcBef>
                  <a:spcPct val="0"/>
                </a:spcBef>
                <a:spcAft>
                  <a:spcPct val="0"/>
                </a:spcAft>
              </a:pPr>
              <a:t>9</a:t>
            </a:fld>
            <a:endParaRPr lang="en-US" altLang="en-US">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C3BA64-485C-475A-9C03-C8AEE54310B3}" type="slidenum">
              <a:rPr lang="en-US" altLang="en-US" smtClean="0"/>
              <a:pPr>
                <a:defRPr/>
              </a:pPr>
              <a:t>‹#›</a:t>
            </a:fld>
            <a:endParaRPr lang="en-US" altLang="en-US"/>
          </a:p>
        </p:txBody>
      </p:sp>
    </p:spTree>
    <p:extLst>
      <p:ext uri="{BB962C8B-B14F-4D97-AF65-F5344CB8AC3E}">
        <p14:creationId xmlns:p14="http://schemas.microsoft.com/office/powerpoint/2010/main" val="376571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3836F-85DC-465F-A87D-C6010512372C}" type="slidenum">
              <a:rPr lang="en-US" altLang="en-US" smtClean="0"/>
              <a:pPr>
                <a:defRPr/>
              </a:pPr>
              <a:t>‹#›</a:t>
            </a:fld>
            <a:endParaRPr lang="en-US" altLang="en-US"/>
          </a:p>
        </p:txBody>
      </p:sp>
    </p:spTree>
    <p:extLst>
      <p:ext uri="{BB962C8B-B14F-4D97-AF65-F5344CB8AC3E}">
        <p14:creationId xmlns:p14="http://schemas.microsoft.com/office/powerpoint/2010/main" val="317865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3836F-85DC-465F-A87D-C6010512372C}"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9408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3836F-85DC-465F-A87D-C6010512372C}" type="slidenum">
              <a:rPr lang="en-US" altLang="en-US" smtClean="0"/>
              <a:pPr>
                <a:defRPr/>
              </a:pPr>
              <a:t>‹#›</a:t>
            </a:fld>
            <a:endParaRPr lang="en-US" altLang="en-US"/>
          </a:p>
        </p:txBody>
      </p:sp>
    </p:spTree>
    <p:extLst>
      <p:ext uri="{BB962C8B-B14F-4D97-AF65-F5344CB8AC3E}">
        <p14:creationId xmlns:p14="http://schemas.microsoft.com/office/powerpoint/2010/main" val="85069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3836F-85DC-465F-A87D-C6010512372C}"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1765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3836F-85DC-465F-A87D-C6010512372C}" type="slidenum">
              <a:rPr lang="en-US" altLang="en-US" smtClean="0"/>
              <a:pPr>
                <a:defRPr/>
              </a:pPr>
              <a:t>‹#›</a:t>
            </a:fld>
            <a:endParaRPr lang="en-US" altLang="en-US"/>
          </a:p>
        </p:txBody>
      </p:sp>
    </p:spTree>
    <p:extLst>
      <p:ext uri="{BB962C8B-B14F-4D97-AF65-F5344CB8AC3E}">
        <p14:creationId xmlns:p14="http://schemas.microsoft.com/office/powerpoint/2010/main" val="424263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F359F5-B12B-464A-9C3C-A48382EACE41}" type="slidenum">
              <a:rPr lang="en-US" altLang="en-US" smtClean="0"/>
              <a:pPr>
                <a:defRPr/>
              </a:pPr>
              <a:t>‹#›</a:t>
            </a:fld>
            <a:endParaRPr lang="en-US" altLang="en-US"/>
          </a:p>
        </p:txBody>
      </p:sp>
    </p:spTree>
    <p:extLst>
      <p:ext uri="{BB962C8B-B14F-4D97-AF65-F5344CB8AC3E}">
        <p14:creationId xmlns:p14="http://schemas.microsoft.com/office/powerpoint/2010/main" val="4197252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E373D9-4DAF-405A-8B5C-3D0C881AC6FE}" type="slidenum">
              <a:rPr lang="en-US" altLang="en-US" smtClean="0"/>
              <a:pPr>
                <a:defRPr/>
              </a:pPr>
              <a:t>‹#›</a:t>
            </a:fld>
            <a:endParaRPr lang="en-US" altLang="en-US"/>
          </a:p>
        </p:txBody>
      </p:sp>
    </p:spTree>
    <p:extLst>
      <p:ext uri="{BB962C8B-B14F-4D97-AF65-F5344CB8AC3E}">
        <p14:creationId xmlns:p14="http://schemas.microsoft.com/office/powerpoint/2010/main" val="392182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E1A94C-30CA-460F-9528-4FCD87E9C594}" type="slidenum">
              <a:rPr lang="en-US" altLang="en-US" smtClean="0"/>
              <a:pPr>
                <a:defRPr/>
              </a:pPr>
              <a:t>‹#›</a:t>
            </a:fld>
            <a:endParaRPr lang="en-US" altLang="en-US"/>
          </a:p>
        </p:txBody>
      </p:sp>
    </p:spTree>
    <p:extLst>
      <p:ext uri="{BB962C8B-B14F-4D97-AF65-F5344CB8AC3E}">
        <p14:creationId xmlns:p14="http://schemas.microsoft.com/office/powerpoint/2010/main" val="12668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611D3D-6EE2-4C20-977D-4ED71F2E0467}" type="slidenum">
              <a:rPr lang="en-US" altLang="en-US" smtClean="0"/>
              <a:pPr>
                <a:defRPr/>
              </a:pPr>
              <a:t>‹#›</a:t>
            </a:fld>
            <a:endParaRPr lang="en-US" altLang="en-US"/>
          </a:p>
        </p:txBody>
      </p:sp>
    </p:spTree>
    <p:extLst>
      <p:ext uri="{BB962C8B-B14F-4D97-AF65-F5344CB8AC3E}">
        <p14:creationId xmlns:p14="http://schemas.microsoft.com/office/powerpoint/2010/main" val="70828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74BAD5E-1CD1-40AD-9503-D0D238ADC09F}" type="slidenum">
              <a:rPr lang="en-US" altLang="en-US" smtClean="0"/>
              <a:pPr>
                <a:defRPr/>
              </a:pPr>
              <a:t>‹#›</a:t>
            </a:fld>
            <a:endParaRPr lang="en-US" altLang="en-US"/>
          </a:p>
        </p:txBody>
      </p:sp>
    </p:spTree>
    <p:extLst>
      <p:ext uri="{BB962C8B-B14F-4D97-AF65-F5344CB8AC3E}">
        <p14:creationId xmlns:p14="http://schemas.microsoft.com/office/powerpoint/2010/main" val="304082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6090ED9-8CFC-4354-94A1-9C0C40229260}" type="slidenum">
              <a:rPr lang="en-US" altLang="en-US" smtClean="0"/>
              <a:pPr>
                <a:defRPr/>
              </a:pPr>
              <a:t>‹#›</a:t>
            </a:fld>
            <a:endParaRPr lang="en-US" altLang="en-US"/>
          </a:p>
        </p:txBody>
      </p:sp>
    </p:spTree>
    <p:extLst>
      <p:ext uri="{BB962C8B-B14F-4D97-AF65-F5344CB8AC3E}">
        <p14:creationId xmlns:p14="http://schemas.microsoft.com/office/powerpoint/2010/main" val="160540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7E1EE17-6653-4060-801A-D4E6CFB4FA0A}" type="slidenum">
              <a:rPr lang="en-US" altLang="en-US" smtClean="0"/>
              <a:pPr>
                <a:defRPr/>
              </a:pPr>
              <a:t>‹#›</a:t>
            </a:fld>
            <a:endParaRPr lang="en-US" altLang="en-US"/>
          </a:p>
        </p:txBody>
      </p:sp>
    </p:spTree>
    <p:extLst>
      <p:ext uri="{BB962C8B-B14F-4D97-AF65-F5344CB8AC3E}">
        <p14:creationId xmlns:p14="http://schemas.microsoft.com/office/powerpoint/2010/main" val="291946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234C1E2-F84B-4958-8A13-9866322BFA5F}" type="slidenum">
              <a:rPr lang="en-US" altLang="en-US" smtClean="0"/>
              <a:pPr>
                <a:defRPr/>
              </a:pPr>
              <a:t>‹#›</a:t>
            </a:fld>
            <a:endParaRPr lang="en-US" altLang="en-US"/>
          </a:p>
        </p:txBody>
      </p:sp>
    </p:spTree>
    <p:extLst>
      <p:ext uri="{BB962C8B-B14F-4D97-AF65-F5344CB8AC3E}">
        <p14:creationId xmlns:p14="http://schemas.microsoft.com/office/powerpoint/2010/main" val="38108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64D689-5C4D-4298-B685-C5DCE8336F27}" type="slidenum">
              <a:rPr lang="en-US" altLang="en-US" smtClean="0"/>
              <a:pPr>
                <a:defRPr/>
              </a:pPr>
              <a:t>‹#›</a:t>
            </a:fld>
            <a:endParaRPr lang="en-US" altLang="en-US"/>
          </a:p>
        </p:txBody>
      </p:sp>
    </p:spTree>
    <p:extLst>
      <p:ext uri="{BB962C8B-B14F-4D97-AF65-F5344CB8AC3E}">
        <p14:creationId xmlns:p14="http://schemas.microsoft.com/office/powerpoint/2010/main" val="347839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F33E04F-EF2A-4A1B-A124-1CD78061E806}" type="slidenum">
              <a:rPr lang="en-US" altLang="en-US" smtClean="0"/>
              <a:pPr>
                <a:defRPr/>
              </a:pPr>
              <a:t>‹#›</a:t>
            </a:fld>
            <a:endParaRPr lang="en-US" altLang="en-US"/>
          </a:p>
        </p:txBody>
      </p:sp>
    </p:spTree>
    <p:extLst>
      <p:ext uri="{BB962C8B-B14F-4D97-AF65-F5344CB8AC3E}">
        <p14:creationId xmlns:p14="http://schemas.microsoft.com/office/powerpoint/2010/main" val="216367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F43836F-85DC-465F-A87D-C6010512372C}" type="slidenum">
              <a:rPr lang="en-US" altLang="en-US" smtClean="0"/>
              <a:pPr>
                <a:defRPr/>
              </a:pPr>
              <a:t>‹#›</a:t>
            </a:fld>
            <a:endParaRPr lang="en-US" altLang="en-US"/>
          </a:p>
        </p:txBody>
      </p:sp>
    </p:spTree>
    <p:extLst>
      <p:ext uri="{BB962C8B-B14F-4D97-AF65-F5344CB8AC3E}">
        <p14:creationId xmlns:p14="http://schemas.microsoft.com/office/powerpoint/2010/main" val="2424013481"/>
      </p:ext>
    </p:extLst>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 id="2147484794" r:id="rId12"/>
    <p:sldLayoutId id="2147484795" r:id="rId13"/>
    <p:sldLayoutId id="2147484796" r:id="rId14"/>
    <p:sldLayoutId id="2147484797" r:id="rId15"/>
    <p:sldLayoutId id="21474847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F1480C5-D504-9ACC-070A-33236A940E69}"/>
              </a:ext>
            </a:extLst>
          </p:cNvPr>
          <p:cNvSpPr>
            <a:spLocks noGrp="1" noChangeArrowheads="1"/>
          </p:cNvSpPr>
          <p:nvPr>
            <p:ph type="ctrTitle"/>
          </p:nvPr>
        </p:nvSpPr>
        <p:spPr>
          <a:xfrm>
            <a:off x="685800" y="2057400"/>
            <a:ext cx="7772400" cy="1323975"/>
          </a:xfrm>
        </p:spPr>
        <p:txBody>
          <a:bodyPr/>
          <a:lstStyle/>
          <a:p>
            <a:pPr algn="ctr" eaLnBrk="1" hangingPunct="1"/>
            <a:r>
              <a:rPr lang="en-US" altLang="en-US" sz="4000" dirty="0">
                <a:solidFill>
                  <a:schemeClr val="tx1"/>
                </a:solidFill>
                <a:latin typeface="Arial" panose="020B0604020202020204" pitchFamily="34" charset="0"/>
                <a:cs typeface="Arial" panose="020B0604020202020204" pitchFamily="34" charset="0"/>
              </a:rPr>
              <a:t>Effects of Ionizing</a:t>
            </a:r>
            <a:br>
              <a:rPr lang="en-US" altLang="en-US" sz="4000" dirty="0">
                <a:solidFill>
                  <a:schemeClr val="tx1"/>
                </a:solidFill>
                <a:latin typeface="Arial" panose="020B0604020202020204" pitchFamily="34" charset="0"/>
                <a:cs typeface="Arial" panose="020B0604020202020204" pitchFamily="34" charset="0"/>
              </a:rPr>
            </a:br>
            <a:r>
              <a:rPr lang="en-US" altLang="en-US" sz="4000" dirty="0">
                <a:solidFill>
                  <a:schemeClr val="tx1"/>
                </a:solidFill>
                <a:latin typeface="Arial" panose="020B0604020202020204" pitchFamily="34" charset="0"/>
                <a:cs typeface="Arial" panose="020B0604020202020204" pitchFamily="34" charset="0"/>
              </a:rPr>
              <a:t>Radiation Exposure</a:t>
            </a:r>
          </a:p>
        </p:txBody>
      </p:sp>
      <p:sp>
        <p:nvSpPr>
          <p:cNvPr id="3075" name="Text Box 4">
            <a:extLst>
              <a:ext uri="{FF2B5EF4-FFF2-40B4-BE49-F238E27FC236}">
                <a16:creationId xmlns:a16="http://schemas.microsoft.com/office/drawing/2014/main" id="{E0FCA13D-E3E9-2F2A-64F3-446D28B15C1D}"/>
              </a:ext>
            </a:extLst>
          </p:cNvPr>
          <p:cNvSpPr txBox="1">
            <a:spLocks noChangeArrowheads="1"/>
          </p:cNvSpPr>
          <p:nvPr/>
        </p:nvSpPr>
        <p:spPr bwMode="auto">
          <a:xfrm>
            <a:off x="2857500" y="3810000"/>
            <a:ext cx="3429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000">
                <a:latin typeface="Arial" panose="020B0604020202020204" pitchFamily="34" charset="0"/>
              </a:rPr>
              <a:t>Jeffrey A. Mahn</a:t>
            </a:r>
          </a:p>
          <a:p>
            <a:pPr algn="ctr" eaLnBrk="1" hangingPunct="1">
              <a:lnSpc>
                <a:spcPct val="100000"/>
              </a:lnSpc>
              <a:spcBef>
                <a:spcPct val="0"/>
              </a:spcBef>
              <a:buFontTx/>
              <a:buNone/>
            </a:pPr>
            <a:r>
              <a:rPr lang="en-US" altLang="en-US" sz="2000">
                <a:latin typeface="Arial" panose="020B0604020202020204" pitchFamily="34" charset="0"/>
              </a:rPr>
              <a:t>Nuclear Engineer (Retired)</a:t>
            </a:r>
          </a:p>
          <a:p>
            <a:pPr algn="ctr" eaLnBrk="1" hangingPunct="1">
              <a:lnSpc>
                <a:spcPct val="100000"/>
              </a:lnSpc>
              <a:spcBef>
                <a:spcPct val="0"/>
              </a:spcBef>
              <a:buFontTx/>
              <a:buNone/>
            </a:pPr>
            <a:r>
              <a:rPr lang="en-US" altLang="en-US" sz="2000">
                <a:latin typeface="Arial" panose="020B0604020202020204" pitchFamily="34" charset="0"/>
              </a:rPr>
              <a:t>Albuquerque, NM USA</a:t>
            </a:r>
          </a:p>
          <a:p>
            <a:pPr algn="ctr" eaLnBrk="1" hangingPunct="1">
              <a:lnSpc>
                <a:spcPct val="100000"/>
              </a:lnSpc>
              <a:spcBef>
                <a:spcPct val="0"/>
              </a:spcBef>
              <a:buFontTx/>
              <a:buNone/>
            </a:pPr>
            <a:r>
              <a:rPr lang="en-US" altLang="en-US" sz="2000">
                <a:latin typeface="Arial" panose="020B0604020202020204" pitchFamily="34" charset="0"/>
              </a:rPr>
              <a:t>jamahn47@gmail.com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6AF0966-2CBA-630A-AA18-337C052E8C01}"/>
              </a:ext>
            </a:extLst>
          </p:cNvPr>
          <p:cNvSpPr>
            <a:spLocks noGrp="1" noChangeArrowheads="1"/>
          </p:cNvSpPr>
          <p:nvPr>
            <p:ph type="title"/>
          </p:nvPr>
        </p:nvSpPr>
        <p:spPr>
          <a:xfrm>
            <a:off x="655983" y="619124"/>
            <a:ext cx="7772400" cy="600075"/>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Exposure from Inhaled Radon</a:t>
            </a:r>
          </a:p>
        </p:txBody>
      </p:sp>
      <p:sp>
        <p:nvSpPr>
          <p:cNvPr id="23555" name="Rectangle 3">
            <a:extLst>
              <a:ext uri="{FF2B5EF4-FFF2-40B4-BE49-F238E27FC236}">
                <a16:creationId xmlns:a16="http://schemas.microsoft.com/office/drawing/2014/main" id="{CA27AA4F-8DB2-A0C9-A6F5-A1F244F790F7}"/>
              </a:ext>
            </a:extLst>
          </p:cNvPr>
          <p:cNvSpPr>
            <a:spLocks noGrp="1" noChangeArrowheads="1"/>
          </p:cNvSpPr>
          <p:nvPr>
            <p:ph idx="1"/>
          </p:nvPr>
        </p:nvSpPr>
        <p:spPr>
          <a:xfrm>
            <a:off x="685800" y="1540565"/>
            <a:ext cx="7620000" cy="1905000"/>
          </a:xfrm>
        </p:spPr>
        <p:txBody>
          <a:bodyPr rtlCol="0">
            <a:normAutofit lnSpcReduction="10000"/>
          </a:bodyPr>
          <a:lstStyle/>
          <a:p>
            <a:pPr eaLnBrk="1" fontAlgn="auto" hangingPunct="1">
              <a:spcAft>
                <a:spcPts val="0"/>
              </a:spcAft>
              <a:defRPr/>
            </a:pPr>
            <a:r>
              <a:rPr lang="en-US" altLang="en-US" sz="2400" dirty="0">
                <a:solidFill>
                  <a:schemeClr val="tx1">
                    <a:lumMod val="75000"/>
                    <a:lumOff val="25000"/>
                  </a:schemeClr>
                </a:solidFill>
              </a:rPr>
              <a:t>Radon gas in air we breathe </a:t>
            </a:r>
            <a:r>
              <a:rPr lang="en-US" altLang="en-US" sz="2400" dirty="0"/>
              <a:t>comes</a:t>
            </a:r>
            <a:r>
              <a:rPr lang="en-US" altLang="en-US" sz="2400" dirty="0">
                <a:solidFill>
                  <a:schemeClr val="tx1">
                    <a:lumMod val="75000"/>
                    <a:lumOff val="25000"/>
                  </a:schemeClr>
                </a:solidFill>
              </a:rPr>
              <a:t> from radioactive decay of uranium and thorium in Earth’s crust (varies around the world)</a:t>
            </a:r>
          </a:p>
          <a:p>
            <a:pPr eaLnBrk="1" fontAlgn="auto" hangingPunct="1">
              <a:spcBef>
                <a:spcPts val="600"/>
              </a:spcBef>
              <a:spcAft>
                <a:spcPts val="0"/>
              </a:spcAft>
              <a:defRPr/>
            </a:pPr>
            <a:r>
              <a:rPr lang="en-US" altLang="en-US" sz="2400" dirty="0">
                <a:solidFill>
                  <a:schemeClr val="tx1">
                    <a:lumMod val="75000"/>
                    <a:lumOff val="25000"/>
                  </a:schemeClr>
                </a:solidFill>
              </a:rPr>
              <a:t>Inhaled radon (</a:t>
            </a:r>
            <a:r>
              <a:rPr lang="el-GR" altLang="en-US" sz="2600" b="1" dirty="0">
                <a:solidFill>
                  <a:schemeClr val="tx1">
                    <a:lumMod val="75000"/>
                    <a:lumOff val="25000"/>
                  </a:schemeClr>
                </a:solidFill>
                <a:latin typeface="Courier New" panose="02070309020205020404" pitchFamily="49" charset="0"/>
                <a:cs typeface="Courier New" panose="02070309020205020404" pitchFamily="49" charset="0"/>
              </a:rPr>
              <a:t>α</a:t>
            </a:r>
            <a:r>
              <a:rPr lang="en-US" altLang="en-US" sz="2400" dirty="0">
                <a:solidFill>
                  <a:schemeClr val="tx1">
                    <a:lumMod val="75000"/>
                    <a:lumOff val="25000"/>
                  </a:schemeClr>
                </a:solidFill>
              </a:rPr>
              <a:t> emitter) is largest contributor to natural background radiation exposure</a:t>
            </a:r>
          </a:p>
        </p:txBody>
      </p:sp>
      <p:sp>
        <p:nvSpPr>
          <p:cNvPr id="68612" name="Rectangle 4">
            <a:extLst>
              <a:ext uri="{FF2B5EF4-FFF2-40B4-BE49-F238E27FC236}">
                <a16:creationId xmlns:a16="http://schemas.microsoft.com/office/drawing/2014/main" id="{6044C895-3894-D690-0EF9-E283660FB37A}"/>
              </a:ext>
            </a:extLst>
          </p:cNvPr>
          <p:cNvSpPr>
            <a:spLocks noChangeArrowheads="1"/>
          </p:cNvSpPr>
          <p:nvPr/>
        </p:nvSpPr>
        <p:spPr bwMode="auto">
          <a:xfrm>
            <a:off x="1447800" y="3766931"/>
            <a:ext cx="5638800" cy="2362200"/>
          </a:xfrm>
          <a:prstGeom prst="rect">
            <a:avLst/>
          </a:prstGeom>
          <a:noFill/>
          <a:ln>
            <a:noFill/>
          </a:ln>
          <a:effectLst/>
        </p:spPr>
        <p:txBody>
          <a:bodyPr/>
          <a:lstStyle/>
          <a:p>
            <a:pPr eaLnBrk="1" fontAlgn="auto" hangingPunct="1">
              <a:spcBef>
                <a:spcPts val="0"/>
              </a:spcBef>
              <a:spcAft>
                <a:spcPts val="0"/>
              </a:spcAft>
              <a:defRPr/>
            </a:pPr>
            <a:r>
              <a:rPr lang="en-US" sz="2400" dirty="0">
                <a:latin typeface="+mn-lt"/>
              </a:rPr>
              <a:t>US Average  --  340 </a:t>
            </a:r>
            <a:r>
              <a:rPr lang="en-US" sz="2400" dirty="0" err="1">
                <a:latin typeface="+mn-lt"/>
              </a:rPr>
              <a:t>nSv</a:t>
            </a:r>
            <a:r>
              <a:rPr lang="en-US" sz="2400" dirty="0">
                <a:latin typeface="+mn-lt"/>
              </a:rPr>
              <a:t>/h</a:t>
            </a:r>
            <a:endParaRPr lang="en-US" sz="2400" dirty="0">
              <a:solidFill>
                <a:schemeClr val="accent2"/>
              </a:solidFill>
              <a:effectLst>
                <a:outerShdw blurRad="38100" dist="38100" dir="2700000" algn="tl">
                  <a:srgbClr val="C0C0C0"/>
                </a:outerShdw>
              </a:effectLst>
              <a:latin typeface="+mn-lt"/>
            </a:endParaRPr>
          </a:p>
          <a:p>
            <a:pPr lvl="1" eaLnBrk="1" fontAlgn="auto" hangingPunct="1">
              <a:spcBef>
                <a:spcPts val="0"/>
              </a:spcBef>
              <a:spcAft>
                <a:spcPts val="0"/>
              </a:spcAft>
              <a:defRPr/>
            </a:pPr>
            <a:r>
              <a:rPr lang="en-US" sz="2400" dirty="0">
                <a:latin typeface="+mn-lt"/>
              </a:rPr>
              <a:t>	Cosmic					34 </a:t>
            </a:r>
            <a:r>
              <a:rPr lang="en-US" sz="2400" dirty="0" err="1">
                <a:latin typeface="+mn-lt"/>
              </a:rPr>
              <a:t>nSv</a:t>
            </a:r>
            <a:r>
              <a:rPr lang="en-US" sz="2400" dirty="0">
                <a:latin typeface="+mn-lt"/>
              </a:rPr>
              <a:t>/h</a:t>
            </a:r>
          </a:p>
          <a:p>
            <a:pPr lvl="2" eaLnBrk="1" fontAlgn="auto" hangingPunct="1">
              <a:spcBef>
                <a:spcPts val="0"/>
              </a:spcBef>
              <a:spcAft>
                <a:spcPts val="0"/>
              </a:spcAft>
              <a:defRPr/>
            </a:pPr>
            <a:r>
              <a:rPr lang="en-US" sz="2400" dirty="0">
                <a:latin typeface="+mn-lt"/>
              </a:rPr>
              <a:t>Terrestrial				34 </a:t>
            </a:r>
            <a:r>
              <a:rPr lang="en-US" sz="2400" dirty="0" err="1">
                <a:latin typeface="+mn-lt"/>
              </a:rPr>
              <a:t>nSv</a:t>
            </a:r>
            <a:r>
              <a:rPr lang="en-US" sz="2400" dirty="0">
                <a:latin typeface="+mn-lt"/>
              </a:rPr>
              <a:t>/h</a:t>
            </a:r>
          </a:p>
          <a:p>
            <a:pPr lvl="2" eaLnBrk="1" fontAlgn="auto" hangingPunct="1">
              <a:spcBef>
                <a:spcPts val="0"/>
              </a:spcBef>
              <a:spcAft>
                <a:spcPts val="0"/>
              </a:spcAft>
              <a:defRPr/>
            </a:pPr>
            <a:r>
              <a:rPr lang="en-US" sz="2400" dirty="0">
                <a:latin typeface="+mn-lt"/>
              </a:rPr>
              <a:t>Internal (K-40)			45 </a:t>
            </a:r>
            <a:r>
              <a:rPr lang="en-US" sz="2400" dirty="0" err="1">
                <a:latin typeface="+mn-lt"/>
              </a:rPr>
              <a:t>nSv</a:t>
            </a:r>
            <a:r>
              <a:rPr lang="en-US" sz="2400" dirty="0">
                <a:latin typeface="+mn-lt"/>
              </a:rPr>
              <a:t>/h</a:t>
            </a:r>
          </a:p>
          <a:p>
            <a:pPr lvl="2" eaLnBrk="1" fontAlgn="auto" hangingPunct="1">
              <a:spcBef>
                <a:spcPts val="0"/>
              </a:spcBef>
              <a:spcAft>
                <a:spcPts val="0"/>
              </a:spcAft>
              <a:defRPr/>
            </a:pPr>
            <a:r>
              <a:rPr lang="en-US" sz="2400" dirty="0">
                <a:solidFill>
                  <a:srgbClr val="FF0000"/>
                </a:solidFill>
                <a:latin typeface="+mn-lt"/>
              </a:rPr>
              <a:t>Inhaled (Radon)</a:t>
            </a:r>
            <a:r>
              <a:rPr lang="en-US" sz="2400" dirty="0">
                <a:latin typeface="+mn-lt"/>
              </a:rPr>
              <a:t>	        </a:t>
            </a:r>
            <a:r>
              <a:rPr lang="en-US" sz="2400" dirty="0">
                <a:solidFill>
                  <a:srgbClr val="FF0000"/>
                </a:solidFill>
                <a:latin typeface="+mn-lt"/>
              </a:rPr>
              <a:t>227 </a:t>
            </a:r>
            <a:r>
              <a:rPr lang="en-US" sz="2400" dirty="0" err="1">
                <a:solidFill>
                  <a:srgbClr val="FF0000"/>
                </a:solidFill>
                <a:latin typeface="+mn-lt"/>
              </a:rPr>
              <a:t>nSv</a:t>
            </a:r>
            <a:r>
              <a:rPr lang="en-US" sz="2400" dirty="0">
                <a:solidFill>
                  <a:srgbClr val="FF0000"/>
                </a:solidFill>
                <a:latin typeface="+mn-lt"/>
              </a:rPr>
              <a:t>/h</a:t>
            </a:r>
          </a:p>
        </p:txBody>
      </p:sp>
      <p:sp>
        <p:nvSpPr>
          <p:cNvPr id="3" name="TextBox 2">
            <a:extLst>
              <a:ext uri="{FF2B5EF4-FFF2-40B4-BE49-F238E27FC236}">
                <a16:creationId xmlns:a16="http://schemas.microsoft.com/office/drawing/2014/main" id="{847A5DD8-042E-57BC-CBDD-F1ED338F7D4C}"/>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1B51D2-6AB1-E53C-EA02-A20DF0BAB1DB}"/>
              </a:ext>
            </a:extLst>
          </p:cNvPr>
          <p:cNvSpPr>
            <a:spLocks noGrp="1" noChangeArrowheads="1"/>
          </p:cNvSpPr>
          <p:nvPr>
            <p:ph type="title"/>
          </p:nvPr>
        </p:nvSpPr>
        <p:spPr>
          <a:xfrm>
            <a:off x="457200" y="1120775"/>
            <a:ext cx="8229600" cy="735013"/>
          </a:xfrm>
        </p:spPr>
        <p:txBody>
          <a:bodyPr/>
          <a:lstStyle/>
          <a:p>
            <a:pPr algn="ctr" eaLnBrk="1" hangingPunct="1">
              <a:lnSpc>
                <a:spcPct val="80000"/>
              </a:lnSpc>
            </a:pPr>
            <a:r>
              <a:rPr lang="en-US" altLang="en-US" sz="3200" dirty="0">
                <a:solidFill>
                  <a:schemeClr val="tx1"/>
                </a:solidFill>
                <a:latin typeface="Arial" panose="020B0604020202020204" pitchFamily="34" charset="0"/>
                <a:cs typeface="Arial" panose="020B0604020202020204" pitchFamily="34" charset="0"/>
              </a:rPr>
              <a:t>Penetrating Properties of Ionizing Radiation</a:t>
            </a:r>
          </a:p>
        </p:txBody>
      </p:sp>
      <p:grpSp>
        <p:nvGrpSpPr>
          <p:cNvPr id="15363" name="Group 2">
            <a:extLst>
              <a:ext uri="{FF2B5EF4-FFF2-40B4-BE49-F238E27FC236}">
                <a16:creationId xmlns:a16="http://schemas.microsoft.com/office/drawing/2014/main" id="{97BCDFB6-56C2-733D-CFA6-8134577C50BF}"/>
              </a:ext>
            </a:extLst>
          </p:cNvPr>
          <p:cNvGrpSpPr>
            <a:grpSpLocks/>
          </p:cNvGrpSpPr>
          <p:nvPr/>
        </p:nvGrpSpPr>
        <p:grpSpPr bwMode="auto">
          <a:xfrm>
            <a:off x="914400" y="1855788"/>
            <a:ext cx="7162800" cy="3352800"/>
            <a:chOff x="914094" y="1855600"/>
            <a:chExt cx="7163106" cy="3352800"/>
          </a:xfrm>
        </p:grpSpPr>
        <p:pic>
          <p:nvPicPr>
            <p:cNvPr id="15364" name="Picture 3" descr="penetration iaea Y">
              <a:extLst>
                <a:ext uri="{FF2B5EF4-FFF2-40B4-BE49-F238E27FC236}">
                  <a16:creationId xmlns:a16="http://schemas.microsoft.com/office/drawing/2014/main" id="{237BB66E-F609-8E00-A9BD-1D145323426D}"/>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l="8768" t="-2" b="23325"/>
            <a:stretch>
              <a:fillRect/>
            </a:stretch>
          </p:blipFill>
          <p:spPr bwMode="auto">
            <a:xfrm>
              <a:off x="4114631" y="1855600"/>
              <a:ext cx="396256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a:extLst>
                <a:ext uri="{FF2B5EF4-FFF2-40B4-BE49-F238E27FC236}">
                  <a16:creationId xmlns:a16="http://schemas.microsoft.com/office/drawing/2014/main" id="{7D5E5E64-0AAD-3E84-FF46-BF1C128D8FE1}"/>
                </a:ext>
              </a:extLst>
            </p:cNvPr>
            <p:cNvSpPr txBox="1">
              <a:spLocks noChangeArrowheads="1"/>
            </p:cNvSpPr>
            <p:nvPr/>
          </p:nvSpPr>
          <p:spPr bwMode="auto">
            <a:xfrm>
              <a:off x="914094" y="2125420"/>
              <a:ext cx="2895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Trebuchet MS" panose="020B0603020202020204" pitchFamily="34" charset="0"/>
                </a:rPr>
                <a:t>Alpha and beta particles can’t penetrate dead layer of human skin; only health concern as </a:t>
              </a:r>
              <a:r>
                <a:rPr lang="en-US" altLang="en-US" sz="1800" u="sng">
                  <a:latin typeface="Trebuchet MS" panose="020B0603020202020204" pitchFamily="34" charset="0"/>
                </a:rPr>
                <a:t>internal</a:t>
              </a:r>
              <a:r>
                <a:rPr lang="en-US" altLang="en-US" sz="1800">
                  <a:latin typeface="Trebuchet MS" panose="020B0603020202020204" pitchFamily="34" charset="0"/>
                </a:rPr>
                <a:t> source of radiation</a:t>
              </a:r>
            </a:p>
            <a:p>
              <a:pPr eaLnBrk="1" hangingPunct="1">
                <a:lnSpc>
                  <a:spcPct val="100000"/>
                </a:lnSpc>
                <a:spcBef>
                  <a:spcPct val="0"/>
                </a:spcBef>
                <a:buFontTx/>
                <a:buNone/>
              </a:pPr>
              <a:endParaRPr lang="en-US" altLang="en-US" sz="1800">
                <a:latin typeface="Trebuchet MS" panose="020B0603020202020204" pitchFamily="34" charset="0"/>
              </a:endParaRPr>
            </a:p>
            <a:p>
              <a:pPr eaLnBrk="1" hangingPunct="1">
                <a:lnSpc>
                  <a:spcPct val="100000"/>
                </a:lnSpc>
                <a:spcBef>
                  <a:spcPct val="0"/>
                </a:spcBef>
                <a:buFontTx/>
                <a:buNone/>
              </a:pPr>
              <a:r>
                <a:rPr lang="en-US" altLang="en-US" sz="1800">
                  <a:latin typeface="Trebuchet MS" panose="020B0603020202020204" pitchFamily="34" charset="0"/>
                </a:rPr>
                <a:t>Gamma-rays and x-rays penetrate human body; both external and internal radiation health concerns </a:t>
              </a:r>
            </a:p>
          </p:txBody>
        </p:sp>
      </p:grpSp>
      <p:sp>
        <p:nvSpPr>
          <p:cNvPr id="3" name="TextBox 2">
            <a:extLst>
              <a:ext uri="{FF2B5EF4-FFF2-40B4-BE49-F238E27FC236}">
                <a16:creationId xmlns:a16="http://schemas.microsoft.com/office/drawing/2014/main" id="{46A8169C-6987-6148-7F3F-913B742CF6FD}"/>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AC77275-40F0-80C2-A901-6C111FF0C2D8}"/>
              </a:ext>
            </a:extLst>
          </p:cNvPr>
          <p:cNvSpPr>
            <a:spLocks noGrp="1" noChangeArrowheads="1"/>
          </p:cNvSpPr>
          <p:nvPr>
            <p:ph type="title"/>
          </p:nvPr>
        </p:nvSpPr>
        <p:spPr>
          <a:xfrm>
            <a:off x="685800" y="685800"/>
            <a:ext cx="7772400" cy="6096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Types of Radiation Exposure</a:t>
            </a:r>
          </a:p>
        </p:txBody>
      </p:sp>
      <p:sp>
        <p:nvSpPr>
          <p:cNvPr id="50179" name="Rectangle 3">
            <a:extLst>
              <a:ext uri="{FF2B5EF4-FFF2-40B4-BE49-F238E27FC236}">
                <a16:creationId xmlns:a16="http://schemas.microsoft.com/office/drawing/2014/main" id="{FF263598-7D26-D6F9-EF38-1B43DB0C5034}"/>
              </a:ext>
            </a:extLst>
          </p:cNvPr>
          <p:cNvSpPr>
            <a:spLocks noGrp="1" noChangeArrowheads="1"/>
          </p:cNvSpPr>
          <p:nvPr>
            <p:ph idx="1"/>
          </p:nvPr>
        </p:nvSpPr>
        <p:spPr>
          <a:xfrm>
            <a:off x="685800" y="1752600"/>
            <a:ext cx="7772400" cy="4114800"/>
          </a:xfrm>
        </p:spPr>
        <p:txBody>
          <a:bodyPr rtlCol="0">
            <a:normAutofit fontScale="92500" lnSpcReduction="10000"/>
          </a:bodyPr>
          <a:lstStyle/>
          <a:p>
            <a:pPr eaLnBrk="1" fontAlgn="auto" hangingPunct="1">
              <a:spcAft>
                <a:spcPts val="0"/>
              </a:spcAft>
              <a:defRPr/>
            </a:pPr>
            <a:r>
              <a:rPr lang="en-US" altLang="en-US" sz="2200" dirty="0">
                <a:solidFill>
                  <a:schemeClr val="tx1">
                    <a:lumMod val="75000"/>
                    <a:lumOff val="25000"/>
                  </a:schemeClr>
                </a:solidFill>
              </a:rPr>
              <a:t>Acute Dose</a:t>
            </a:r>
          </a:p>
          <a:p>
            <a:pPr lvl="1" eaLnBrk="1" fontAlgn="auto" hangingPunct="1">
              <a:spcBef>
                <a:spcPts val="600"/>
              </a:spcBef>
              <a:spcAft>
                <a:spcPts val="0"/>
              </a:spcAft>
              <a:buFont typeface="Calibri" panose="020F0502020204030204" pitchFamily="34" charset="0"/>
              <a:buChar char="―"/>
              <a:defRPr/>
            </a:pPr>
            <a:r>
              <a:rPr lang="en-US" altLang="en-US" sz="1800" dirty="0">
                <a:solidFill>
                  <a:schemeClr val="tx1">
                    <a:lumMod val="75000"/>
                    <a:lumOff val="25000"/>
                  </a:schemeClr>
                </a:solidFill>
              </a:rPr>
              <a:t>Dose delivered over short period of time (e.g., chest x-ray)</a:t>
            </a:r>
          </a:p>
          <a:p>
            <a:pPr lvl="1" eaLnBrk="1" fontAlgn="auto" hangingPunct="1">
              <a:spcBef>
                <a:spcPts val="600"/>
              </a:spcBef>
              <a:spcAft>
                <a:spcPts val="0"/>
              </a:spcAft>
              <a:buFont typeface="Calibri" panose="020F0502020204030204" pitchFamily="34" charset="0"/>
              <a:buChar char="―"/>
              <a:defRPr/>
            </a:pPr>
            <a:r>
              <a:rPr lang="en-US" altLang="en-US" sz="1800" dirty="0">
                <a:solidFill>
                  <a:schemeClr val="tx1">
                    <a:lumMod val="75000"/>
                    <a:lumOff val="25000"/>
                  </a:schemeClr>
                </a:solidFill>
              </a:rPr>
              <a:t>Magnitude can be low or high, depending on dose-rate</a:t>
            </a:r>
          </a:p>
          <a:p>
            <a:pPr lvl="1" eaLnBrk="1" fontAlgn="auto" hangingPunct="1">
              <a:spcBef>
                <a:spcPts val="600"/>
              </a:spcBef>
              <a:spcAft>
                <a:spcPts val="0"/>
              </a:spcAft>
              <a:buFont typeface="Calibri" panose="020F0502020204030204" pitchFamily="34" charset="0"/>
              <a:buChar char="―"/>
              <a:defRPr/>
            </a:pPr>
            <a:r>
              <a:rPr lang="en-US" altLang="en-US" sz="1800" dirty="0">
                <a:solidFill>
                  <a:srgbClr val="FF0000"/>
                </a:solidFill>
              </a:rPr>
              <a:t>Not harmful at low dose-rate</a:t>
            </a:r>
          </a:p>
          <a:p>
            <a:pPr eaLnBrk="1" fontAlgn="auto" hangingPunct="1">
              <a:spcBef>
                <a:spcPts val="600"/>
              </a:spcBef>
              <a:spcAft>
                <a:spcPts val="0"/>
              </a:spcAft>
              <a:defRPr/>
            </a:pPr>
            <a:r>
              <a:rPr lang="en-US" altLang="en-US" sz="2200" dirty="0">
                <a:solidFill>
                  <a:schemeClr val="tx1">
                    <a:lumMod val="75000"/>
                    <a:lumOff val="25000"/>
                  </a:schemeClr>
                </a:solidFill>
              </a:rPr>
              <a:t>Chronic Dose</a:t>
            </a:r>
          </a:p>
          <a:p>
            <a:pPr lvl="1" eaLnBrk="1" fontAlgn="auto" hangingPunct="1">
              <a:spcBef>
                <a:spcPts val="600"/>
              </a:spcBef>
              <a:spcAft>
                <a:spcPts val="0"/>
              </a:spcAft>
              <a:buFont typeface="Calibri" panose="020F0502020204030204" pitchFamily="34" charset="0"/>
              <a:buChar char="―"/>
              <a:defRPr/>
            </a:pPr>
            <a:r>
              <a:rPr lang="en-US" altLang="en-US" sz="1800" dirty="0">
                <a:solidFill>
                  <a:schemeClr val="tx1">
                    <a:lumMod val="75000"/>
                    <a:lumOff val="25000"/>
                  </a:schemeClr>
                </a:solidFill>
              </a:rPr>
              <a:t>Dose delivered over extended period of time (e.g., natural background radiation)</a:t>
            </a:r>
          </a:p>
          <a:p>
            <a:pPr lvl="1" eaLnBrk="1" fontAlgn="auto" hangingPunct="1">
              <a:lnSpc>
                <a:spcPct val="110000"/>
              </a:lnSpc>
              <a:spcBef>
                <a:spcPts val="600"/>
              </a:spcBef>
              <a:spcAft>
                <a:spcPts val="0"/>
              </a:spcAft>
              <a:buFont typeface="Calibri" panose="020F0502020204030204" pitchFamily="34" charset="0"/>
              <a:buChar char="―"/>
              <a:defRPr/>
            </a:pPr>
            <a:r>
              <a:rPr lang="en-US" altLang="en-US" sz="1800" dirty="0">
                <a:solidFill>
                  <a:schemeClr val="tx1">
                    <a:lumMod val="75000"/>
                    <a:lumOff val="25000"/>
                  </a:schemeClr>
                </a:solidFill>
              </a:rPr>
              <a:t>Low dose received at low dose-rate </a:t>
            </a:r>
          </a:p>
          <a:p>
            <a:pPr lvl="1" eaLnBrk="1" fontAlgn="auto" hangingPunct="1">
              <a:lnSpc>
                <a:spcPct val="110000"/>
              </a:lnSpc>
              <a:spcBef>
                <a:spcPts val="600"/>
              </a:spcBef>
              <a:spcAft>
                <a:spcPts val="0"/>
              </a:spcAft>
              <a:buFont typeface="Calibri" panose="020F0502020204030204" pitchFamily="34" charset="0"/>
              <a:buChar char="―"/>
              <a:defRPr/>
            </a:pPr>
            <a:r>
              <a:rPr lang="en-US" altLang="en-US" sz="1800" dirty="0">
                <a:solidFill>
                  <a:srgbClr val="FF0000"/>
                </a:solidFill>
              </a:rPr>
              <a:t>Not cumulative</a:t>
            </a:r>
            <a:r>
              <a:rPr lang="en-US" altLang="en-US" sz="1800" dirty="0">
                <a:solidFill>
                  <a:schemeClr val="tx1">
                    <a:lumMod val="75000"/>
                    <a:lumOff val="25000"/>
                  </a:schemeClr>
                </a:solidFill>
              </a:rPr>
              <a:t>; doesn’t inhibit body’s adaptive protection mechanisms that repair radiation-induced cell damage </a:t>
            </a:r>
          </a:p>
          <a:p>
            <a:pPr eaLnBrk="1" fontAlgn="auto" hangingPunct="1">
              <a:spcBef>
                <a:spcPts val="600"/>
              </a:spcBef>
              <a:spcAft>
                <a:spcPts val="0"/>
              </a:spcAft>
              <a:defRPr/>
            </a:pPr>
            <a:r>
              <a:rPr lang="en-US" altLang="en-US" sz="2200" dirty="0">
                <a:solidFill>
                  <a:schemeClr val="tx1">
                    <a:lumMod val="75000"/>
                    <a:lumOff val="25000"/>
                  </a:schemeClr>
                </a:solidFill>
              </a:rPr>
              <a:t>Dose Rate Effect</a:t>
            </a:r>
          </a:p>
          <a:p>
            <a:pPr lvl="1" eaLnBrk="1" fontAlgn="auto" hangingPunct="1">
              <a:spcBef>
                <a:spcPts val="600"/>
              </a:spcBef>
              <a:spcAft>
                <a:spcPts val="0"/>
              </a:spcAft>
              <a:buFont typeface="Calibri" panose="020F0502020204030204" pitchFamily="34" charset="0"/>
              <a:buChar char="―"/>
              <a:defRPr/>
            </a:pPr>
            <a:r>
              <a:rPr lang="en-US" altLang="en-US" sz="1800" dirty="0">
                <a:solidFill>
                  <a:schemeClr val="tx1">
                    <a:lumMod val="75000"/>
                    <a:lumOff val="25000"/>
                  </a:schemeClr>
                </a:solidFill>
              </a:rPr>
              <a:t>High dose-rates may overwhelm biological adaptive protection                           mechanisms; low dose-rates do not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2AC3840-C709-5C70-31C9-1623C2AE46FD}"/>
              </a:ext>
            </a:extLst>
          </p:cNvPr>
          <p:cNvSpPr>
            <a:spLocks noGrp="1" noChangeArrowheads="1"/>
          </p:cNvSpPr>
          <p:nvPr>
            <p:ph type="title"/>
          </p:nvPr>
        </p:nvSpPr>
        <p:spPr>
          <a:xfrm>
            <a:off x="571500" y="533400"/>
            <a:ext cx="8001000" cy="685800"/>
          </a:xfrm>
        </p:spPr>
        <p:txBody>
          <a:bodyPr/>
          <a:lstStyle/>
          <a:p>
            <a:r>
              <a:rPr lang="en-US" altLang="en-US" sz="3600" dirty="0">
                <a:solidFill>
                  <a:schemeClr val="tx1"/>
                </a:solidFill>
                <a:latin typeface="Arial" panose="020B0604020202020204" pitchFamily="34" charset="0"/>
                <a:cs typeface="Arial" panose="020B0604020202020204" pitchFamily="34" charset="0"/>
              </a:rPr>
              <a:t>External vs Internal </a:t>
            </a:r>
            <a:r>
              <a:rPr lang="en-US" altLang="en-US" sz="3600" u="sng" dirty="0">
                <a:solidFill>
                  <a:schemeClr val="tx1"/>
                </a:solidFill>
                <a:latin typeface="Arial" panose="020B0604020202020204" pitchFamily="34" charset="0"/>
                <a:cs typeface="Arial" panose="020B0604020202020204" pitchFamily="34" charset="0"/>
              </a:rPr>
              <a:t>Chronic</a:t>
            </a:r>
            <a:r>
              <a:rPr lang="en-US" altLang="en-US" sz="3600" dirty="0">
                <a:solidFill>
                  <a:schemeClr val="tx1"/>
                </a:solidFill>
                <a:latin typeface="Arial" panose="020B0604020202020204" pitchFamily="34" charset="0"/>
                <a:cs typeface="Arial" panose="020B0604020202020204" pitchFamily="34" charset="0"/>
              </a:rPr>
              <a:t> Exposure</a:t>
            </a:r>
          </a:p>
        </p:txBody>
      </p:sp>
      <p:sp>
        <p:nvSpPr>
          <p:cNvPr id="21507" name="Content Placeholder 2">
            <a:extLst>
              <a:ext uri="{FF2B5EF4-FFF2-40B4-BE49-F238E27FC236}">
                <a16:creationId xmlns:a16="http://schemas.microsoft.com/office/drawing/2014/main" id="{F79DF3B7-6140-9DE0-9D77-AB27AA5D9B8C}"/>
              </a:ext>
            </a:extLst>
          </p:cNvPr>
          <p:cNvSpPr>
            <a:spLocks noGrp="1" noChangeArrowheads="1"/>
          </p:cNvSpPr>
          <p:nvPr>
            <p:ph idx="1"/>
          </p:nvPr>
        </p:nvSpPr>
        <p:spPr>
          <a:xfrm>
            <a:off x="800100" y="1371600"/>
            <a:ext cx="7543800" cy="4876800"/>
          </a:xfrm>
        </p:spPr>
        <p:txBody>
          <a:bodyPr>
            <a:normAutofit lnSpcReduction="10000"/>
          </a:bodyPr>
          <a:lstStyle/>
          <a:p>
            <a:r>
              <a:rPr lang="en-US" altLang="en-US" sz="2400" dirty="0"/>
              <a:t>Chronic </a:t>
            </a:r>
            <a:r>
              <a:rPr lang="en-US" altLang="en-US" sz="2400" u="sng" dirty="0"/>
              <a:t>external</a:t>
            </a:r>
            <a:r>
              <a:rPr lang="en-US" altLang="en-US" sz="2400" dirty="0"/>
              <a:t> exposure to natural background radiation </a:t>
            </a:r>
            <a:r>
              <a:rPr lang="en-US" altLang="en-US" sz="2400" u="sng" dirty="0"/>
              <a:t>not</a:t>
            </a:r>
            <a:r>
              <a:rPr lang="en-US" altLang="en-US" sz="2400" dirty="0"/>
              <a:t> health hazard (chronic dose not cumulative)</a:t>
            </a:r>
          </a:p>
          <a:p>
            <a:r>
              <a:rPr lang="en-US" altLang="en-US" sz="2400" dirty="0"/>
              <a:t>Chronic </a:t>
            </a:r>
            <a:r>
              <a:rPr lang="en-US" altLang="en-US" sz="2400" u="sng" dirty="0"/>
              <a:t>internal</a:t>
            </a:r>
            <a:r>
              <a:rPr lang="en-US" altLang="en-US" sz="2400" dirty="0"/>
              <a:t> exposures posing </a:t>
            </a:r>
            <a:r>
              <a:rPr lang="en-US" altLang="en-US" sz="2400" u="sng" dirty="0"/>
              <a:t>no health hazard</a:t>
            </a:r>
          </a:p>
          <a:p>
            <a:pPr lvl="1">
              <a:buFont typeface="Calibri" panose="020F0502020204030204" pitchFamily="34" charset="0"/>
              <a:buChar char="―"/>
            </a:pPr>
            <a:r>
              <a:rPr lang="en-US" altLang="en-US" sz="2000" dirty="0"/>
              <a:t>natural radioisotope body burdens (e.g., carbon-14 and potassium-40) </a:t>
            </a:r>
          </a:p>
          <a:p>
            <a:pPr lvl="1">
              <a:buFont typeface="Calibri" panose="020F0502020204030204" pitchFamily="34" charset="0"/>
              <a:buChar char="―"/>
            </a:pPr>
            <a:r>
              <a:rPr lang="en-US" altLang="en-US" sz="2000" dirty="0"/>
              <a:t>inhaled radon  </a:t>
            </a:r>
          </a:p>
          <a:p>
            <a:pPr lvl="1">
              <a:buFont typeface="Calibri" panose="020F0502020204030204" pitchFamily="34" charset="0"/>
              <a:buChar char="―"/>
            </a:pPr>
            <a:r>
              <a:rPr lang="en-US" altLang="en-US" sz="2000" dirty="0"/>
              <a:t>medical diagnostic radioisotopes with short half-lives (e.g., iodine-131)</a:t>
            </a:r>
          </a:p>
          <a:p>
            <a:r>
              <a:rPr lang="en-US" altLang="en-US" sz="2400" dirty="0"/>
              <a:t>Chronic </a:t>
            </a:r>
            <a:r>
              <a:rPr lang="en-US" altLang="en-US" sz="2400" u="sng" dirty="0"/>
              <a:t>internal</a:t>
            </a:r>
            <a:r>
              <a:rPr lang="en-US" altLang="en-US" sz="2400" dirty="0"/>
              <a:t> exposures from </a:t>
            </a:r>
            <a:r>
              <a:rPr lang="en-US" altLang="en-US" sz="2400" u="sng" dirty="0"/>
              <a:t>unknowingly-ingested</a:t>
            </a:r>
            <a:r>
              <a:rPr lang="en-US" altLang="en-US" sz="2400" dirty="0"/>
              <a:t> radioisotopes could be high enough to result in adverse health effects (e.g., radium dial painters)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365FE-EC6A-B37F-430E-FC4262373658}"/>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1775691A-B202-BEA7-B58F-B816136B2D90}"/>
              </a:ext>
            </a:extLst>
          </p:cNvPr>
          <p:cNvSpPr>
            <a:spLocks noGrp="1" noChangeArrowheads="1"/>
          </p:cNvSpPr>
          <p:nvPr>
            <p:ph type="title"/>
          </p:nvPr>
        </p:nvSpPr>
        <p:spPr>
          <a:xfrm>
            <a:off x="685800" y="367748"/>
            <a:ext cx="7772400" cy="609600"/>
          </a:xfrm>
        </p:spPr>
        <p:txBody>
          <a:bodyPr>
            <a:noAutofit/>
          </a:bodyPr>
          <a:lstStyle/>
          <a:p>
            <a:pPr algn="ctr" eaLnBrk="1" hangingPunct="1">
              <a:lnSpc>
                <a:spcPct val="100000"/>
              </a:lnSpc>
              <a:spcBef>
                <a:spcPct val="0"/>
              </a:spcBef>
              <a:buFontTx/>
              <a:buNone/>
            </a:pPr>
            <a:r>
              <a:rPr lang="en-US" altLang="en-US" sz="3600" dirty="0">
                <a:solidFill>
                  <a:schemeClr val="tx1"/>
                </a:solidFill>
                <a:latin typeface="Arial" panose="020B0604020202020204" pitchFamily="34" charset="0"/>
                <a:cs typeface="Arial" panose="020B0604020202020204" pitchFamily="34" charset="0"/>
              </a:rPr>
              <a:t>Absorbed vs Equivalent Dose</a:t>
            </a:r>
          </a:p>
        </p:txBody>
      </p:sp>
      <p:sp>
        <p:nvSpPr>
          <p:cNvPr id="50179" name="Rectangle 3">
            <a:extLst>
              <a:ext uri="{FF2B5EF4-FFF2-40B4-BE49-F238E27FC236}">
                <a16:creationId xmlns:a16="http://schemas.microsoft.com/office/drawing/2014/main" id="{4ECC4AD5-1980-963D-1B8C-126620FDC692}"/>
              </a:ext>
            </a:extLst>
          </p:cNvPr>
          <p:cNvSpPr>
            <a:spLocks noGrp="1" noChangeArrowheads="1"/>
          </p:cNvSpPr>
          <p:nvPr>
            <p:ph idx="1"/>
          </p:nvPr>
        </p:nvSpPr>
        <p:spPr>
          <a:xfrm>
            <a:off x="685800" y="1295400"/>
            <a:ext cx="7772400" cy="4724400"/>
          </a:xfrm>
        </p:spPr>
        <p:txBody>
          <a:bodyPr rtlCol="0">
            <a:normAutofit/>
          </a:bodyPr>
          <a:lstStyle/>
          <a:p>
            <a:pPr eaLnBrk="1" fontAlgn="auto" hangingPunct="1">
              <a:spcAft>
                <a:spcPts val="0"/>
              </a:spcAft>
              <a:defRPr/>
            </a:pPr>
            <a:r>
              <a:rPr lang="en-US" altLang="en-US" sz="2400" dirty="0"/>
              <a:t>For </a:t>
            </a:r>
            <a:r>
              <a:rPr lang="en-US" altLang="en-US" sz="2400" u="sng" dirty="0">
                <a:latin typeface="+mn-lt"/>
              </a:rPr>
              <a:t>low</a:t>
            </a:r>
            <a:r>
              <a:rPr lang="en-US" altLang="en-US" sz="2400" dirty="0">
                <a:latin typeface="+mn-lt"/>
              </a:rPr>
              <a:t> LET* radiation (i.e., beta particles and gamma-rays) </a:t>
            </a:r>
            <a:r>
              <a:rPr lang="en-US" altLang="en-US" sz="2400" u="sng" dirty="0">
                <a:latin typeface="+mn-lt"/>
              </a:rPr>
              <a:t>absorbed</a:t>
            </a:r>
            <a:r>
              <a:rPr lang="en-US" altLang="en-US" sz="2400" dirty="0">
                <a:latin typeface="+mn-lt"/>
              </a:rPr>
              <a:t> dose (</a:t>
            </a:r>
            <a:r>
              <a:rPr lang="en-US" altLang="en-US" sz="2400" dirty="0" err="1">
                <a:latin typeface="+mn-lt"/>
              </a:rPr>
              <a:t>mGy</a:t>
            </a:r>
            <a:r>
              <a:rPr lang="en-US" altLang="en-US" sz="2400" dirty="0">
                <a:latin typeface="+mn-lt"/>
              </a:rPr>
              <a:t>) and </a:t>
            </a:r>
            <a:r>
              <a:rPr lang="en-US" altLang="en-US" sz="2400" u="sng" dirty="0">
                <a:latin typeface="+mn-lt"/>
              </a:rPr>
              <a:t>equivalent</a:t>
            </a:r>
            <a:r>
              <a:rPr lang="en-US" altLang="en-US" sz="2400" dirty="0">
                <a:latin typeface="+mn-lt"/>
              </a:rPr>
              <a:t> dose (mSv) are same</a:t>
            </a:r>
            <a:endParaRPr lang="en-US" altLang="en-US" sz="2400" dirty="0">
              <a:solidFill>
                <a:schemeClr val="tx1">
                  <a:lumMod val="75000"/>
                  <a:lumOff val="25000"/>
                </a:schemeClr>
              </a:solidFill>
            </a:endParaRPr>
          </a:p>
          <a:p>
            <a:pPr lvl="1" eaLnBrk="1" fontAlgn="auto" hangingPunct="1">
              <a:spcBef>
                <a:spcPts val="600"/>
              </a:spcBef>
              <a:spcAft>
                <a:spcPts val="0"/>
              </a:spcAft>
              <a:buFont typeface="Calibri" panose="020F0502020204030204" pitchFamily="34" charset="0"/>
              <a:buChar char="―"/>
              <a:defRPr/>
            </a:pPr>
            <a:r>
              <a:rPr lang="en-US" altLang="en-US" sz="2000" dirty="0">
                <a:solidFill>
                  <a:srgbClr val="FF0000"/>
                </a:solidFill>
              </a:rPr>
              <a:t>Doses </a:t>
            </a:r>
            <a:r>
              <a:rPr lang="en-US" altLang="en-US" sz="2000" dirty="0">
                <a:solidFill>
                  <a:srgbClr val="FF0000"/>
                </a:solidFill>
                <a:latin typeface="+mn-lt"/>
              </a:rPr>
              <a:t>from low LET radiation applicable for both external and internal exposures </a:t>
            </a:r>
            <a:endParaRPr lang="en-US" altLang="en-US" sz="2000" dirty="0">
              <a:solidFill>
                <a:schemeClr val="tx1">
                  <a:lumMod val="75000"/>
                  <a:lumOff val="25000"/>
                </a:schemeClr>
              </a:solidFill>
            </a:endParaRPr>
          </a:p>
          <a:p>
            <a:pPr>
              <a:spcBef>
                <a:spcPts val="600"/>
              </a:spcBef>
              <a:defRPr/>
            </a:pPr>
            <a:r>
              <a:rPr lang="en-US" altLang="en-US" sz="2400" dirty="0"/>
              <a:t>For </a:t>
            </a:r>
            <a:r>
              <a:rPr lang="en-US" altLang="en-US" sz="2400" u="sng" dirty="0">
                <a:latin typeface="+mn-lt"/>
              </a:rPr>
              <a:t>high</a:t>
            </a:r>
            <a:r>
              <a:rPr lang="en-US" altLang="en-US" sz="2400" dirty="0">
                <a:latin typeface="+mn-lt"/>
              </a:rPr>
              <a:t> LET radiation (i.e., alpha particles) equivalent dose is about 20 times absorbed dose (i.e., does more biological harm for same absorbed dose than low LET radiation)</a:t>
            </a:r>
            <a:endParaRPr lang="en-US" altLang="en-US" sz="2400" dirty="0">
              <a:solidFill>
                <a:schemeClr val="tx1">
                  <a:lumMod val="75000"/>
                  <a:lumOff val="25000"/>
                </a:schemeClr>
              </a:solidFill>
            </a:endParaRPr>
          </a:p>
          <a:p>
            <a:pPr lvl="1" eaLnBrk="1" fontAlgn="auto" hangingPunct="1">
              <a:spcBef>
                <a:spcPts val="600"/>
              </a:spcBef>
              <a:spcAft>
                <a:spcPts val="0"/>
              </a:spcAft>
              <a:buFont typeface="Calibri" panose="020F0502020204030204" pitchFamily="34" charset="0"/>
              <a:buChar char="―"/>
              <a:defRPr/>
            </a:pPr>
            <a:r>
              <a:rPr lang="en-US" altLang="en-US" sz="2000" dirty="0">
                <a:solidFill>
                  <a:srgbClr val="FF0000"/>
                </a:solidFill>
              </a:rPr>
              <a:t>Doses </a:t>
            </a:r>
            <a:r>
              <a:rPr lang="en-US" altLang="en-US" sz="2000" dirty="0">
                <a:solidFill>
                  <a:srgbClr val="FF0000"/>
                </a:solidFill>
                <a:latin typeface="+mn-lt"/>
              </a:rPr>
              <a:t>from high LET radiation applicable only for internal exposures </a:t>
            </a:r>
            <a:r>
              <a:rPr lang="en-US" altLang="en-US" sz="2000" dirty="0">
                <a:latin typeface="+mn-lt"/>
              </a:rPr>
              <a:t>as alpha particles have very limited range in air and cannot penetrate dead layer of human skin</a:t>
            </a:r>
            <a:endParaRPr lang="en-US" altLang="en-US" sz="2000" dirty="0">
              <a:solidFill>
                <a:schemeClr val="tx1">
                  <a:lumMod val="75000"/>
                  <a:lumOff val="25000"/>
                </a:schemeClr>
              </a:solidFill>
            </a:endParaRPr>
          </a:p>
        </p:txBody>
      </p:sp>
      <p:sp>
        <p:nvSpPr>
          <p:cNvPr id="2" name="TextBox 1">
            <a:extLst>
              <a:ext uri="{FF2B5EF4-FFF2-40B4-BE49-F238E27FC236}">
                <a16:creationId xmlns:a16="http://schemas.microsoft.com/office/drawing/2014/main" id="{895B9AD2-8C89-45CC-4AC8-CE50CBE98453}"/>
              </a:ext>
            </a:extLst>
          </p:cNvPr>
          <p:cNvSpPr txBox="1"/>
          <p:nvPr/>
        </p:nvSpPr>
        <p:spPr>
          <a:xfrm>
            <a:off x="1212574" y="6019800"/>
            <a:ext cx="7010400" cy="584775"/>
          </a:xfrm>
          <a:prstGeom prst="rect">
            <a:avLst/>
          </a:prstGeom>
          <a:noFill/>
        </p:spPr>
        <p:txBody>
          <a:bodyPr wrap="square" rtlCol="0">
            <a:spAutoFit/>
          </a:bodyPr>
          <a:lstStyle/>
          <a:p>
            <a:r>
              <a:rPr lang="en-US" sz="1600" dirty="0"/>
              <a:t>* LET – </a:t>
            </a:r>
            <a:r>
              <a:rPr lang="en-US" sz="1600" dirty="0">
                <a:effectLst/>
                <a:ea typeface="Calibri" panose="020F0502020204030204" pitchFamily="34" charset="0"/>
                <a:cs typeface="Times New Roman" panose="02020603050405020304" pitchFamily="18" charset="0"/>
              </a:rPr>
              <a:t>linear energy transfer; expression of how quickly radiation energy</a:t>
            </a:r>
          </a:p>
          <a:p>
            <a:r>
              <a:rPr lang="en-US" sz="1600" dirty="0">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lost in radiation interactions</a:t>
            </a:r>
            <a:endParaRPr lang="en-US" sz="1600" dirty="0"/>
          </a:p>
        </p:txBody>
      </p:sp>
    </p:spTree>
    <p:extLst>
      <p:ext uri="{BB962C8B-B14F-4D97-AF65-F5344CB8AC3E}">
        <p14:creationId xmlns:p14="http://schemas.microsoft.com/office/powerpoint/2010/main" val="345966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ED66-C368-A86F-98FE-2733DABB9FF2}"/>
            </a:ext>
          </a:extLst>
        </p:cNvPr>
        <p:cNvGrpSpPr/>
        <p:nvPr/>
      </p:nvGrpSpPr>
      <p:grpSpPr>
        <a:xfrm>
          <a:off x="0" y="0"/>
          <a:ext cx="0" cy="0"/>
          <a:chOff x="0" y="0"/>
          <a:chExt cx="0" cy="0"/>
        </a:xfrm>
      </p:grpSpPr>
      <p:sp>
        <p:nvSpPr>
          <p:cNvPr id="13314" name="Text Box 2">
            <a:extLst>
              <a:ext uri="{FF2B5EF4-FFF2-40B4-BE49-F238E27FC236}">
                <a16:creationId xmlns:a16="http://schemas.microsoft.com/office/drawing/2014/main" id="{0D29E621-96C1-694B-EE88-75196C2DC766}"/>
              </a:ext>
            </a:extLst>
          </p:cNvPr>
          <p:cNvSpPr txBox="1">
            <a:spLocks noChangeArrowheads="1"/>
          </p:cNvSpPr>
          <p:nvPr/>
        </p:nvSpPr>
        <p:spPr bwMode="auto">
          <a:xfrm>
            <a:off x="381000" y="2782888"/>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 Internal Radionuclide Concerns</a:t>
            </a:r>
          </a:p>
        </p:txBody>
      </p:sp>
    </p:spTree>
    <p:extLst>
      <p:ext uri="{BB962C8B-B14F-4D97-AF65-F5344CB8AC3E}">
        <p14:creationId xmlns:p14="http://schemas.microsoft.com/office/powerpoint/2010/main" val="392966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BF267FF-784C-8437-125F-DAE4E04F2EC4}"/>
              </a:ext>
            </a:extLst>
          </p:cNvPr>
          <p:cNvSpPr>
            <a:spLocks noGrp="1" noChangeArrowheads="1"/>
          </p:cNvSpPr>
          <p:nvPr>
            <p:ph type="title"/>
          </p:nvPr>
        </p:nvSpPr>
        <p:spPr>
          <a:xfrm>
            <a:off x="685800" y="609600"/>
            <a:ext cx="7772400" cy="723900"/>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Ingestion of Radionuclides</a:t>
            </a:r>
          </a:p>
        </p:txBody>
      </p:sp>
      <p:sp>
        <p:nvSpPr>
          <p:cNvPr id="23555" name="Rectangle 3">
            <a:extLst>
              <a:ext uri="{FF2B5EF4-FFF2-40B4-BE49-F238E27FC236}">
                <a16:creationId xmlns:a16="http://schemas.microsoft.com/office/drawing/2014/main" id="{0276C16A-9EC0-EB46-8F8D-74655A656559}"/>
              </a:ext>
            </a:extLst>
          </p:cNvPr>
          <p:cNvSpPr>
            <a:spLocks noGrp="1" noChangeArrowheads="1"/>
          </p:cNvSpPr>
          <p:nvPr>
            <p:ph idx="1"/>
          </p:nvPr>
        </p:nvSpPr>
        <p:spPr>
          <a:xfrm>
            <a:off x="685800" y="1562100"/>
            <a:ext cx="7772400" cy="3733800"/>
          </a:xfrm>
        </p:spPr>
        <p:txBody>
          <a:bodyPr rtlCol="0">
            <a:noAutofit/>
          </a:bodyPr>
          <a:lstStyle/>
          <a:p>
            <a:pPr eaLnBrk="1" fontAlgn="auto" hangingPunct="1">
              <a:spcBef>
                <a:spcPct val="50000"/>
              </a:spcBef>
              <a:spcAft>
                <a:spcPts val="0"/>
              </a:spcAft>
              <a:defRPr/>
            </a:pPr>
            <a:r>
              <a:rPr lang="en-US" altLang="en-US" sz="2800" dirty="0">
                <a:solidFill>
                  <a:schemeClr val="tx1">
                    <a:lumMod val="75000"/>
                    <a:lumOff val="25000"/>
                  </a:schemeClr>
                </a:solidFill>
              </a:rPr>
              <a:t>Ingestion </a:t>
            </a:r>
            <a:r>
              <a:rPr lang="en-US" altLang="en-US" sz="2800" dirty="0"/>
              <a:t>most important route for introduction of radionuclides into organisms, giving rise to internal exposures</a:t>
            </a:r>
            <a:endParaRPr lang="en-US" altLang="en-US" sz="2800" dirty="0">
              <a:solidFill>
                <a:schemeClr val="tx1">
                  <a:lumMod val="75000"/>
                  <a:lumOff val="25000"/>
                </a:schemeClr>
              </a:solidFill>
            </a:endParaRPr>
          </a:p>
          <a:p>
            <a:pPr eaLnBrk="1" fontAlgn="auto" hangingPunct="1">
              <a:spcBef>
                <a:spcPct val="50000"/>
              </a:spcBef>
              <a:spcAft>
                <a:spcPts val="0"/>
              </a:spcAft>
              <a:defRPr/>
            </a:pPr>
            <a:r>
              <a:rPr lang="en-US" altLang="en-US" sz="2800" dirty="0"/>
              <a:t>Radioactive compounds generally considered </a:t>
            </a:r>
            <a:r>
              <a:rPr lang="en-US" altLang="en-US" sz="2800" u="sng" dirty="0">
                <a:solidFill>
                  <a:schemeClr val="tx1">
                    <a:lumMod val="75000"/>
                    <a:lumOff val="25000"/>
                  </a:schemeClr>
                </a:solidFill>
              </a:rPr>
              <a:t>insoluble</a:t>
            </a:r>
            <a:r>
              <a:rPr lang="en-US" altLang="en-US" sz="2800" dirty="0">
                <a:solidFill>
                  <a:schemeClr val="tx1">
                    <a:lumMod val="75000"/>
                    <a:lumOff val="25000"/>
                  </a:schemeClr>
                </a:solidFill>
              </a:rPr>
              <a:t> if </a:t>
            </a:r>
            <a:r>
              <a:rPr lang="en-US" altLang="en-US" sz="2800" dirty="0"/>
              <a:t>absorption through GI tract &lt;5%</a:t>
            </a:r>
            <a:endParaRPr lang="en-US" altLang="en-US" sz="2800" dirty="0">
              <a:solidFill>
                <a:schemeClr val="tx1">
                  <a:lumMod val="75000"/>
                  <a:lumOff val="25000"/>
                </a:schemeClr>
              </a:solidFill>
            </a:endParaRPr>
          </a:p>
          <a:p>
            <a:pPr eaLnBrk="1" fontAlgn="auto" hangingPunct="1">
              <a:spcBef>
                <a:spcPct val="50000"/>
              </a:spcBef>
              <a:spcAft>
                <a:spcPts val="0"/>
              </a:spcAft>
              <a:defRPr/>
            </a:pPr>
            <a:r>
              <a:rPr lang="en-US" sz="2800" u="sng" dirty="0"/>
              <a:t>Soluble</a:t>
            </a:r>
            <a:r>
              <a:rPr lang="en-US" sz="2800" dirty="0"/>
              <a:t> </a:t>
            </a:r>
            <a:r>
              <a:rPr lang="en-US" altLang="en-US" sz="2800" dirty="0"/>
              <a:t>radioactive compounds show wide range of GI absorption percentages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199B37E2-C788-8C03-421D-CD327D0F3651}"/>
              </a:ext>
            </a:extLst>
          </p:cNvPr>
          <p:cNvSpPr txBox="1">
            <a:spLocks noChangeArrowheads="1"/>
          </p:cNvSpPr>
          <p:nvPr/>
        </p:nvSpPr>
        <p:spPr bwMode="auto">
          <a:xfrm>
            <a:off x="762000" y="45720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GI Absorption of Radionuclides</a:t>
            </a:r>
          </a:p>
        </p:txBody>
      </p:sp>
      <p:graphicFrame>
        <p:nvGraphicFramePr>
          <p:cNvPr id="81567" name="Group 671">
            <a:extLst>
              <a:ext uri="{FF2B5EF4-FFF2-40B4-BE49-F238E27FC236}">
                <a16:creationId xmlns:a16="http://schemas.microsoft.com/office/drawing/2014/main" id="{9C2C64BA-8A69-8F89-52CD-1CE96FB594EB}"/>
              </a:ext>
            </a:extLst>
          </p:cNvPr>
          <p:cNvGraphicFramePr>
            <a:graphicFrameLocks noGrp="1"/>
          </p:cNvGraphicFramePr>
          <p:nvPr>
            <p:extLst>
              <p:ext uri="{D42A27DB-BD31-4B8C-83A1-F6EECF244321}">
                <p14:modId xmlns:p14="http://schemas.microsoft.com/office/powerpoint/2010/main" val="3775044927"/>
              </p:ext>
            </p:extLst>
          </p:nvPr>
        </p:nvGraphicFramePr>
        <p:xfrm>
          <a:off x="990600" y="1295400"/>
          <a:ext cx="7162800" cy="5105400"/>
        </p:xfrm>
        <a:graphic>
          <a:graphicData uri="http://schemas.openxmlformats.org/drawingml/2006/table">
            <a:tbl>
              <a:tblPr/>
              <a:tblGrid>
                <a:gridCol w="2906372">
                  <a:extLst>
                    <a:ext uri="{9D8B030D-6E8A-4147-A177-3AD203B41FA5}">
                      <a16:colId xmlns:a16="http://schemas.microsoft.com/office/drawing/2014/main" val="20000"/>
                    </a:ext>
                  </a:extLst>
                </a:gridCol>
                <a:gridCol w="1218801">
                  <a:extLst>
                    <a:ext uri="{9D8B030D-6E8A-4147-A177-3AD203B41FA5}">
                      <a16:colId xmlns:a16="http://schemas.microsoft.com/office/drawing/2014/main" val="20001"/>
                    </a:ext>
                  </a:extLst>
                </a:gridCol>
                <a:gridCol w="1575066">
                  <a:extLst>
                    <a:ext uri="{9D8B030D-6E8A-4147-A177-3AD203B41FA5}">
                      <a16:colId xmlns:a16="http://schemas.microsoft.com/office/drawing/2014/main" val="20002"/>
                    </a:ext>
                  </a:extLst>
                </a:gridCol>
                <a:gridCol w="1462561">
                  <a:extLst>
                    <a:ext uri="{9D8B030D-6E8A-4147-A177-3AD203B41FA5}">
                      <a16:colId xmlns:a16="http://schemas.microsoft.com/office/drawing/2014/main" val="20003"/>
                    </a:ext>
                  </a:extLst>
                </a:gridCol>
              </a:tblGrid>
              <a:tr h="68154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rPr>
                        <a:t>Isotope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rPr>
                        <a:t>Radiation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rPr>
                        <a:t>Radiological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rPr>
                        <a:t>Half-life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charset="0"/>
                        </a:rPr>
                        <a:t>GI Absorption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7256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Hydrogen-3 (Tritium)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dirty="0">
                          <a:ln>
                            <a:noFill/>
                          </a:ln>
                          <a:solidFill>
                            <a:schemeClr val="tx1"/>
                          </a:solidFill>
                          <a:effectLst/>
                          <a:highlight>
                            <a:srgbClr val="FFFF00"/>
                          </a:highlight>
                          <a:latin typeface="Arial" charset="0"/>
                          <a:cs typeface="Arial" charset="0"/>
                        </a:rPr>
                        <a:t>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12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040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Strontium-89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dirty="0">
                          <a:ln>
                            <a:noFill/>
                          </a:ln>
                          <a:solidFill>
                            <a:schemeClr val="tx1"/>
                          </a:solidFill>
                          <a:effectLst/>
                          <a:latin typeface="Arial" charset="0"/>
                          <a:cs typeface="Arial" charset="0"/>
                        </a:rPr>
                        <a:t>β</a:t>
                      </a:r>
                      <a:endParaRPr kumimoji="0" lang="en-US" alt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51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040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Strontium-90/Yttrium-90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dirty="0">
                          <a:ln>
                            <a:noFill/>
                          </a:ln>
                          <a:solidFill>
                            <a:schemeClr val="tx1"/>
                          </a:solidFill>
                          <a:effectLst/>
                          <a:highlight>
                            <a:srgbClr val="FFFF00"/>
                          </a:highlight>
                          <a:latin typeface="Arial" charset="0"/>
                          <a:cs typeface="Arial" charset="0"/>
                        </a:rPr>
                        <a:t>β</a:t>
                      </a:r>
                      <a:endParaRPr kumimoji="0" lang="en-US" altLang="en-US" sz="1200" b="0" i="0" u="none" strike="noStrike" cap="none" normalizeH="0" baseline="0" dirty="0">
                        <a:ln>
                          <a:noFill/>
                        </a:ln>
                        <a:solidFill>
                          <a:schemeClr val="tx1"/>
                        </a:solidFill>
                        <a:effectLst/>
                        <a:highlight>
                          <a:srgbClr val="FFFF00"/>
                        </a:highligh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29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040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Zirconium-95/Niobium-95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a:ln>
                            <a:noFill/>
                          </a:ln>
                          <a:solidFill>
                            <a:schemeClr val="tx1"/>
                          </a:solidFill>
                          <a:effectLst/>
                          <a:latin typeface="Arial" charset="0"/>
                          <a:cs typeface="Arial" charset="0"/>
                        </a:rPr>
                        <a:t>β</a:t>
                      </a:r>
                      <a:r>
                        <a:rPr kumimoji="0" lang="en-US" altLang="en-US" sz="1200" b="0" i="0" u="none" strike="noStrike" cap="none" normalizeH="0" baseline="0">
                          <a:ln>
                            <a:noFill/>
                          </a:ln>
                          <a:solidFill>
                            <a:schemeClr val="tx1"/>
                          </a:solidFill>
                          <a:effectLst/>
                          <a:latin typeface="Arial" charset="0"/>
                          <a:cs typeface="Arial" charset="0"/>
                        </a:rPr>
                        <a:t>,</a:t>
                      </a:r>
                      <a:r>
                        <a:rPr kumimoji="0" lang="el-GR" altLang="en-US" sz="1200" b="0" i="0" u="none" strike="noStrike" cap="none" normalizeH="0" baseline="0">
                          <a:ln>
                            <a:noFill/>
                          </a:ln>
                          <a:solidFill>
                            <a:schemeClr val="tx1"/>
                          </a:solidFill>
                          <a:effectLst/>
                          <a:latin typeface="Arial" charset="0"/>
                          <a:cs typeface="Arial" charset="0"/>
                        </a:rPr>
                        <a:t>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64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040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Ruthenium-103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a:ln>
                            <a:noFill/>
                          </a:ln>
                          <a:solidFill>
                            <a:schemeClr val="tx1"/>
                          </a:solidFill>
                          <a:effectLst/>
                          <a:latin typeface="Arial" charset="0"/>
                          <a:cs typeface="Arial" charset="0"/>
                        </a:rPr>
                        <a:t>β</a:t>
                      </a:r>
                      <a:r>
                        <a:rPr kumimoji="0" lang="en-US" altLang="en-US" sz="1200" b="0" i="0" u="none" strike="noStrike" cap="none" normalizeH="0" baseline="0">
                          <a:ln>
                            <a:noFill/>
                          </a:ln>
                          <a:solidFill>
                            <a:schemeClr val="tx1"/>
                          </a:solidFill>
                          <a:effectLst/>
                          <a:latin typeface="Arial" charset="0"/>
                          <a:cs typeface="Arial" charset="0"/>
                        </a:rPr>
                        <a:t>,</a:t>
                      </a:r>
                      <a:r>
                        <a:rPr kumimoji="0" lang="el-GR" altLang="en-US" sz="1200" b="0" i="0" u="none" strike="noStrike" cap="none" normalizeH="0" baseline="0">
                          <a:ln>
                            <a:noFill/>
                          </a:ln>
                          <a:solidFill>
                            <a:schemeClr val="tx1"/>
                          </a:solidFill>
                          <a:effectLst/>
                          <a:latin typeface="Arial" charset="0"/>
                          <a:cs typeface="Arial" charset="0"/>
                        </a:rPr>
                        <a:t>γ</a:t>
                      </a:r>
                      <a:endParaRPr kumimoji="0" lang="en-US" altLang="en-US" sz="12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39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040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Ruthenium-106/Rhodium-106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a:ln>
                            <a:noFill/>
                          </a:ln>
                          <a:solidFill>
                            <a:schemeClr val="tx1"/>
                          </a:solidFill>
                          <a:effectLst/>
                          <a:latin typeface="Arial" charset="0"/>
                          <a:cs typeface="Arial" charset="0"/>
                        </a:rPr>
                        <a:t>β</a:t>
                      </a:r>
                      <a:r>
                        <a:rPr kumimoji="0" lang="en-US" altLang="en-US" sz="1200" b="0" i="0" u="none" strike="noStrike" cap="none" normalizeH="0" baseline="0">
                          <a:ln>
                            <a:noFill/>
                          </a:ln>
                          <a:solidFill>
                            <a:schemeClr val="tx1"/>
                          </a:solidFill>
                          <a:effectLst/>
                          <a:latin typeface="Arial" charset="0"/>
                          <a:cs typeface="Arial" charset="0"/>
                        </a:rPr>
                        <a:t>,</a:t>
                      </a:r>
                      <a:r>
                        <a:rPr kumimoji="0" lang="el-GR" altLang="en-US" sz="1200" b="0" i="0" u="none" strike="noStrike" cap="none" normalizeH="0" baseline="0">
                          <a:ln>
                            <a:noFill/>
                          </a:ln>
                          <a:solidFill>
                            <a:schemeClr val="tx1"/>
                          </a:solidFill>
                          <a:effectLst/>
                          <a:latin typeface="Arial" charset="0"/>
                          <a:cs typeface="Arial" charset="0"/>
                        </a:rPr>
                        <a:t>γ</a:t>
                      </a:r>
                      <a:endParaRPr kumimoji="0" lang="en-US" altLang="en-US" sz="12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1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040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Iodine-131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dirty="0">
                          <a:ln>
                            <a:noFill/>
                          </a:ln>
                          <a:solidFill>
                            <a:schemeClr val="tx1"/>
                          </a:solidFill>
                          <a:effectLst/>
                          <a:highlight>
                            <a:srgbClr val="FFFF00"/>
                          </a:highlight>
                          <a:latin typeface="Arial" charset="0"/>
                          <a:cs typeface="Arial" charset="0"/>
                        </a:rPr>
                        <a:t>β</a:t>
                      </a:r>
                      <a:r>
                        <a:rPr kumimoji="0" lang="en-US" altLang="en-US" sz="1200" b="0" i="0" u="none" strike="noStrike" cap="none" normalizeH="0" baseline="0" dirty="0">
                          <a:ln>
                            <a:noFill/>
                          </a:ln>
                          <a:solidFill>
                            <a:schemeClr val="tx1"/>
                          </a:solidFill>
                          <a:effectLst/>
                          <a:highlight>
                            <a:srgbClr val="FFFF00"/>
                          </a:highlight>
                          <a:latin typeface="Arial" charset="0"/>
                          <a:cs typeface="Arial" charset="0"/>
                        </a:rPr>
                        <a:t>,</a:t>
                      </a:r>
                      <a:r>
                        <a:rPr kumimoji="0" lang="el-GR" altLang="en-US" sz="1200" b="0" i="0" u="none" strike="noStrike" cap="none" normalizeH="0" baseline="0" dirty="0">
                          <a:ln>
                            <a:noFill/>
                          </a:ln>
                          <a:solidFill>
                            <a:schemeClr val="tx1"/>
                          </a:solidFill>
                          <a:effectLst/>
                          <a:highlight>
                            <a:srgbClr val="FFFF00"/>
                          </a:highlight>
                          <a:latin typeface="Arial" charset="0"/>
                          <a:cs typeface="Arial" charset="0"/>
                        </a:rPr>
                        <a:t>γ</a:t>
                      </a:r>
                      <a:endParaRPr kumimoji="0" lang="en-US" altLang="en-US" sz="1200" b="0" i="0" u="none" strike="noStrike" cap="none" normalizeH="0" baseline="0" dirty="0">
                        <a:ln>
                          <a:noFill/>
                        </a:ln>
                        <a:solidFill>
                          <a:schemeClr val="tx1"/>
                        </a:solidFill>
                        <a:effectLst/>
                        <a:highlight>
                          <a:srgbClr val="FFFF00"/>
                        </a:highligh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8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74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Cesium-137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dirty="0">
                          <a:ln>
                            <a:noFill/>
                          </a:ln>
                          <a:solidFill>
                            <a:schemeClr val="tx1"/>
                          </a:solidFill>
                          <a:effectLst/>
                          <a:highlight>
                            <a:srgbClr val="FFFF00"/>
                          </a:highlight>
                          <a:latin typeface="Arial" charset="0"/>
                          <a:cs typeface="Arial" charset="0"/>
                        </a:rPr>
                        <a:t>β</a:t>
                      </a:r>
                      <a:r>
                        <a:rPr kumimoji="0" lang="en-US" altLang="en-US" sz="1200" b="0" i="0" u="none" strike="noStrike" cap="none" normalizeH="0" baseline="0" dirty="0">
                          <a:ln>
                            <a:noFill/>
                          </a:ln>
                          <a:solidFill>
                            <a:schemeClr val="tx1"/>
                          </a:solidFill>
                          <a:effectLst/>
                          <a:highlight>
                            <a:srgbClr val="FFFF00"/>
                          </a:highlight>
                          <a:latin typeface="Arial" charset="0"/>
                          <a:cs typeface="Arial" charset="0"/>
                        </a:rPr>
                        <a:t>,</a:t>
                      </a:r>
                      <a:r>
                        <a:rPr kumimoji="0" lang="el-GR" altLang="en-US" sz="1200" b="0" i="0" u="none" strike="noStrike" cap="none" normalizeH="0" baseline="0" dirty="0">
                          <a:ln>
                            <a:noFill/>
                          </a:ln>
                          <a:solidFill>
                            <a:schemeClr val="tx1"/>
                          </a:solidFill>
                          <a:effectLst/>
                          <a:highlight>
                            <a:srgbClr val="FFFF00"/>
                          </a:highlight>
                          <a:latin typeface="Arial" charset="0"/>
                          <a:cs typeface="Arial" charset="0"/>
                        </a:rPr>
                        <a:t>γ</a:t>
                      </a:r>
                      <a:endParaRPr kumimoji="0" lang="en-US" altLang="en-US" sz="1200" b="0" i="0" u="none" strike="noStrike" cap="none" normalizeH="0" baseline="0" dirty="0">
                        <a:ln>
                          <a:noFill/>
                        </a:ln>
                        <a:solidFill>
                          <a:schemeClr val="tx1"/>
                        </a:solidFill>
                        <a:effectLst/>
                        <a:highlight>
                          <a:srgbClr val="FFFF00"/>
                        </a:highligh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30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highlight>
                            <a:srgbClr val="FFFF00"/>
                          </a:highligh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39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Barium-140/Lanthanum-140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a:ln>
                            <a:noFill/>
                          </a:ln>
                          <a:solidFill>
                            <a:schemeClr val="tx1"/>
                          </a:solidFill>
                          <a:effectLst/>
                          <a:latin typeface="Arial" charset="0"/>
                          <a:cs typeface="Arial" charset="0"/>
                        </a:rPr>
                        <a:t>β</a:t>
                      </a:r>
                      <a:r>
                        <a:rPr kumimoji="0" lang="en-US" altLang="en-US" sz="1200" b="0" i="0" u="none" strike="noStrike" cap="none" normalizeH="0" baseline="0">
                          <a:ln>
                            <a:noFill/>
                          </a:ln>
                          <a:solidFill>
                            <a:schemeClr val="tx1"/>
                          </a:solidFill>
                          <a:effectLst/>
                          <a:latin typeface="Arial" charset="0"/>
                          <a:cs typeface="Arial" charset="0"/>
                        </a:rPr>
                        <a:t>,</a:t>
                      </a:r>
                      <a:r>
                        <a:rPr kumimoji="0" lang="el-GR" altLang="en-US" sz="1200" b="0" i="0" u="none" strike="noStrike" cap="none" normalizeH="0" baseline="0">
                          <a:ln>
                            <a:noFill/>
                          </a:ln>
                          <a:solidFill>
                            <a:schemeClr val="tx1"/>
                          </a:solidFill>
                          <a:effectLst/>
                          <a:latin typeface="Arial" charset="0"/>
                          <a:cs typeface="Arial" charset="0"/>
                        </a:rPr>
                        <a:t>γ</a:t>
                      </a:r>
                      <a:endParaRPr kumimoji="0" lang="en-US" altLang="en-US" sz="12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13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268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Cerium-141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a:ln>
                            <a:noFill/>
                          </a:ln>
                          <a:solidFill>
                            <a:schemeClr val="tx1"/>
                          </a:solidFill>
                          <a:effectLst/>
                          <a:latin typeface="Arial" charset="0"/>
                          <a:cs typeface="Arial" charset="0"/>
                        </a:rPr>
                        <a:t>β</a:t>
                      </a:r>
                      <a:r>
                        <a:rPr kumimoji="0" lang="en-US" altLang="en-US" sz="1200" b="0" i="0" u="none" strike="noStrike" cap="none" normalizeH="0" baseline="0">
                          <a:ln>
                            <a:noFill/>
                          </a:ln>
                          <a:solidFill>
                            <a:schemeClr val="tx1"/>
                          </a:solidFill>
                          <a:effectLst/>
                          <a:latin typeface="Arial" charset="0"/>
                          <a:cs typeface="Arial" charset="0"/>
                        </a:rPr>
                        <a:t>,</a:t>
                      </a:r>
                      <a:r>
                        <a:rPr kumimoji="0" lang="el-GR" altLang="en-US" sz="1200" b="0" i="0" u="none" strike="noStrike" cap="none" normalizeH="0" baseline="0">
                          <a:ln>
                            <a:noFill/>
                          </a:ln>
                          <a:solidFill>
                            <a:schemeClr val="tx1"/>
                          </a:solidFill>
                          <a:effectLst/>
                          <a:latin typeface="Arial" charset="0"/>
                          <a:cs typeface="Arial" charset="0"/>
                        </a:rPr>
                        <a:t>γ</a:t>
                      </a:r>
                      <a:endParaRPr kumimoji="0" lang="en-US" altLang="en-US" sz="12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33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268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Cerium-144/Praseodymium-144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a:ln>
                            <a:noFill/>
                          </a:ln>
                          <a:solidFill>
                            <a:schemeClr val="tx1"/>
                          </a:solidFill>
                          <a:effectLst/>
                          <a:latin typeface="Arial" charset="0"/>
                          <a:cs typeface="Arial" charset="0"/>
                        </a:rPr>
                        <a:t>β</a:t>
                      </a:r>
                      <a:r>
                        <a:rPr kumimoji="0" lang="en-US" altLang="en-US" sz="1200" b="0" i="0" u="none" strike="noStrike" cap="none" normalizeH="0" baseline="0">
                          <a:ln>
                            <a:noFill/>
                          </a:ln>
                          <a:solidFill>
                            <a:schemeClr val="tx1"/>
                          </a:solidFill>
                          <a:effectLst/>
                          <a:latin typeface="Arial" charset="0"/>
                          <a:cs typeface="Arial" charset="0"/>
                        </a:rPr>
                        <a:t>,</a:t>
                      </a:r>
                      <a:r>
                        <a:rPr kumimoji="0" lang="el-GR" altLang="en-US" sz="1200" b="0" i="0" u="none" strike="noStrike" cap="none" normalizeH="0" baseline="0">
                          <a:ln>
                            <a:noFill/>
                          </a:ln>
                          <a:solidFill>
                            <a:schemeClr val="tx1"/>
                          </a:solidFill>
                          <a:effectLst/>
                          <a:latin typeface="Arial" charset="0"/>
                          <a:cs typeface="Arial" charset="0"/>
                        </a:rPr>
                        <a:t>γ</a:t>
                      </a:r>
                      <a:endParaRPr kumimoji="0" lang="en-US" altLang="en-US" sz="12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285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268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rPr>
                        <a:t>Promethium-147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200" b="0" i="0" u="none" strike="noStrike" cap="none" normalizeH="0" baseline="0">
                          <a:ln>
                            <a:noFill/>
                          </a:ln>
                          <a:solidFill>
                            <a:schemeClr val="tx1"/>
                          </a:solidFill>
                          <a:effectLst/>
                          <a:latin typeface="Arial" charset="0"/>
                          <a:cs typeface="Arial" charset="0"/>
                        </a:rPr>
                        <a:t>β</a:t>
                      </a:r>
                      <a:endParaRPr kumimoji="0" lang="en-US" altLang="en-US" sz="1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3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3" name="TextBox 2">
            <a:extLst>
              <a:ext uri="{FF2B5EF4-FFF2-40B4-BE49-F238E27FC236}">
                <a16:creationId xmlns:a16="http://schemas.microsoft.com/office/drawing/2014/main" id="{8D8B0184-43C2-36F6-3489-38ADC605CF80}"/>
              </a:ext>
            </a:extLst>
          </p:cNvPr>
          <p:cNvSpPr txBox="1"/>
          <p:nvPr/>
        </p:nvSpPr>
        <p:spPr>
          <a:xfrm>
            <a:off x="381000" y="6488668"/>
            <a:ext cx="533400" cy="369332"/>
          </a:xfrm>
          <a:prstGeom prst="rect">
            <a:avLst/>
          </a:prstGeom>
          <a:noFill/>
        </p:spPr>
        <p:txBody>
          <a:bodyPr wrap="square">
            <a:spAutoFit/>
          </a:bodyPr>
          <a:lstStyle/>
          <a:p>
            <a:r>
              <a:rPr lang="en-US" dirty="0">
                <a:solidFill>
                  <a:srgbClr val="FF0000"/>
                </a:solidFil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1">
            <a:extLst>
              <a:ext uri="{FF2B5EF4-FFF2-40B4-BE49-F238E27FC236}">
                <a16:creationId xmlns:a16="http://schemas.microsoft.com/office/drawing/2014/main" id="{37E267CD-299C-F224-0419-EB8DA166329D}"/>
              </a:ext>
            </a:extLst>
          </p:cNvPr>
          <p:cNvSpPr txBox="1">
            <a:spLocks noChangeArrowheads="1"/>
          </p:cNvSpPr>
          <p:nvPr/>
        </p:nvSpPr>
        <p:spPr bwMode="auto">
          <a:xfrm>
            <a:off x="419100" y="579909"/>
            <a:ext cx="8305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cs typeface="Arial" panose="020B0604020202020204" pitchFamily="34" charset="0"/>
              </a:rPr>
              <a:t>Biological Excretion Pathways</a:t>
            </a:r>
          </a:p>
        </p:txBody>
      </p:sp>
      <p:grpSp>
        <p:nvGrpSpPr>
          <p:cNvPr id="36867" name="Group 1">
            <a:extLst>
              <a:ext uri="{FF2B5EF4-FFF2-40B4-BE49-F238E27FC236}">
                <a16:creationId xmlns:a16="http://schemas.microsoft.com/office/drawing/2014/main" id="{7033139F-E21A-3782-1507-2D85A30109EB}"/>
              </a:ext>
            </a:extLst>
          </p:cNvPr>
          <p:cNvGrpSpPr>
            <a:grpSpLocks/>
          </p:cNvGrpSpPr>
          <p:nvPr/>
        </p:nvGrpSpPr>
        <p:grpSpPr bwMode="auto">
          <a:xfrm>
            <a:off x="1066800" y="1600201"/>
            <a:ext cx="7010400" cy="4677890"/>
            <a:chOff x="1523995" y="1371600"/>
            <a:chExt cx="6145218" cy="4327525"/>
          </a:xfrm>
        </p:grpSpPr>
        <p:sp>
          <p:nvSpPr>
            <p:cNvPr id="36868" name="Rectangle 2">
              <a:extLst>
                <a:ext uri="{FF2B5EF4-FFF2-40B4-BE49-F238E27FC236}">
                  <a16:creationId xmlns:a16="http://schemas.microsoft.com/office/drawing/2014/main" id="{D3505A9A-65E3-45B0-0E4E-EC8F86D9366C}"/>
                </a:ext>
              </a:extLst>
            </p:cNvPr>
            <p:cNvSpPr>
              <a:spLocks noChangeArrowheads="1"/>
            </p:cNvSpPr>
            <p:nvPr/>
          </p:nvSpPr>
          <p:spPr bwMode="auto">
            <a:xfrm>
              <a:off x="1600200" y="1905000"/>
              <a:ext cx="1143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Stomach</a:t>
              </a:r>
              <a:endParaRPr lang="en-US" altLang="en-US" sz="2400">
                <a:latin typeface="Times" panose="02020603050405020304" pitchFamily="18" charset="0"/>
              </a:endParaRPr>
            </a:p>
          </p:txBody>
        </p:sp>
        <p:sp>
          <p:nvSpPr>
            <p:cNvPr id="36869" name="Rectangle 3">
              <a:extLst>
                <a:ext uri="{FF2B5EF4-FFF2-40B4-BE49-F238E27FC236}">
                  <a16:creationId xmlns:a16="http://schemas.microsoft.com/office/drawing/2014/main" id="{B2D20821-C3D4-7C11-3D58-48040C39CB7A}"/>
                </a:ext>
              </a:extLst>
            </p:cNvPr>
            <p:cNvSpPr>
              <a:spLocks noChangeArrowheads="1"/>
            </p:cNvSpPr>
            <p:nvPr/>
          </p:nvSpPr>
          <p:spPr bwMode="auto">
            <a:xfrm>
              <a:off x="1523995" y="4038600"/>
              <a:ext cx="1371595"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Large</a:t>
              </a:r>
              <a:r>
                <a:rPr lang="en-US" altLang="en-US" sz="2400">
                  <a:latin typeface="Times" panose="02020603050405020304" pitchFamily="18" charset="0"/>
                </a:rPr>
                <a:t> </a:t>
              </a:r>
              <a:r>
                <a:rPr lang="en-US" altLang="en-US" sz="1400">
                  <a:latin typeface="Times" panose="02020603050405020304" pitchFamily="18" charset="0"/>
                </a:rPr>
                <a:t>Intestine</a:t>
              </a:r>
              <a:endParaRPr lang="en-US" altLang="en-US" sz="2400">
                <a:latin typeface="Times" panose="02020603050405020304" pitchFamily="18" charset="0"/>
              </a:endParaRPr>
            </a:p>
          </p:txBody>
        </p:sp>
        <p:sp>
          <p:nvSpPr>
            <p:cNvPr id="36870" name="Rectangle 4">
              <a:extLst>
                <a:ext uri="{FF2B5EF4-FFF2-40B4-BE49-F238E27FC236}">
                  <a16:creationId xmlns:a16="http://schemas.microsoft.com/office/drawing/2014/main" id="{014FD831-4615-CF4B-51DD-4A79FE45E69F}"/>
                </a:ext>
              </a:extLst>
            </p:cNvPr>
            <p:cNvSpPr>
              <a:spLocks noChangeArrowheads="1"/>
            </p:cNvSpPr>
            <p:nvPr/>
          </p:nvSpPr>
          <p:spPr bwMode="auto">
            <a:xfrm>
              <a:off x="1524000" y="2971799"/>
              <a:ext cx="1371595"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Small</a:t>
              </a:r>
              <a:r>
                <a:rPr lang="en-US" altLang="en-US" sz="2400">
                  <a:latin typeface="Times" panose="02020603050405020304" pitchFamily="18" charset="0"/>
                </a:rPr>
                <a:t> </a:t>
              </a:r>
              <a:r>
                <a:rPr lang="en-US" altLang="en-US" sz="1400">
                  <a:latin typeface="Times" panose="02020603050405020304" pitchFamily="18" charset="0"/>
                </a:rPr>
                <a:t>Intestine</a:t>
              </a:r>
              <a:endParaRPr lang="en-US" altLang="en-US" sz="2400">
                <a:latin typeface="Times" panose="02020603050405020304" pitchFamily="18" charset="0"/>
              </a:endParaRPr>
            </a:p>
          </p:txBody>
        </p:sp>
        <p:sp>
          <p:nvSpPr>
            <p:cNvPr id="36871" name="Rectangle 5">
              <a:extLst>
                <a:ext uri="{FF2B5EF4-FFF2-40B4-BE49-F238E27FC236}">
                  <a16:creationId xmlns:a16="http://schemas.microsoft.com/office/drawing/2014/main" id="{FB0C7777-5D92-5DD9-B773-60DD071E2364}"/>
                </a:ext>
              </a:extLst>
            </p:cNvPr>
            <p:cNvSpPr>
              <a:spLocks noChangeArrowheads="1"/>
            </p:cNvSpPr>
            <p:nvPr/>
          </p:nvSpPr>
          <p:spPr bwMode="auto">
            <a:xfrm>
              <a:off x="3657600" y="2971800"/>
              <a:ext cx="1143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Blood</a:t>
              </a:r>
              <a:endParaRPr lang="en-US" altLang="en-US" sz="1000">
                <a:latin typeface="Times" panose="02020603050405020304" pitchFamily="18" charset="0"/>
              </a:endParaRPr>
            </a:p>
          </p:txBody>
        </p:sp>
        <p:sp>
          <p:nvSpPr>
            <p:cNvPr id="36872" name="Rectangle 6">
              <a:extLst>
                <a:ext uri="{FF2B5EF4-FFF2-40B4-BE49-F238E27FC236}">
                  <a16:creationId xmlns:a16="http://schemas.microsoft.com/office/drawing/2014/main" id="{8A809B76-3D9A-5F72-B37F-817530AD82AA}"/>
                </a:ext>
              </a:extLst>
            </p:cNvPr>
            <p:cNvSpPr>
              <a:spLocks noChangeArrowheads="1"/>
            </p:cNvSpPr>
            <p:nvPr/>
          </p:nvSpPr>
          <p:spPr bwMode="auto">
            <a:xfrm>
              <a:off x="3657600" y="4038600"/>
              <a:ext cx="1143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Kidney</a:t>
              </a:r>
              <a:endParaRPr lang="en-US" altLang="en-US" sz="1000">
                <a:latin typeface="Times" panose="02020603050405020304" pitchFamily="18" charset="0"/>
              </a:endParaRPr>
            </a:p>
          </p:txBody>
        </p:sp>
        <p:sp>
          <p:nvSpPr>
            <p:cNvPr id="36873" name="Rectangle 7">
              <a:extLst>
                <a:ext uri="{FF2B5EF4-FFF2-40B4-BE49-F238E27FC236}">
                  <a16:creationId xmlns:a16="http://schemas.microsoft.com/office/drawing/2014/main" id="{830A2310-7505-36BB-858F-40CB9A46D757}"/>
                </a:ext>
              </a:extLst>
            </p:cNvPr>
            <p:cNvSpPr>
              <a:spLocks noChangeArrowheads="1"/>
            </p:cNvSpPr>
            <p:nvPr/>
          </p:nvSpPr>
          <p:spPr bwMode="auto">
            <a:xfrm>
              <a:off x="6172199" y="3962400"/>
              <a:ext cx="1338161"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Large</a:t>
              </a:r>
              <a:r>
                <a:rPr lang="en-US" altLang="en-US" sz="1000">
                  <a:latin typeface="Times" panose="02020603050405020304" pitchFamily="18" charset="0"/>
                </a:rPr>
                <a:t> </a:t>
              </a:r>
              <a:r>
                <a:rPr lang="en-US" altLang="en-US" sz="1400">
                  <a:latin typeface="Times" panose="02020603050405020304" pitchFamily="18" charset="0"/>
                </a:rPr>
                <a:t>Intestine</a:t>
              </a:r>
              <a:endParaRPr lang="en-US" altLang="en-US" sz="1000">
                <a:latin typeface="Times" panose="02020603050405020304" pitchFamily="18" charset="0"/>
              </a:endParaRPr>
            </a:p>
          </p:txBody>
        </p:sp>
        <p:sp>
          <p:nvSpPr>
            <p:cNvPr id="36874" name="Rectangle 8">
              <a:extLst>
                <a:ext uri="{FF2B5EF4-FFF2-40B4-BE49-F238E27FC236}">
                  <a16:creationId xmlns:a16="http://schemas.microsoft.com/office/drawing/2014/main" id="{A5B1CE94-7E62-C50D-2901-54EFC707559C}"/>
                </a:ext>
              </a:extLst>
            </p:cNvPr>
            <p:cNvSpPr>
              <a:spLocks noChangeArrowheads="1"/>
            </p:cNvSpPr>
            <p:nvPr/>
          </p:nvSpPr>
          <p:spPr bwMode="auto">
            <a:xfrm>
              <a:off x="6172200" y="2895600"/>
              <a:ext cx="1338162"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Small</a:t>
              </a:r>
              <a:r>
                <a:rPr lang="en-US" altLang="en-US" sz="1000">
                  <a:latin typeface="Times" panose="02020603050405020304" pitchFamily="18" charset="0"/>
                </a:rPr>
                <a:t> </a:t>
              </a:r>
              <a:r>
                <a:rPr lang="en-US" altLang="en-US" sz="1400">
                  <a:latin typeface="Times" panose="02020603050405020304" pitchFamily="18" charset="0"/>
                </a:rPr>
                <a:t>intestine</a:t>
              </a:r>
              <a:endParaRPr lang="en-US" altLang="en-US" sz="1000">
                <a:latin typeface="Times" panose="02020603050405020304" pitchFamily="18" charset="0"/>
              </a:endParaRPr>
            </a:p>
          </p:txBody>
        </p:sp>
        <p:sp>
          <p:nvSpPr>
            <p:cNvPr id="36875" name="Rectangle 9">
              <a:extLst>
                <a:ext uri="{FF2B5EF4-FFF2-40B4-BE49-F238E27FC236}">
                  <a16:creationId xmlns:a16="http://schemas.microsoft.com/office/drawing/2014/main" id="{5CAA0C8A-268A-032A-4346-19D54789000F}"/>
                </a:ext>
              </a:extLst>
            </p:cNvPr>
            <p:cNvSpPr>
              <a:spLocks noChangeArrowheads="1"/>
            </p:cNvSpPr>
            <p:nvPr/>
          </p:nvSpPr>
          <p:spPr bwMode="auto">
            <a:xfrm>
              <a:off x="6153324" y="1894076"/>
              <a:ext cx="1143000"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Stomach</a:t>
              </a:r>
            </a:p>
          </p:txBody>
        </p:sp>
        <p:sp>
          <p:nvSpPr>
            <p:cNvPr id="36876" name="Line 10">
              <a:extLst>
                <a:ext uri="{FF2B5EF4-FFF2-40B4-BE49-F238E27FC236}">
                  <a16:creationId xmlns:a16="http://schemas.microsoft.com/office/drawing/2014/main" id="{1E7A2018-014B-C423-C274-FBC3EB114524}"/>
                </a:ext>
              </a:extLst>
            </p:cNvPr>
            <p:cNvSpPr>
              <a:spLocks noChangeShapeType="1"/>
            </p:cNvSpPr>
            <p:nvPr/>
          </p:nvSpPr>
          <p:spPr bwMode="auto">
            <a:xfrm>
              <a:off x="2133600" y="2514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Line 11">
              <a:extLst>
                <a:ext uri="{FF2B5EF4-FFF2-40B4-BE49-F238E27FC236}">
                  <a16:creationId xmlns:a16="http://schemas.microsoft.com/office/drawing/2014/main" id="{B6EC4D18-3D9F-FAC6-E3F2-6E4F2866AC4E}"/>
                </a:ext>
              </a:extLst>
            </p:cNvPr>
            <p:cNvSpPr>
              <a:spLocks noChangeShapeType="1"/>
            </p:cNvSpPr>
            <p:nvPr/>
          </p:nvSpPr>
          <p:spPr bwMode="auto">
            <a:xfrm>
              <a:off x="2133600" y="3581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Line 12">
              <a:extLst>
                <a:ext uri="{FF2B5EF4-FFF2-40B4-BE49-F238E27FC236}">
                  <a16:creationId xmlns:a16="http://schemas.microsoft.com/office/drawing/2014/main" id="{9D8E1EB7-C7C6-97A5-1F6E-D36CC53BB931}"/>
                </a:ext>
              </a:extLst>
            </p:cNvPr>
            <p:cNvSpPr>
              <a:spLocks noChangeShapeType="1"/>
            </p:cNvSpPr>
            <p:nvPr/>
          </p:nvSpPr>
          <p:spPr bwMode="auto">
            <a:xfrm>
              <a:off x="4267200" y="3581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Line 13">
              <a:extLst>
                <a:ext uri="{FF2B5EF4-FFF2-40B4-BE49-F238E27FC236}">
                  <a16:creationId xmlns:a16="http://schemas.microsoft.com/office/drawing/2014/main" id="{CC008E12-E67F-E185-659C-16F145A0FBBF}"/>
                </a:ext>
              </a:extLst>
            </p:cNvPr>
            <p:cNvSpPr>
              <a:spLocks noChangeShapeType="1"/>
            </p:cNvSpPr>
            <p:nvPr/>
          </p:nvSpPr>
          <p:spPr bwMode="auto">
            <a:xfrm>
              <a:off x="6705600" y="3505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0" name="Line 14">
              <a:extLst>
                <a:ext uri="{FF2B5EF4-FFF2-40B4-BE49-F238E27FC236}">
                  <a16:creationId xmlns:a16="http://schemas.microsoft.com/office/drawing/2014/main" id="{B86D75BD-77F5-EE7A-31E7-02CA1BAFCE2E}"/>
                </a:ext>
              </a:extLst>
            </p:cNvPr>
            <p:cNvSpPr>
              <a:spLocks noChangeShapeType="1"/>
            </p:cNvSpPr>
            <p:nvPr/>
          </p:nvSpPr>
          <p:spPr bwMode="auto">
            <a:xfrm>
              <a:off x="6705600" y="2503677"/>
              <a:ext cx="0" cy="3919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1" name="Line 15">
              <a:extLst>
                <a:ext uri="{FF2B5EF4-FFF2-40B4-BE49-F238E27FC236}">
                  <a16:creationId xmlns:a16="http://schemas.microsoft.com/office/drawing/2014/main" id="{F71BD28F-B400-AD19-BA65-F559A8D1430B}"/>
                </a:ext>
              </a:extLst>
            </p:cNvPr>
            <p:cNvSpPr>
              <a:spLocks noChangeShapeType="1"/>
            </p:cNvSpPr>
            <p:nvPr/>
          </p:nvSpPr>
          <p:spPr bwMode="auto">
            <a:xfrm>
              <a:off x="2895590" y="3272955"/>
              <a:ext cx="762011" cy="36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Line 16">
              <a:extLst>
                <a:ext uri="{FF2B5EF4-FFF2-40B4-BE49-F238E27FC236}">
                  <a16:creationId xmlns:a16="http://schemas.microsoft.com/office/drawing/2014/main" id="{864A493F-18F7-D78E-9615-14E72B3A1C1F}"/>
                </a:ext>
              </a:extLst>
            </p:cNvPr>
            <p:cNvSpPr>
              <a:spLocks noChangeShapeType="1"/>
            </p:cNvSpPr>
            <p:nvPr/>
          </p:nvSpPr>
          <p:spPr bwMode="auto">
            <a:xfrm>
              <a:off x="4267200" y="4648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Line 17">
              <a:extLst>
                <a:ext uri="{FF2B5EF4-FFF2-40B4-BE49-F238E27FC236}">
                  <a16:creationId xmlns:a16="http://schemas.microsoft.com/office/drawing/2014/main" id="{891B4CC5-D5AC-9BAE-F1F6-3D8D80DAA7F8}"/>
                </a:ext>
              </a:extLst>
            </p:cNvPr>
            <p:cNvSpPr>
              <a:spLocks noChangeShapeType="1"/>
            </p:cNvSpPr>
            <p:nvPr/>
          </p:nvSpPr>
          <p:spPr bwMode="auto">
            <a:xfrm>
              <a:off x="3429000" y="3276600"/>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Line 18">
              <a:extLst>
                <a:ext uri="{FF2B5EF4-FFF2-40B4-BE49-F238E27FC236}">
                  <a16:creationId xmlns:a16="http://schemas.microsoft.com/office/drawing/2014/main" id="{343C66FA-7E0A-0FA4-020D-1DCD0A39F156}"/>
                </a:ext>
              </a:extLst>
            </p:cNvPr>
            <p:cNvSpPr>
              <a:spLocks noChangeShapeType="1"/>
            </p:cNvSpPr>
            <p:nvPr/>
          </p:nvSpPr>
          <p:spPr bwMode="auto">
            <a:xfrm>
              <a:off x="2895590" y="4263555"/>
              <a:ext cx="152411" cy="36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Line 19">
              <a:extLst>
                <a:ext uri="{FF2B5EF4-FFF2-40B4-BE49-F238E27FC236}">
                  <a16:creationId xmlns:a16="http://schemas.microsoft.com/office/drawing/2014/main" id="{570620A4-9C2D-55E8-565F-A0983F2DBE8F}"/>
                </a:ext>
              </a:extLst>
            </p:cNvPr>
            <p:cNvSpPr>
              <a:spLocks noChangeShapeType="1"/>
            </p:cNvSpPr>
            <p:nvPr/>
          </p:nvSpPr>
          <p:spPr bwMode="auto">
            <a:xfrm flipV="1">
              <a:off x="3048000" y="32766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6" name="Line 20">
              <a:extLst>
                <a:ext uri="{FF2B5EF4-FFF2-40B4-BE49-F238E27FC236}">
                  <a16:creationId xmlns:a16="http://schemas.microsoft.com/office/drawing/2014/main" id="{7FED776F-1571-683E-0ABB-E18812A4AD5D}"/>
                </a:ext>
              </a:extLst>
            </p:cNvPr>
            <p:cNvSpPr>
              <a:spLocks noChangeShapeType="1"/>
            </p:cNvSpPr>
            <p:nvPr/>
          </p:nvSpPr>
          <p:spPr bwMode="auto">
            <a:xfrm>
              <a:off x="2133600" y="4648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Line 22">
              <a:extLst>
                <a:ext uri="{FF2B5EF4-FFF2-40B4-BE49-F238E27FC236}">
                  <a16:creationId xmlns:a16="http://schemas.microsoft.com/office/drawing/2014/main" id="{6C8EFD1B-38F7-10D1-D784-9E45018EFE90}"/>
                </a:ext>
              </a:extLst>
            </p:cNvPr>
            <p:cNvSpPr>
              <a:spLocks noChangeShapeType="1"/>
            </p:cNvSpPr>
            <p:nvPr/>
          </p:nvSpPr>
          <p:spPr bwMode="auto">
            <a:xfrm>
              <a:off x="6705600" y="4572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Text Box 23">
              <a:extLst>
                <a:ext uri="{FF2B5EF4-FFF2-40B4-BE49-F238E27FC236}">
                  <a16:creationId xmlns:a16="http://schemas.microsoft.com/office/drawing/2014/main" id="{5C87ADA7-A9C4-B7AF-5B1E-F5217691E217}"/>
                </a:ext>
              </a:extLst>
            </p:cNvPr>
            <p:cNvSpPr txBox="1">
              <a:spLocks noChangeArrowheads="1"/>
            </p:cNvSpPr>
            <p:nvPr/>
          </p:nvSpPr>
          <p:spPr bwMode="auto">
            <a:xfrm>
              <a:off x="1676399" y="1371600"/>
              <a:ext cx="1119188"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Times" panose="02020603050405020304" pitchFamily="18" charset="0"/>
                </a:rPr>
                <a:t>Soluble</a:t>
              </a:r>
            </a:p>
          </p:txBody>
        </p:sp>
        <p:sp>
          <p:nvSpPr>
            <p:cNvPr id="36889" name="Text Box 24">
              <a:extLst>
                <a:ext uri="{FF2B5EF4-FFF2-40B4-BE49-F238E27FC236}">
                  <a16:creationId xmlns:a16="http://schemas.microsoft.com/office/drawing/2014/main" id="{978499DC-97EC-28D4-CF24-32B0B7CE1BCE}"/>
                </a:ext>
              </a:extLst>
            </p:cNvPr>
            <p:cNvSpPr txBox="1">
              <a:spLocks noChangeArrowheads="1"/>
            </p:cNvSpPr>
            <p:nvPr/>
          </p:nvSpPr>
          <p:spPr bwMode="auto">
            <a:xfrm>
              <a:off x="6096000" y="1371600"/>
              <a:ext cx="133816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Times" panose="02020603050405020304" pitchFamily="18" charset="0"/>
                </a:rPr>
                <a:t>Insoluble</a:t>
              </a:r>
            </a:p>
          </p:txBody>
        </p:sp>
        <p:sp>
          <p:nvSpPr>
            <p:cNvPr id="36890" name="Text Box 25">
              <a:extLst>
                <a:ext uri="{FF2B5EF4-FFF2-40B4-BE49-F238E27FC236}">
                  <a16:creationId xmlns:a16="http://schemas.microsoft.com/office/drawing/2014/main" id="{67F924EF-8DE5-9A31-5763-AE841116A8ED}"/>
                </a:ext>
              </a:extLst>
            </p:cNvPr>
            <p:cNvSpPr txBox="1">
              <a:spLocks noChangeArrowheads="1"/>
            </p:cNvSpPr>
            <p:nvPr/>
          </p:nvSpPr>
          <p:spPr bwMode="auto">
            <a:xfrm>
              <a:off x="2895600" y="2895600"/>
              <a:ext cx="509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30%</a:t>
              </a:r>
            </a:p>
          </p:txBody>
        </p:sp>
        <p:sp>
          <p:nvSpPr>
            <p:cNvPr id="36891" name="Text Box 26">
              <a:extLst>
                <a:ext uri="{FF2B5EF4-FFF2-40B4-BE49-F238E27FC236}">
                  <a16:creationId xmlns:a16="http://schemas.microsoft.com/office/drawing/2014/main" id="{DDCF2BC3-E783-2593-48C8-FF080C29E564}"/>
                </a:ext>
              </a:extLst>
            </p:cNvPr>
            <p:cNvSpPr txBox="1">
              <a:spLocks noChangeArrowheads="1"/>
            </p:cNvSpPr>
            <p:nvPr/>
          </p:nvSpPr>
          <p:spPr bwMode="auto">
            <a:xfrm>
              <a:off x="2286000" y="4800600"/>
              <a:ext cx="509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70%</a:t>
              </a:r>
            </a:p>
          </p:txBody>
        </p:sp>
        <p:sp>
          <p:nvSpPr>
            <p:cNvPr id="36892" name="Text Box 27">
              <a:extLst>
                <a:ext uri="{FF2B5EF4-FFF2-40B4-BE49-F238E27FC236}">
                  <a16:creationId xmlns:a16="http://schemas.microsoft.com/office/drawing/2014/main" id="{4B77E239-5FC9-28C1-8BB0-225665A0C3EE}"/>
                </a:ext>
              </a:extLst>
            </p:cNvPr>
            <p:cNvSpPr txBox="1">
              <a:spLocks noChangeArrowheads="1"/>
            </p:cNvSpPr>
            <p:nvPr/>
          </p:nvSpPr>
          <p:spPr bwMode="auto">
            <a:xfrm>
              <a:off x="4343399" y="3605953"/>
              <a:ext cx="509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28%</a:t>
              </a:r>
            </a:p>
          </p:txBody>
        </p:sp>
        <p:sp>
          <p:nvSpPr>
            <p:cNvPr id="36893" name="Text Box 28">
              <a:extLst>
                <a:ext uri="{FF2B5EF4-FFF2-40B4-BE49-F238E27FC236}">
                  <a16:creationId xmlns:a16="http://schemas.microsoft.com/office/drawing/2014/main" id="{233EB6A8-EEB1-7484-ADDE-637CD5E648FB}"/>
                </a:ext>
              </a:extLst>
            </p:cNvPr>
            <p:cNvSpPr txBox="1">
              <a:spLocks noChangeArrowheads="1"/>
            </p:cNvSpPr>
            <p:nvPr/>
          </p:nvSpPr>
          <p:spPr bwMode="auto">
            <a:xfrm>
              <a:off x="3433004" y="3661676"/>
              <a:ext cx="420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2%</a:t>
              </a:r>
            </a:p>
          </p:txBody>
        </p:sp>
        <p:sp>
          <p:nvSpPr>
            <p:cNvPr id="36894" name="Text Box 29">
              <a:extLst>
                <a:ext uri="{FF2B5EF4-FFF2-40B4-BE49-F238E27FC236}">
                  <a16:creationId xmlns:a16="http://schemas.microsoft.com/office/drawing/2014/main" id="{847C3707-9D96-7991-F3E2-4A10274273B4}"/>
                </a:ext>
              </a:extLst>
            </p:cNvPr>
            <p:cNvSpPr txBox="1">
              <a:spLocks noChangeArrowheads="1"/>
            </p:cNvSpPr>
            <p:nvPr/>
          </p:nvSpPr>
          <p:spPr bwMode="auto">
            <a:xfrm>
              <a:off x="7070725" y="4670425"/>
              <a:ext cx="59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100%</a:t>
              </a:r>
            </a:p>
          </p:txBody>
        </p:sp>
        <p:sp>
          <p:nvSpPr>
            <p:cNvPr id="36895" name="Text Box 30">
              <a:extLst>
                <a:ext uri="{FF2B5EF4-FFF2-40B4-BE49-F238E27FC236}">
                  <a16:creationId xmlns:a16="http://schemas.microsoft.com/office/drawing/2014/main" id="{0E3CE3B4-5619-B7A4-1485-981C6AFBC0F6}"/>
                </a:ext>
              </a:extLst>
            </p:cNvPr>
            <p:cNvSpPr txBox="1">
              <a:spLocks noChangeArrowheads="1"/>
            </p:cNvSpPr>
            <p:nvPr/>
          </p:nvSpPr>
          <p:spPr bwMode="auto">
            <a:xfrm>
              <a:off x="1828800" y="5257800"/>
              <a:ext cx="590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Feces</a:t>
              </a:r>
            </a:p>
          </p:txBody>
        </p:sp>
        <p:sp>
          <p:nvSpPr>
            <p:cNvPr id="36896" name="Text Box 31">
              <a:extLst>
                <a:ext uri="{FF2B5EF4-FFF2-40B4-BE49-F238E27FC236}">
                  <a16:creationId xmlns:a16="http://schemas.microsoft.com/office/drawing/2014/main" id="{73F71E91-5F8E-3FF1-BD7F-D9E1957A4864}"/>
                </a:ext>
              </a:extLst>
            </p:cNvPr>
            <p:cNvSpPr txBox="1">
              <a:spLocks noChangeArrowheads="1"/>
            </p:cNvSpPr>
            <p:nvPr/>
          </p:nvSpPr>
          <p:spPr bwMode="auto">
            <a:xfrm>
              <a:off x="2895600" y="5181600"/>
              <a:ext cx="9540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Sweat +</a:t>
              </a:r>
            </a:p>
            <a:p>
              <a:pPr eaLnBrk="1" hangingPunct="1">
                <a:lnSpc>
                  <a:spcPct val="100000"/>
                </a:lnSpc>
                <a:spcBef>
                  <a:spcPct val="0"/>
                </a:spcBef>
                <a:buFontTx/>
                <a:buNone/>
              </a:pPr>
              <a:r>
                <a:rPr lang="en-US" altLang="en-US" sz="1400">
                  <a:latin typeface="Times" panose="02020603050405020304" pitchFamily="18" charset="0"/>
                </a:rPr>
                <a:t>Exhalation</a:t>
              </a:r>
            </a:p>
          </p:txBody>
        </p:sp>
        <p:sp>
          <p:nvSpPr>
            <p:cNvPr id="36897" name="Text Box 32">
              <a:extLst>
                <a:ext uri="{FF2B5EF4-FFF2-40B4-BE49-F238E27FC236}">
                  <a16:creationId xmlns:a16="http://schemas.microsoft.com/office/drawing/2014/main" id="{CD528C69-9122-D4EF-7315-39E7216E7F8F}"/>
                </a:ext>
              </a:extLst>
            </p:cNvPr>
            <p:cNvSpPr txBox="1">
              <a:spLocks noChangeArrowheads="1"/>
            </p:cNvSpPr>
            <p:nvPr/>
          </p:nvSpPr>
          <p:spPr bwMode="auto">
            <a:xfrm>
              <a:off x="3983038" y="5257800"/>
              <a:ext cx="588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Urine</a:t>
              </a:r>
            </a:p>
          </p:txBody>
        </p:sp>
        <p:sp>
          <p:nvSpPr>
            <p:cNvPr id="36898" name="Text Box 33">
              <a:extLst>
                <a:ext uri="{FF2B5EF4-FFF2-40B4-BE49-F238E27FC236}">
                  <a16:creationId xmlns:a16="http://schemas.microsoft.com/office/drawing/2014/main" id="{A940AD49-0C39-97B7-6AF5-8B5C3BF5FCD2}"/>
                </a:ext>
              </a:extLst>
            </p:cNvPr>
            <p:cNvSpPr txBox="1">
              <a:spLocks noChangeArrowheads="1"/>
            </p:cNvSpPr>
            <p:nvPr/>
          </p:nvSpPr>
          <p:spPr bwMode="auto">
            <a:xfrm>
              <a:off x="6400800" y="5181600"/>
              <a:ext cx="590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Feces</a:t>
              </a:r>
            </a:p>
          </p:txBody>
        </p:sp>
      </p:grpSp>
      <p:sp>
        <p:nvSpPr>
          <p:cNvPr id="3" name="TextBox 2">
            <a:extLst>
              <a:ext uri="{FF2B5EF4-FFF2-40B4-BE49-F238E27FC236}">
                <a16:creationId xmlns:a16="http://schemas.microsoft.com/office/drawing/2014/main" id="{5B9EDF80-A050-0DA2-B623-9ABBA7B34A72}"/>
              </a:ext>
            </a:extLst>
          </p:cNvPr>
          <p:cNvSpPr txBox="1"/>
          <p:nvPr/>
        </p:nvSpPr>
        <p:spPr>
          <a:xfrm>
            <a:off x="424981" y="6470539"/>
            <a:ext cx="489419" cy="369332"/>
          </a:xfrm>
          <a:prstGeom prst="rect">
            <a:avLst/>
          </a:prstGeom>
          <a:noFill/>
        </p:spPr>
        <p:txBody>
          <a:bodyPr wrap="square">
            <a:spAutoFit/>
          </a:bodyPr>
          <a:lstStyle/>
          <a:p>
            <a:r>
              <a:rPr lang="en-US" dirty="0">
                <a:solidFill>
                  <a:srgbClr val="FF0000"/>
                </a:solidFill>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F5EF8AA-769B-6EB4-307B-13B8ACFA3F56}"/>
              </a:ext>
            </a:extLst>
          </p:cNvPr>
          <p:cNvSpPr>
            <a:spLocks noGrp="1" noChangeArrowheads="1"/>
          </p:cNvSpPr>
          <p:nvPr>
            <p:ph type="title"/>
          </p:nvPr>
        </p:nvSpPr>
        <p:spPr>
          <a:xfrm>
            <a:off x="457200" y="457200"/>
            <a:ext cx="8153400" cy="723900"/>
          </a:xfrm>
        </p:spPr>
        <p:txBody>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Radionuclide Effective </a:t>
            </a:r>
            <a:r>
              <a:rPr lang="en-US" altLang="en-US" sz="3600" dirty="0">
                <a:solidFill>
                  <a:schemeClr val="tx1"/>
                </a:solidFill>
                <a:latin typeface="Arial" panose="020B0604020202020204" pitchFamily="34" charset="0"/>
                <a:cs typeface="Arial" panose="020B0604020202020204" pitchFamily="34" charset="0"/>
              </a:rPr>
              <a:t>Half-li</a:t>
            </a:r>
            <a:r>
              <a:rPr lang="en-US" altLang="en-US" dirty="0">
                <a:solidFill>
                  <a:schemeClr val="tx1"/>
                </a:solidFill>
                <a:latin typeface="Arial" panose="020B0604020202020204" pitchFamily="34" charset="0"/>
                <a:cs typeface="Arial" panose="020B0604020202020204" pitchFamily="34" charset="0"/>
              </a:rPr>
              <a:t>fe</a:t>
            </a:r>
            <a:endParaRPr lang="en-US" altLang="en-US" sz="3600" dirty="0">
              <a:solidFill>
                <a:schemeClr val="tx1"/>
              </a:solidFill>
              <a:latin typeface="Arial" panose="020B0604020202020204" pitchFamily="34" charset="0"/>
              <a:cs typeface="Arial" panose="020B0604020202020204" pitchFamily="34" charset="0"/>
            </a:endParaRPr>
          </a:p>
        </p:txBody>
      </p:sp>
      <p:sp>
        <p:nvSpPr>
          <p:cNvPr id="38915" name="Rectangle 3">
            <a:extLst>
              <a:ext uri="{FF2B5EF4-FFF2-40B4-BE49-F238E27FC236}">
                <a16:creationId xmlns:a16="http://schemas.microsoft.com/office/drawing/2014/main" id="{5BC15157-BCDA-E172-9233-6EE64B4D777A}"/>
              </a:ext>
            </a:extLst>
          </p:cNvPr>
          <p:cNvSpPr>
            <a:spLocks noGrp="1" noChangeArrowheads="1"/>
          </p:cNvSpPr>
          <p:nvPr>
            <p:ph idx="1"/>
          </p:nvPr>
        </p:nvSpPr>
        <p:spPr>
          <a:xfrm>
            <a:off x="685800" y="1343439"/>
            <a:ext cx="7772400" cy="4191000"/>
          </a:xfrm>
        </p:spPr>
        <p:txBody>
          <a:bodyPr>
            <a:normAutofit/>
          </a:bodyPr>
          <a:lstStyle/>
          <a:p>
            <a:pPr eaLnBrk="1" hangingPunct="1">
              <a:lnSpc>
                <a:spcPct val="100000"/>
              </a:lnSpc>
              <a:spcBef>
                <a:spcPts val="600"/>
              </a:spcBef>
            </a:pPr>
            <a:r>
              <a:rPr lang="en-US" altLang="en-US" sz="2400" u="sng" dirty="0"/>
              <a:t>Radiological half-life</a:t>
            </a:r>
            <a:r>
              <a:rPr lang="en-US" altLang="en-US" sz="2400" dirty="0"/>
              <a:t> – time it takes for one-half of radionuclide to decay to some other nuclide</a:t>
            </a:r>
          </a:p>
          <a:p>
            <a:pPr eaLnBrk="1" hangingPunct="1">
              <a:lnSpc>
                <a:spcPct val="100000"/>
              </a:lnSpc>
              <a:spcBef>
                <a:spcPts val="600"/>
              </a:spcBef>
            </a:pPr>
            <a:r>
              <a:rPr lang="en-US" altLang="en-US" sz="2400" u="sng" dirty="0"/>
              <a:t>Biological half-life</a:t>
            </a:r>
            <a:r>
              <a:rPr lang="en-US" altLang="en-US" sz="2400" dirty="0"/>
              <a:t> - time it takes for body to excrete one-half of material absorbed, ingested or inhaled</a:t>
            </a:r>
          </a:p>
          <a:p>
            <a:pPr eaLnBrk="1" hangingPunct="1">
              <a:lnSpc>
                <a:spcPct val="100000"/>
              </a:lnSpc>
              <a:spcBef>
                <a:spcPts val="600"/>
              </a:spcBef>
            </a:pPr>
            <a:r>
              <a:rPr lang="en-US" altLang="en-US" sz="2400" u="sng" dirty="0"/>
              <a:t>Effective half-life</a:t>
            </a:r>
            <a:r>
              <a:rPr lang="en-US" altLang="en-US" sz="2400" dirty="0"/>
              <a:t> – reduction of radioactive material in body by one-half through both radioactive decay and biological excretion</a:t>
            </a:r>
          </a:p>
          <a:p>
            <a:pPr lvl="1">
              <a:spcBef>
                <a:spcPts val="600"/>
              </a:spcBef>
              <a:buFont typeface="Calibri" panose="020F0502020204030204" pitchFamily="34" charset="0"/>
              <a:buChar char="―"/>
            </a:pPr>
            <a:r>
              <a:rPr lang="en-US" altLang="en-US" sz="2000" dirty="0"/>
              <a:t>Calculated as sum of inverse radiological and biological half-lives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81A50DB4-A60D-5D77-5FE0-E439903A33C3}"/>
              </a:ext>
            </a:extLst>
          </p:cNvPr>
          <p:cNvSpPr txBox="1">
            <a:spLocks noChangeArrowheads="1"/>
          </p:cNvSpPr>
          <p:nvPr/>
        </p:nvSpPr>
        <p:spPr bwMode="auto">
          <a:xfrm>
            <a:off x="914400" y="2590800"/>
            <a:ext cx="7086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Brief History of Ionizing Radiation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a:extLst>
              <a:ext uri="{FF2B5EF4-FFF2-40B4-BE49-F238E27FC236}">
                <a16:creationId xmlns:a16="http://schemas.microsoft.com/office/drawing/2014/main" id="{42D88F23-D09A-37D7-4574-21B9AB46CA4D}"/>
              </a:ext>
            </a:extLst>
          </p:cNvPr>
          <p:cNvSpPr txBox="1">
            <a:spLocks noChangeArrowheads="1"/>
          </p:cNvSpPr>
          <p:nvPr/>
        </p:nvSpPr>
        <p:spPr bwMode="auto">
          <a:xfrm>
            <a:off x="571500" y="392523"/>
            <a:ext cx="80010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Tx/>
              <a:buNone/>
            </a:pPr>
            <a:r>
              <a:rPr lang="en-US" altLang="en-US" dirty="0">
                <a:latin typeface="Arial" panose="020B0604020202020204" pitchFamily="34" charset="0"/>
                <a:cs typeface="Arial" panose="020B0604020202020204" pitchFamily="34" charset="0"/>
              </a:rPr>
              <a:t>Half-Lives of Common Radionuclides</a:t>
            </a:r>
          </a:p>
          <a:p>
            <a:pPr algn="ctr" eaLnBrk="1" hangingPunct="1">
              <a:lnSpc>
                <a:spcPct val="80000"/>
              </a:lnSpc>
              <a:spcBef>
                <a:spcPct val="0"/>
              </a:spcBef>
              <a:buFontTx/>
              <a:buNone/>
            </a:pPr>
            <a:r>
              <a:rPr lang="en-US" altLang="en-US" dirty="0">
                <a:latin typeface="Arial" panose="020B0604020202020204" pitchFamily="34" charset="0"/>
                <a:cs typeface="Arial" panose="020B0604020202020204" pitchFamily="34" charset="0"/>
              </a:rPr>
              <a:t>in Human Body</a:t>
            </a:r>
          </a:p>
        </p:txBody>
      </p:sp>
      <p:grpSp>
        <p:nvGrpSpPr>
          <p:cNvPr id="2" name="Group 1">
            <a:extLst>
              <a:ext uri="{FF2B5EF4-FFF2-40B4-BE49-F238E27FC236}">
                <a16:creationId xmlns:a16="http://schemas.microsoft.com/office/drawing/2014/main" id="{AD36D07D-CD10-62E1-6A3E-2CE9B2DC04C3}"/>
              </a:ext>
            </a:extLst>
          </p:cNvPr>
          <p:cNvGrpSpPr/>
          <p:nvPr/>
        </p:nvGrpSpPr>
        <p:grpSpPr>
          <a:xfrm>
            <a:off x="1600200" y="1387164"/>
            <a:ext cx="6038850" cy="5078313"/>
            <a:chOff x="1600200" y="1387164"/>
            <a:chExt cx="6038850" cy="5078313"/>
          </a:xfrm>
        </p:grpSpPr>
        <p:sp>
          <p:nvSpPr>
            <p:cNvPr id="36866" name="Rectangle 2">
              <a:extLst>
                <a:ext uri="{FF2B5EF4-FFF2-40B4-BE49-F238E27FC236}">
                  <a16:creationId xmlns:a16="http://schemas.microsoft.com/office/drawing/2014/main" id="{FD520BA1-1F27-6358-60DA-1DDCCE3017BC}"/>
                </a:ext>
              </a:extLst>
            </p:cNvPr>
            <p:cNvSpPr>
              <a:spLocks noChangeArrowheads="1"/>
            </p:cNvSpPr>
            <p:nvPr/>
          </p:nvSpPr>
          <p:spPr bwMode="auto">
            <a:xfrm>
              <a:off x="1600200" y="1387164"/>
              <a:ext cx="5181600" cy="5078313"/>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			Radiological 	Biological	Effective</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			Half-Life	Half-Life	Half-Life</a:t>
              </a:r>
            </a:p>
            <a:p>
              <a:pPr eaLnBrk="1" fontAlgn="auto" hangingPunct="1">
                <a:lnSpc>
                  <a:spcPct val="100000"/>
                </a:lnSpc>
                <a:spcBef>
                  <a:spcPct val="0"/>
                </a:spcBef>
                <a:spcAft>
                  <a:spcPts val="0"/>
                </a:spcAft>
                <a:buFontTx/>
                <a:buNone/>
                <a:defRPr/>
              </a:pPr>
              <a:r>
                <a:rPr lang="en-US" altLang="en-US" sz="1200" u="sng" dirty="0">
                  <a:latin typeface="Times" panose="02020603050405020304" pitchFamily="18" charset="0"/>
                </a:rPr>
                <a:t>Radionuclides</a:t>
              </a:r>
              <a:r>
                <a:rPr lang="en-US" altLang="en-US" sz="1200" dirty="0">
                  <a:latin typeface="Times" panose="02020603050405020304" pitchFamily="18" charset="0"/>
                </a:rPr>
                <a:t>		</a:t>
              </a:r>
              <a:r>
                <a:rPr lang="en-US" altLang="en-US" sz="1200" u="sng" dirty="0">
                  <a:latin typeface="Times" panose="02020603050405020304" pitchFamily="18" charset="0"/>
                </a:rPr>
                <a:t>(Days)</a:t>
              </a:r>
              <a:r>
                <a:rPr lang="en-US" altLang="en-US" sz="1200" dirty="0">
                  <a:latin typeface="Times" panose="02020603050405020304" pitchFamily="18" charset="0"/>
                </a:rPr>
                <a:t>		</a:t>
              </a:r>
              <a:r>
                <a:rPr lang="en-US" altLang="en-US" sz="1200" u="sng" dirty="0">
                  <a:latin typeface="Times" panose="02020603050405020304" pitchFamily="18" charset="0"/>
                </a:rPr>
                <a:t>(Days)</a:t>
              </a:r>
              <a:r>
                <a:rPr lang="en-US" altLang="en-US" sz="1200" dirty="0">
                  <a:latin typeface="Times" panose="02020603050405020304" pitchFamily="18" charset="0"/>
                </a:rPr>
                <a:t>		</a:t>
              </a:r>
              <a:r>
                <a:rPr lang="en-US" altLang="en-US" sz="1200" u="sng" dirty="0">
                  <a:latin typeface="Times" panose="02020603050405020304" pitchFamily="18" charset="0"/>
                </a:rPr>
                <a:t>(Days)</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Hydrogen-3		</a:t>
              </a:r>
              <a:r>
                <a:rPr lang="en-US" altLang="en-US" sz="1200" dirty="0">
                  <a:solidFill>
                    <a:srgbClr val="FF0000"/>
                  </a:solidFill>
                  <a:latin typeface="Times" panose="02020603050405020304" pitchFamily="18" charset="0"/>
                </a:rPr>
                <a:t>4.5x10</a:t>
              </a:r>
              <a:r>
                <a:rPr lang="en-US" altLang="en-US" sz="1200" baseline="30000" dirty="0">
                  <a:solidFill>
                    <a:srgbClr val="FF0000"/>
                  </a:solidFill>
                  <a:latin typeface="Times" panose="02020603050405020304" pitchFamily="18" charset="0"/>
                </a:rPr>
                <a:t>3</a:t>
              </a:r>
              <a:r>
                <a:rPr lang="en-US" altLang="en-US" sz="1200" dirty="0">
                  <a:latin typeface="Times" panose="02020603050405020304" pitchFamily="18" charset="0"/>
                </a:rPr>
                <a:t>	12		</a:t>
              </a:r>
              <a:r>
                <a:rPr lang="en-US" altLang="en-US" sz="1200" dirty="0">
                  <a:solidFill>
                    <a:srgbClr val="FF0000"/>
                  </a:solidFill>
                  <a:latin typeface="Times" panose="02020603050405020304" pitchFamily="18" charset="0"/>
                </a:rPr>
                <a:t>12</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Carbon-14		2.1x10</a:t>
              </a:r>
              <a:r>
                <a:rPr lang="en-US" altLang="en-US" sz="1200" baseline="30000" dirty="0">
                  <a:latin typeface="Times" panose="02020603050405020304" pitchFamily="18" charset="0"/>
                </a:rPr>
                <a:t>6</a:t>
              </a:r>
              <a:r>
                <a:rPr lang="en-US" altLang="en-US" sz="1200" dirty="0">
                  <a:latin typeface="Times" panose="02020603050405020304" pitchFamily="18" charset="0"/>
                </a:rPr>
                <a:t>	40		40</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Phosphorus-32		14.3		11</a:t>
              </a:r>
              <a:r>
                <a:rPr lang="en-US" altLang="en-US" sz="1200" b="1" dirty="0">
                  <a:latin typeface="Times" panose="02020603050405020304" pitchFamily="18" charset="0"/>
                </a:rPr>
                <a:t>55</a:t>
              </a:r>
              <a:r>
                <a:rPr lang="en-US" altLang="en-US" sz="1200" dirty="0">
                  <a:latin typeface="Times" panose="02020603050405020304" pitchFamily="18" charset="0"/>
                </a:rPr>
                <a:t>		14.1</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Sulfur-35		87.1		90		44.3</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Chromium-51		27.8		616		26.6</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Manganese-54		300		25		23.1</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Iron-59		45.1		600		41.9</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Cobalt-58		72		9.5		8.4</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Cobalt-60		1.9x10</a:t>
              </a:r>
              <a:r>
                <a:rPr lang="en-US" altLang="en-US" sz="1200" baseline="30000" dirty="0">
                  <a:latin typeface="Times" panose="02020603050405020304" pitchFamily="18" charset="0"/>
                </a:rPr>
                <a:t>3</a:t>
              </a:r>
              <a:r>
                <a:rPr lang="en-US" altLang="en-US" sz="1200" dirty="0">
                  <a:latin typeface="Times" panose="02020603050405020304" pitchFamily="18" charset="0"/>
                </a:rPr>
                <a:t>	9.5		9.5</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Zinc-65		245		933		194</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Rubidium-87		1.8x10</a:t>
              </a:r>
              <a:r>
                <a:rPr lang="en-US" altLang="en-US" sz="1200" baseline="30000" dirty="0">
                  <a:latin typeface="Times" panose="02020603050405020304" pitchFamily="18" charset="0"/>
                </a:rPr>
                <a:t>13</a:t>
              </a:r>
              <a:r>
                <a:rPr lang="en-US" altLang="en-US" sz="1200" dirty="0">
                  <a:latin typeface="Times" panose="02020603050405020304" pitchFamily="18" charset="0"/>
                </a:rPr>
                <a:t>	60		60</a:t>
              </a:r>
            </a:p>
            <a:p>
              <a:pPr eaLnBrk="1" fontAlgn="auto" hangingPunct="1">
                <a:lnSpc>
                  <a:spcPct val="100000"/>
                </a:lnSpc>
                <a:spcBef>
                  <a:spcPct val="0"/>
                </a:spcBef>
                <a:spcAft>
                  <a:spcPts val="0"/>
                </a:spcAft>
                <a:buFontTx/>
                <a:buNone/>
                <a:defRPr/>
              </a:pPr>
              <a:r>
                <a:rPr lang="en-US" altLang="en-US" sz="1200" dirty="0">
                  <a:highlight>
                    <a:srgbClr val="FFFF00"/>
                  </a:highlight>
                  <a:latin typeface="Times" panose="02020603050405020304" pitchFamily="18" charset="0"/>
                </a:rPr>
                <a:t>Strontium-90</a:t>
              </a:r>
              <a:r>
                <a:rPr lang="en-US" altLang="en-US" sz="1200" dirty="0">
                  <a:latin typeface="Times" panose="02020603050405020304" pitchFamily="18" charset="0"/>
                </a:rPr>
                <a:t>		1.0x10</a:t>
              </a:r>
              <a:r>
                <a:rPr lang="en-US" altLang="en-US" sz="1200" baseline="30000" dirty="0">
                  <a:latin typeface="Times" panose="02020603050405020304" pitchFamily="18" charset="0"/>
                </a:rPr>
                <a:t>4</a:t>
              </a:r>
              <a:r>
                <a:rPr lang="en-US" altLang="en-US" sz="1200" dirty="0">
                  <a:latin typeface="Times" panose="02020603050405020304" pitchFamily="18" charset="0"/>
                </a:rPr>
                <a:t>	1.8x10</a:t>
              </a:r>
              <a:r>
                <a:rPr lang="en-US" altLang="en-US" sz="1200" baseline="30000" dirty="0">
                  <a:latin typeface="Times" panose="02020603050405020304" pitchFamily="18" charset="0"/>
                </a:rPr>
                <a:t>4</a:t>
              </a:r>
              <a:r>
                <a:rPr lang="en-US" altLang="en-US" sz="1200" dirty="0">
                  <a:latin typeface="Times" panose="02020603050405020304" pitchFamily="18" charset="0"/>
                </a:rPr>
                <a:t>	</a:t>
              </a:r>
              <a:r>
                <a:rPr lang="en-US" altLang="en-US" sz="1200" dirty="0">
                  <a:highlight>
                    <a:srgbClr val="FFFF00"/>
                  </a:highlight>
                  <a:latin typeface="Times" panose="02020603050405020304" pitchFamily="18" charset="0"/>
                </a:rPr>
                <a:t>6.4x10</a:t>
              </a:r>
              <a:r>
                <a:rPr lang="en-US" altLang="en-US" sz="1200" baseline="30000" dirty="0">
                  <a:highlight>
                    <a:srgbClr val="FFFF00"/>
                  </a:highlight>
                  <a:latin typeface="Times" panose="02020603050405020304" pitchFamily="18" charset="0"/>
                </a:rPr>
                <a:t>3</a:t>
              </a:r>
              <a:endParaRPr lang="en-US" altLang="en-US" sz="1200" dirty="0">
                <a:highlight>
                  <a:srgbClr val="FFFF00"/>
                </a:highlight>
                <a:latin typeface="Times" panose="02020603050405020304" pitchFamily="18" charset="0"/>
              </a:endParaRP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Technetium-99m	0.25		20		0.25</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Iodine-131		8		138		7.6</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Cesium-134		840		70		64.6</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Cesium-137		1.1x10</a:t>
              </a:r>
              <a:r>
                <a:rPr lang="en-US" altLang="en-US" sz="1200" baseline="30000" dirty="0">
                  <a:latin typeface="Times" panose="02020603050405020304" pitchFamily="18" charset="0"/>
                </a:rPr>
                <a:t>4</a:t>
              </a:r>
              <a:r>
                <a:rPr lang="en-US" altLang="en-US" sz="1200" dirty="0">
                  <a:latin typeface="Times" panose="02020603050405020304" pitchFamily="18" charset="0"/>
                </a:rPr>
                <a:t>	70		70</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Iridium-192		74.5		20		15.8</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Gold-198		2.7		120		2.6</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Mercury-203		45.8		14.5		11</a:t>
              </a:r>
            </a:p>
            <a:p>
              <a:pPr eaLnBrk="1" fontAlgn="auto" hangingPunct="1">
                <a:lnSpc>
                  <a:spcPct val="100000"/>
                </a:lnSpc>
                <a:spcBef>
                  <a:spcPct val="0"/>
                </a:spcBef>
                <a:spcAft>
                  <a:spcPts val="0"/>
                </a:spcAft>
                <a:buFontTx/>
                <a:buNone/>
                <a:defRPr/>
              </a:pPr>
              <a:r>
                <a:rPr lang="en-US" altLang="en-US" sz="1200" dirty="0">
                  <a:highlight>
                    <a:srgbClr val="FFFF00"/>
                  </a:highlight>
                  <a:latin typeface="Times" panose="02020603050405020304" pitchFamily="18" charset="0"/>
                </a:rPr>
                <a:t>Radon-222</a:t>
              </a:r>
              <a:r>
                <a:rPr lang="en-US" altLang="en-US" sz="1200" dirty="0">
                  <a:latin typeface="Times" panose="02020603050405020304" pitchFamily="18" charset="0"/>
                </a:rPr>
                <a:t>		3.83		</a:t>
              </a:r>
              <a:r>
                <a:rPr lang="en-US" altLang="en-US" sz="1200" dirty="0">
                  <a:highlight>
                    <a:srgbClr val="FFFF00"/>
                  </a:highlight>
                  <a:latin typeface="Times" panose="02020603050405020304" pitchFamily="18" charset="0"/>
                </a:rPr>
                <a:t>None</a:t>
              </a:r>
              <a:r>
                <a:rPr lang="en-US" altLang="en-US" sz="1200" dirty="0">
                  <a:latin typeface="Times" panose="02020603050405020304" pitchFamily="18" charset="0"/>
                </a:rPr>
                <a:t>		3.83</a:t>
              </a:r>
            </a:p>
            <a:p>
              <a:pPr eaLnBrk="1" fontAlgn="auto" hangingPunct="1">
                <a:lnSpc>
                  <a:spcPct val="100000"/>
                </a:lnSpc>
                <a:spcBef>
                  <a:spcPct val="0"/>
                </a:spcBef>
                <a:spcAft>
                  <a:spcPts val="0"/>
                </a:spcAft>
                <a:buFontTx/>
                <a:buNone/>
                <a:defRPr/>
              </a:pPr>
              <a:r>
                <a:rPr lang="en-US" altLang="en-US" sz="1200" dirty="0">
                  <a:highlight>
                    <a:srgbClr val="FFFF00"/>
                  </a:highlight>
                  <a:latin typeface="Times" panose="02020603050405020304" pitchFamily="18" charset="0"/>
                </a:rPr>
                <a:t>Radium-226</a:t>
              </a:r>
              <a:r>
                <a:rPr lang="en-US" altLang="en-US" sz="1200" dirty="0">
                  <a:latin typeface="Times" panose="02020603050405020304" pitchFamily="18" charset="0"/>
                </a:rPr>
                <a:t>		5.9x10</a:t>
              </a:r>
              <a:r>
                <a:rPr lang="en-US" altLang="en-US" sz="1200" baseline="30000" dirty="0">
                  <a:latin typeface="Times" panose="02020603050405020304" pitchFamily="18" charset="0"/>
                </a:rPr>
                <a:t>5</a:t>
              </a:r>
              <a:r>
                <a:rPr lang="en-US" altLang="en-US" sz="1200" dirty="0">
                  <a:latin typeface="Times" panose="02020603050405020304" pitchFamily="18" charset="0"/>
                </a:rPr>
                <a:t>	1.64x10</a:t>
              </a:r>
              <a:r>
                <a:rPr lang="en-US" altLang="en-US" sz="1200" baseline="30000" dirty="0">
                  <a:latin typeface="Times" panose="02020603050405020304" pitchFamily="18" charset="0"/>
                </a:rPr>
                <a:t>4</a:t>
              </a:r>
              <a:r>
                <a:rPr lang="en-US" altLang="en-US" sz="1200" dirty="0">
                  <a:latin typeface="Times" panose="02020603050405020304" pitchFamily="18" charset="0"/>
                </a:rPr>
                <a:t>	</a:t>
              </a:r>
              <a:r>
                <a:rPr lang="en-US" altLang="en-US" sz="1200" dirty="0">
                  <a:highlight>
                    <a:srgbClr val="FFFF00"/>
                  </a:highlight>
                  <a:latin typeface="Times" panose="02020603050405020304" pitchFamily="18" charset="0"/>
                </a:rPr>
                <a:t>1.6x10</a:t>
              </a:r>
              <a:r>
                <a:rPr lang="en-US" altLang="en-US" sz="1200" baseline="30000" dirty="0">
                  <a:highlight>
                    <a:srgbClr val="FFFF00"/>
                  </a:highlight>
                  <a:latin typeface="Times" panose="02020603050405020304" pitchFamily="18" charset="0"/>
                </a:rPr>
                <a:t>4</a:t>
              </a:r>
              <a:endParaRPr lang="en-US" altLang="en-US" sz="1200" dirty="0">
                <a:highlight>
                  <a:srgbClr val="FFFF00"/>
                </a:highlight>
                <a:latin typeface="Times" panose="02020603050405020304" pitchFamily="18" charset="0"/>
              </a:endParaRP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Uranium-235		2.6x10</a:t>
              </a:r>
              <a:r>
                <a:rPr lang="en-US" altLang="en-US" sz="1200" baseline="30000" dirty="0">
                  <a:latin typeface="Times" panose="02020603050405020304" pitchFamily="18" charset="0"/>
                </a:rPr>
                <a:t>11</a:t>
              </a:r>
              <a:r>
                <a:rPr lang="en-US" altLang="en-US" sz="1200" dirty="0">
                  <a:latin typeface="Times" panose="02020603050405020304" pitchFamily="18" charset="0"/>
                </a:rPr>
                <a:t>	300		300</a:t>
              </a:r>
            </a:p>
            <a:p>
              <a:pPr eaLnBrk="1" fontAlgn="auto" hangingPunct="1">
                <a:lnSpc>
                  <a:spcPct val="100000"/>
                </a:lnSpc>
                <a:spcBef>
                  <a:spcPct val="0"/>
                </a:spcBef>
                <a:spcAft>
                  <a:spcPts val="0"/>
                </a:spcAft>
                <a:buFontTx/>
                <a:buNone/>
                <a:defRPr/>
              </a:pPr>
              <a:r>
                <a:rPr lang="en-US" altLang="en-US" sz="1200" dirty="0">
                  <a:latin typeface="Times" panose="02020603050405020304" pitchFamily="18" charset="0"/>
                </a:rPr>
                <a:t>Plutonium-239	8.9x10</a:t>
              </a:r>
              <a:r>
                <a:rPr lang="en-US" altLang="en-US" sz="1200" baseline="30000" dirty="0">
                  <a:latin typeface="Times" panose="02020603050405020304" pitchFamily="18" charset="0"/>
                </a:rPr>
                <a:t>6</a:t>
              </a:r>
              <a:r>
                <a:rPr lang="en-US" altLang="en-US" sz="1200" dirty="0">
                  <a:latin typeface="Times" panose="02020603050405020304" pitchFamily="18" charset="0"/>
                </a:rPr>
                <a:t>	7.3x10</a:t>
              </a:r>
              <a:r>
                <a:rPr lang="en-US" altLang="en-US" sz="1200" baseline="30000" dirty="0">
                  <a:latin typeface="Times" panose="02020603050405020304" pitchFamily="18" charset="0"/>
                </a:rPr>
                <a:t>4</a:t>
              </a:r>
              <a:r>
                <a:rPr lang="en-US" altLang="en-US" sz="1200" dirty="0">
                  <a:latin typeface="Times" panose="02020603050405020304" pitchFamily="18" charset="0"/>
                </a:rPr>
                <a:t>	7.2x10</a:t>
              </a:r>
              <a:r>
                <a:rPr lang="en-US" altLang="en-US" sz="1200" baseline="30000" dirty="0">
                  <a:latin typeface="Times" panose="02020603050405020304" pitchFamily="18" charset="0"/>
                </a:rPr>
                <a:t>4</a:t>
              </a:r>
              <a:r>
                <a:rPr lang="en-US" altLang="en-US" sz="1200" dirty="0">
                  <a:latin typeface="Times" panose="02020603050405020304" pitchFamily="18" charset="0"/>
                </a:rPr>
                <a:t> </a:t>
              </a:r>
            </a:p>
          </p:txBody>
        </p:sp>
        <p:sp>
          <p:nvSpPr>
            <p:cNvPr id="40965" name="Text Box 4">
              <a:extLst>
                <a:ext uri="{FF2B5EF4-FFF2-40B4-BE49-F238E27FC236}">
                  <a16:creationId xmlns:a16="http://schemas.microsoft.com/office/drawing/2014/main" id="{36FE42A0-57E2-0F8A-AA7C-DE2519E3212D}"/>
                </a:ext>
              </a:extLst>
            </p:cNvPr>
            <p:cNvSpPr txBox="1">
              <a:spLocks noChangeArrowheads="1"/>
            </p:cNvSpPr>
            <p:nvPr/>
          </p:nvSpPr>
          <p:spPr bwMode="auto">
            <a:xfrm>
              <a:off x="5924550" y="3107011"/>
              <a:ext cx="1714500"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600" dirty="0">
                  <a:latin typeface="Times" panose="02020603050405020304" pitchFamily="18" charset="0"/>
                </a:rPr>
                <a:t>1/</a:t>
              </a:r>
              <a:r>
                <a:rPr lang="en-US" altLang="en-US" sz="1600" dirty="0" err="1">
                  <a:latin typeface="Times" panose="02020603050405020304" pitchFamily="18" charset="0"/>
                </a:rPr>
                <a:t>t</a:t>
              </a:r>
              <a:r>
                <a:rPr lang="en-US" altLang="en-US" sz="1600" baseline="-25000" dirty="0" err="1">
                  <a:latin typeface="Times" panose="02020603050405020304" pitchFamily="18" charset="0"/>
                </a:rPr>
                <a:t>e</a:t>
              </a:r>
              <a:r>
                <a:rPr lang="en-US" altLang="en-US" sz="1600" dirty="0">
                  <a:latin typeface="Times" panose="02020603050405020304" pitchFamily="18" charset="0"/>
                </a:rPr>
                <a:t> = 1/t</a:t>
              </a:r>
              <a:r>
                <a:rPr lang="en-US" altLang="en-US" sz="1600" baseline="-25000" dirty="0">
                  <a:latin typeface="Times" panose="02020603050405020304" pitchFamily="18" charset="0"/>
                </a:rPr>
                <a:t>r</a:t>
              </a:r>
              <a:r>
                <a:rPr lang="en-US" altLang="en-US" sz="1600" dirty="0">
                  <a:latin typeface="Times" panose="02020603050405020304" pitchFamily="18" charset="0"/>
                </a:rPr>
                <a:t> + 1/t</a:t>
              </a:r>
              <a:r>
                <a:rPr lang="en-US" altLang="en-US" sz="1600" baseline="-25000" dirty="0">
                  <a:latin typeface="Times" panose="02020603050405020304" pitchFamily="18" charset="0"/>
                </a:rPr>
                <a:t>b</a:t>
              </a:r>
              <a:r>
                <a:rPr lang="en-US" altLang="en-US" sz="1600" dirty="0">
                  <a:latin typeface="Times" panose="02020603050405020304" pitchFamily="18" charset="0"/>
                </a:rPr>
                <a:t> </a:t>
              </a:r>
            </a:p>
          </p:txBody>
        </p:sp>
      </p:grpSp>
      <p:sp>
        <p:nvSpPr>
          <p:cNvPr id="4" name="TextBox 3">
            <a:extLst>
              <a:ext uri="{FF2B5EF4-FFF2-40B4-BE49-F238E27FC236}">
                <a16:creationId xmlns:a16="http://schemas.microsoft.com/office/drawing/2014/main" id="{F5E9263B-A352-911B-A5F0-B5C11FB08565}"/>
              </a:ext>
            </a:extLst>
          </p:cNvPr>
          <p:cNvSpPr txBox="1"/>
          <p:nvPr/>
        </p:nvSpPr>
        <p:spPr>
          <a:xfrm>
            <a:off x="381000" y="6518485"/>
            <a:ext cx="457200" cy="369332"/>
          </a:xfrm>
          <a:prstGeom prst="rect">
            <a:avLst/>
          </a:prstGeom>
          <a:noFill/>
        </p:spPr>
        <p:txBody>
          <a:bodyPr wrap="square">
            <a:spAutoFit/>
          </a:bodyPr>
          <a:lstStyle/>
          <a:p>
            <a:r>
              <a:rPr lang="en-US" dirty="0">
                <a:solidFill>
                  <a:srgbClr val="FF0000"/>
                </a:solidFill>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a:extLst>
              <a:ext uri="{FF2B5EF4-FFF2-40B4-BE49-F238E27FC236}">
                <a16:creationId xmlns:a16="http://schemas.microsoft.com/office/drawing/2014/main" id="{5CAE99D4-706A-9B63-C47F-82EC18F70378}"/>
              </a:ext>
            </a:extLst>
          </p:cNvPr>
          <p:cNvSpPr txBox="1">
            <a:spLocks noChangeArrowheads="1"/>
          </p:cNvSpPr>
          <p:nvPr/>
        </p:nvSpPr>
        <p:spPr bwMode="auto">
          <a:xfrm>
            <a:off x="609600" y="285564"/>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dirty="0">
                <a:latin typeface="Arial" panose="020B0604020202020204" pitchFamily="34" charset="0"/>
                <a:cs typeface="Arial" panose="020B0604020202020204" pitchFamily="34" charset="0"/>
              </a:rPr>
              <a:t>Critical Organs for Selected Radionuclides</a:t>
            </a:r>
          </a:p>
        </p:txBody>
      </p:sp>
      <p:grpSp>
        <p:nvGrpSpPr>
          <p:cNvPr id="3" name="Group 2">
            <a:extLst>
              <a:ext uri="{FF2B5EF4-FFF2-40B4-BE49-F238E27FC236}">
                <a16:creationId xmlns:a16="http://schemas.microsoft.com/office/drawing/2014/main" id="{D5220756-9A1C-A140-328F-3811B3F2F29C}"/>
              </a:ext>
            </a:extLst>
          </p:cNvPr>
          <p:cNvGrpSpPr/>
          <p:nvPr/>
        </p:nvGrpSpPr>
        <p:grpSpPr>
          <a:xfrm>
            <a:off x="833438" y="1219200"/>
            <a:ext cx="7458695" cy="5324535"/>
            <a:chOff x="833438" y="1219200"/>
            <a:chExt cx="7458695" cy="5324535"/>
          </a:xfrm>
        </p:grpSpPr>
        <p:sp>
          <p:nvSpPr>
            <p:cNvPr id="45058" name="Rectangle 2">
              <a:extLst>
                <a:ext uri="{FF2B5EF4-FFF2-40B4-BE49-F238E27FC236}">
                  <a16:creationId xmlns:a16="http://schemas.microsoft.com/office/drawing/2014/main" id="{CEE3C729-69E6-40D6-4FB3-F121DA3D76BE}"/>
                </a:ext>
              </a:extLst>
            </p:cNvPr>
            <p:cNvSpPr>
              <a:spLocks noChangeArrowheads="1"/>
            </p:cNvSpPr>
            <p:nvPr/>
          </p:nvSpPr>
          <p:spPr bwMode="auto">
            <a:xfrm>
              <a:off x="833438" y="1219200"/>
              <a:ext cx="4348162"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u="sng" dirty="0">
                  <a:latin typeface="Times" panose="02020603050405020304" pitchFamily="18" charset="0"/>
                </a:rPr>
                <a:t>Radioisotope</a:t>
              </a:r>
              <a:r>
                <a:rPr lang="en-US" altLang="en-US" sz="1800" dirty="0">
                  <a:latin typeface="Times" panose="02020603050405020304" pitchFamily="18" charset="0"/>
                </a:rPr>
                <a:t>		</a:t>
              </a:r>
              <a:r>
                <a:rPr lang="en-US" altLang="en-US" sz="1800" b="1" u="sng" dirty="0">
                  <a:latin typeface="Times" panose="02020603050405020304" pitchFamily="18" charset="0"/>
                </a:rPr>
                <a:t>Critical Organ</a:t>
              </a:r>
            </a:p>
            <a:p>
              <a:pPr eaLnBrk="1" hangingPunct="1">
                <a:lnSpc>
                  <a:spcPct val="100000"/>
                </a:lnSpc>
                <a:spcBef>
                  <a:spcPct val="0"/>
                </a:spcBef>
                <a:buFontTx/>
                <a:buNone/>
              </a:pPr>
              <a:r>
                <a:rPr lang="en-US" altLang="en-US" sz="1400" dirty="0">
                  <a:latin typeface="Times" panose="02020603050405020304" pitchFamily="18" charset="0"/>
                </a:rPr>
                <a:t>Hydrogen-3 (Tritium)	Whole Body</a:t>
              </a:r>
            </a:p>
            <a:p>
              <a:pPr eaLnBrk="1" hangingPunct="1">
                <a:lnSpc>
                  <a:spcPct val="100000"/>
                </a:lnSpc>
                <a:spcBef>
                  <a:spcPct val="0"/>
                </a:spcBef>
                <a:buFontTx/>
                <a:buNone/>
              </a:pPr>
              <a:r>
                <a:rPr lang="en-US" altLang="en-US" sz="1400" dirty="0">
                  <a:latin typeface="Times" panose="02020603050405020304" pitchFamily="18" charset="0"/>
                </a:rPr>
                <a:t>Phosphorous-32		Bone</a:t>
              </a:r>
            </a:p>
            <a:p>
              <a:pPr eaLnBrk="1" hangingPunct="1">
                <a:lnSpc>
                  <a:spcPct val="100000"/>
                </a:lnSpc>
                <a:spcBef>
                  <a:spcPct val="0"/>
                </a:spcBef>
                <a:buFontTx/>
                <a:buNone/>
              </a:pPr>
              <a:r>
                <a:rPr lang="en-US" altLang="en-US" sz="1400" dirty="0">
                  <a:latin typeface="Times" panose="02020603050405020304" pitchFamily="18" charset="0"/>
                </a:rPr>
                <a:t>Carbon-14			Fat</a:t>
              </a:r>
            </a:p>
            <a:p>
              <a:pPr eaLnBrk="1" hangingPunct="1">
                <a:lnSpc>
                  <a:spcPct val="100000"/>
                </a:lnSpc>
                <a:spcBef>
                  <a:spcPct val="0"/>
                </a:spcBef>
                <a:buFontTx/>
                <a:buNone/>
              </a:pPr>
              <a:r>
                <a:rPr lang="en-US" altLang="en-US" sz="1400" dirty="0">
                  <a:latin typeface="Times" panose="02020603050405020304" pitchFamily="18" charset="0"/>
                </a:rPr>
                <a:t>Sulfur-35			Testes, Whole body</a:t>
              </a:r>
            </a:p>
            <a:p>
              <a:pPr eaLnBrk="1" hangingPunct="1">
                <a:lnSpc>
                  <a:spcPct val="100000"/>
                </a:lnSpc>
                <a:spcBef>
                  <a:spcPct val="0"/>
                </a:spcBef>
                <a:buFontTx/>
                <a:buNone/>
              </a:pPr>
              <a:r>
                <a:rPr lang="en-US" altLang="en-US" sz="1400" dirty="0">
                  <a:latin typeface="Times" panose="02020603050405020304" pitchFamily="18" charset="0"/>
                </a:rPr>
                <a:t>Chromium-51		Lower Intestine</a:t>
              </a:r>
            </a:p>
            <a:p>
              <a:pPr eaLnBrk="1" hangingPunct="1">
                <a:lnSpc>
                  <a:spcPct val="100000"/>
                </a:lnSpc>
                <a:spcBef>
                  <a:spcPct val="0"/>
                </a:spcBef>
                <a:buFontTx/>
                <a:buNone/>
              </a:pPr>
              <a:r>
                <a:rPr lang="en-US" altLang="en-US" sz="1400" dirty="0">
                  <a:latin typeface="Times" panose="02020603050405020304" pitchFamily="18" charset="0"/>
                </a:rPr>
                <a:t>Cobalt-60			Lower Large Intestine</a:t>
              </a:r>
            </a:p>
            <a:p>
              <a:pPr eaLnBrk="1" hangingPunct="1">
                <a:lnSpc>
                  <a:spcPct val="100000"/>
                </a:lnSpc>
                <a:spcBef>
                  <a:spcPct val="0"/>
                </a:spcBef>
                <a:buFontTx/>
                <a:buNone/>
              </a:pPr>
              <a:r>
                <a:rPr lang="en-US" altLang="en-US" sz="1400" dirty="0">
                  <a:latin typeface="Times" panose="02020603050405020304" pitchFamily="18" charset="0"/>
                </a:rPr>
                <a:t>Zinc-65			Liver, Prostate</a:t>
              </a:r>
            </a:p>
            <a:p>
              <a:pPr eaLnBrk="1" hangingPunct="1">
                <a:lnSpc>
                  <a:spcPct val="100000"/>
                </a:lnSpc>
                <a:spcBef>
                  <a:spcPct val="0"/>
                </a:spcBef>
                <a:buFontTx/>
                <a:buNone/>
              </a:pPr>
              <a:r>
                <a:rPr lang="en-US" altLang="en-US" sz="1400" dirty="0">
                  <a:latin typeface="Times" panose="02020603050405020304" pitchFamily="18" charset="0"/>
                </a:rPr>
                <a:t>Rubidium-87		Pancreas</a:t>
              </a:r>
            </a:p>
            <a:p>
              <a:pPr eaLnBrk="1" hangingPunct="1">
                <a:lnSpc>
                  <a:spcPct val="100000"/>
                </a:lnSpc>
                <a:spcBef>
                  <a:spcPct val="0"/>
                </a:spcBef>
                <a:buFontTx/>
                <a:buNone/>
              </a:pPr>
              <a:r>
                <a:rPr lang="en-US" altLang="en-US" sz="1400" dirty="0">
                  <a:solidFill>
                    <a:srgbClr val="FF0000"/>
                  </a:solidFill>
                  <a:latin typeface="Times" panose="02020603050405020304" pitchFamily="18" charset="0"/>
                </a:rPr>
                <a:t>Strontium-89, 90</a:t>
              </a:r>
              <a:r>
                <a:rPr lang="en-US" altLang="en-US" sz="1400" dirty="0">
                  <a:latin typeface="Times" panose="02020603050405020304" pitchFamily="18" charset="0"/>
                </a:rPr>
                <a:t>		</a:t>
              </a:r>
              <a:r>
                <a:rPr lang="en-US" altLang="en-US" sz="1400" dirty="0">
                  <a:solidFill>
                    <a:srgbClr val="FF0000"/>
                  </a:solidFill>
                  <a:latin typeface="Times" panose="02020603050405020304" pitchFamily="18" charset="0"/>
                </a:rPr>
                <a:t>Bone</a:t>
              </a:r>
            </a:p>
            <a:p>
              <a:pPr eaLnBrk="1" hangingPunct="1">
                <a:lnSpc>
                  <a:spcPct val="100000"/>
                </a:lnSpc>
                <a:spcBef>
                  <a:spcPct val="0"/>
                </a:spcBef>
                <a:buFontTx/>
                <a:buNone/>
              </a:pPr>
              <a:r>
                <a:rPr lang="en-US" altLang="en-US" sz="1400" dirty="0">
                  <a:latin typeface="Times" panose="02020603050405020304" pitchFamily="18" charset="0"/>
                </a:rPr>
                <a:t>Yttrium-91			Bone</a:t>
              </a:r>
            </a:p>
            <a:p>
              <a:pPr eaLnBrk="1" hangingPunct="1">
                <a:lnSpc>
                  <a:spcPct val="100000"/>
                </a:lnSpc>
                <a:spcBef>
                  <a:spcPct val="0"/>
                </a:spcBef>
                <a:buFontTx/>
                <a:buNone/>
              </a:pPr>
              <a:r>
                <a:rPr lang="en-US" altLang="en-US" sz="1400" dirty="0">
                  <a:latin typeface="Times" panose="02020603050405020304" pitchFamily="18" charset="0"/>
                </a:rPr>
                <a:t>Technetium-99m		Upper Large Intestine</a:t>
              </a:r>
            </a:p>
            <a:p>
              <a:pPr eaLnBrk="1" hangingPunct="1">
                <a:lnSpc>
                  <a:spcPct val="100000"/>
                </a:lnSpc>
                <a:spcBef>
                  <a:spcPct val="0"/>
                </a:spcBef>
                <a:buFontTx/>
                <a:buNone/>
              </a:pPr>
              <a:r>
                <a:rPr lang="en-US" altLang="en-US" sz="1400" dirty="0">
                  <a:latin typeface="Times" panose="02020603050405020304" pitchFamily="18" charset="0"/>
                </a:rPr>
                <a:t>Ruthenium-103, 106	Kidney</a:t>
              </a:r>
            </a:p>
            <a:p>
              <a:pPr eaLnBrk="1" hangingPunct="1">
                <a:lnSpc>
                  <a:spcPct val="100000"/>
                </a:lnSpc>
                <a:spcBef>
                  <a:spcPct val="0"/>
                </a:spcBef>
                <a:buFontTx/>
                <a:buNone/>
              </a:pPr>
              <a:r>
                <a:rPr lang="en-US" altLang="en-US" sz="1400" dirty="0">
                  <a:solidFill>
                    <a:srgbClr val="FF0000"/>
                  </a:solidFill>
                  <a:latin typeface="Times" panose="02020603050405020304" pitchFamily="18" charset="0"/>
                </a:rPr>
                <a:t>Iodine-125, 131 – 135</a:t>
              </a:r>
              <a:r>
                <a:rPr lang="en-US" altLang="en-US" sz="1400" dirty="0">
                  <a:latin typeface="Times" panose="02020603050405020304" pitchFamily="18" charset="0"/>
                </a:rPr>
                <a:t>	</a:t>
              </a:r>
              <a:r>
                <a:rPr lang="en-US" altLang="en-US" sz="1400" dirty="0">
                  <a:solidFill>
                    <a:srgbClr val="FF0000"/>
                  </a:solidFill>
                  <a:latin typeface="Times" panose="02020603050405020304" pitchFamily="18" charset="0"/>
                </a:rPr>
                <a:t>Thyroid</a:t>
              </a:r>
            </a:p>
            <a:p>
              <a:pPr eaLnBrk="1" hangingPunct="1">
                <a:lnSpc>
                  <a:spcPct val="100000"/>
                </a:lnSpc>
                <a:spcBef>
                  <a:spcPct val="0"/>
                </a:spcBef>
                <a:buFontTx/>
                <a:buNone/>
              </a:pPr>
              <a:r>
                <a:rPr lang="en-US" altLang="en-US" sz="1400" dirty="0">
                  <a:latin typeface="Times" panose="02020603050405020304" pitchFamily="18" charset="0"/>
                </a:rPr>
                <a:t>Tellurium-129m		Kidney</a:t>
              </a:r>
            </a:p>
            <a:p>
              <a:pPr eaLnBrk="1" hangingPunct="1">
                <a:lnSpc>
                  <a:spcPct val="100000"/>
                </a:lnSpc>
                <a:spcBef>
                  <a:spcPct val="0"/>
                </a:spcBef>
                <a:buFontTx/>
                <a:buNone/>
              </a:pPr>
              <a:r>
                <a:rPr lang="en-US" altLang="en-US" sz="1400" dirty="0">
                  <a:solidFill>
                    <a:srgbClr val="FF0000"/>
                  </a:solidFill>
                  <a:latin typeface="Times" panose="02020603050405020304" pitchFamily="18" charset="0"/>
                </a:rPr>
                <a:t>Cesium-137</a:t>
              </a:r>
              <a:r>
                <a:rPr lang="en-US" altLang="en-US" sz="1400" dirty="0">
                  <a:latin typeface="Times" panose="02020603050405020304" pitchFamily="18" charset="0"/>
                </a:rPr>
                <a:t>			</a:t>
              </a:r>
              <a:r>
                <a:rPr lang="en-US" altLang="en-US" sz="1400" dirty="0">
                  <a:solidFill>
                    <a:srgbClr val="FF0000"/>
                  </a:solidFill>
                  <a:latin typeface="Times" panose="02020603050405020304" pitchFamily="18" charset="0"/>
                </a:rPr>
                <a:t>Whole body, Liver, Spleen</a:t>
              </a:r>
            </a:p>
            <a:p>
              <a:pPr eaLnBrk="1" hangingPunct="1">
                <a:lnSpc>
                  <a:spcPct val="100000"/>
                </a:lnSpc>
                <a:spcBef>
                  <a:spcPct val="0"/>
                </a:spcBef>
                <a:buFontTx/>
                <a:buNone/>
              </a:pPr>
              <a:r>
                <a:rPr lang="en-US" altLang="en-US" sz="1400" dirty="0">
                  <a:latin typeface="Times" panose="02020603050405020304" pitchFamily="18" charset="0"/>
                </a:rPr>
                <a:t>Cerium-144			Bone</a:t>
              </a:r>
            </a:p>
            <a:p>
              <a:pPr eaLnBrk="1" hangingPunct="1">
                <a:lnSpc>
                  <a:spcPct val="100000"/>
                </a:lnSpc>
                <a:spcBef>
                  <a:spcPct val="0"/>
                </a:spcBef>
                <a:buFontTx/>
                <a:buNone/>
              </a:pPr>
              <a:r>
                <a:rPr lang="en-US" altLang="en-US" sz="1400" dirty="0">
                  <a:latin typeface="Times" panose="02020603050405020304" pitchFamily="18" charset="0"/>
                </a:rPr>
                <a:t>Gold-198			Lower Large Intestine</a:t>
              </a:r>
            </a:p>
            <a:p>
              <a:pPr eaLnBrk="1" hangingPunct="1">
                <a:lnSpc>
                  <a:spcPct val="100000"/>
                </a:lnSpc>
                <a:spcBef>
                  <a:spcPct val="0"/>
                </a:spcBef>
                <a:buFontTx/>
                <a:buNone/>
              </a:pPr>
              <a:r>
                <a:rPr lang="en-US" altLang="en-US" sz="1400" dirty="0">
                  <a:latin typeface="Times" panose="02020603050405020304" pitchFamily="18" charset="0"/>
                </a:rPr>
                <a:t>Mercury-203		Kidney</a:t>
              </a:r>
            </a:p>
            <a:p>
              <a:pPr eaLnBrk="1" hangingPunct="1">
                <a:lnSpc>
                  <a:spcPct val="100000"/>
                </a:lnSpc>
                <a:spcBef>
                  <a:spcPct val="0"/>
                </a:spcBef>
                <a:buFontTx/>
                <a:buNone/>
              </a:pPr>
              <a:r>
                <a:rPr lang="en-US" altLang="en-US" sz="1400" dirty="0">
                  <a:latin typeface="Times" panose="02020603050405020304" pitchFamily="18" charset="0"/>
                </a:rPr>
                <a:t>Iridium-192			Lower Large Intestine</a:t>
              </a:r>
            </a:p>
            <a:p>
              <a:pPr eaLnBrk="1" hangingPunct="1">
                <a:lnSpc>
                  <a:spcPct val="100000"/>
                </a:lnSpc>
                <a:spcBef>
                  <a:spcPct val="0"/>
                </a:spcBef>
                <a:buFontTx/>
                <a:buNone/>
              </a:pPr>
              <a:r>
                <a:rPr lang="en-US" altLang="en-US" sz="1400" dirty="0">
                  <a:latin typeface="Times" panose="02020603050405020304" pitchFamily="18" charset="0"/>
                </a:rPr>
                <a:t>Radon-222			Lung</a:t>
              </a:r>
            </a:p>
            <a:p>
              <a:pPr eaLnBrk="1" hangingPunct="1">
                <a:lnSpc>
                  <a:spcPct val="100000"/>
                </a:lnSpc>
                <a:spcBef>
                  <a:spcPct val="0"/>
                </a:spcBef>
                <a:buFontTx/>
                <a:buNone/>
              </a:pPr>
              <a:r>
                <a:rPr lang="en-US" altLang="en-US" sz="1400" dirty="0">
                  <a:solidFill>
                    <a:srgbClr val="FF0000"/>
                  </a:solidFill>
                  <a:latin typeface="Times" panose="02020603050405020304" pitchFamily="18" charset="0"/>
                </a:rPr>
                <a:t>Radium-226</a:t>
              </a:r>
              <a:r>
                <a:rPr lang="en-US" altLang="en-US" sz="1400" dirty="0">
                  <a:latin typeface="Times" panose="02020603050405020304" pitchFamily="18" charset="0"/>
                </a:rPr>
                <a:t>			</a:t>
              </a:r>
              <a:r>
                <a:rPr lang="en-US" altLang="en-US" sz="1400" dirty="0">
                  <a:solidFill>
                    <a:srgbClr val="FF0000"/>
                  </a:solidFill>
                  <a:latin typeface="Times" panose="02020603050405020304" pitchFamily="18" charset="0"/>
                </a:rPr>
                <a:t>Bone</a:t>
              </a:r>
            </a:p>
            <a:p>
              <a:pPr eaLnBrk="1" hangingPunct="1">
                <a:lnSpc>
                  <a:spcPct val="100000"/>
                </a:lnSpc>
                <a:spcBef>
                  <a:spcPct val="0"/>
                </a:spcBef>
                <a:buFontTx/>
                <a:buNone/>
              </a:pPr>
              <a:r>
                <a:rPr lang="en-US" altLang="en-US" sz="1400" dirty="0">
                  <a:latin typeface="Times" panose="02020603050405020304" pitchFamily="18" charset="0"/>
                </a:rPr>
                <a:t>Uranium-235		Lower Large Intestine</a:t>
              </a:r>
            </a:p>
            <a:p>
              <a:pPr eaLnBrk="1" hangingPunct="1">
                <a:lnSpc>
                  <a:spcPct val="100000"/>
                </a:lnSpc>
                <a:spcBef>
                  <a:spcPct val="0"/>
                </a:spcBef>
                <a:buFontTx/>
                <a:buNone/>
              </a:pPr>
              <a:r>
                <a:rPr lang="en-US" altLang="en-US" sz="1400" dirty="0">
                  <a:solidFill>
                    <a:srgbClr val="FF0000"/>
                  </a:solidFill>
                  <a:latin typeface="Times" panose="02020603050405020304" pitchFamily="18" charset="0"/>
                </a:rPr>
                <a:t>Plutonium-239</a:t>
              </a:r>
              <a:r>
                <a:rPr lang="en-US" altLang="en-US" sz="1400" dirty="0">
                  <a:latin typeface="Times" panose="02020603050405020304" pitchFamily="18" charset="0"/>
                </a:rPr>
                <a:t>		</a:t>
              </a:r>
              <a:r>
                <a:rPr lang="en-US" altLang="en-US" sz="1400" dirty="0">
                  <a:solidFill>
                    <a:srgbClr val="FF0000"/>
                  </a:solidFill>
                  <a:latin typeface="Times" panose="02020603050405020304" pitchFamily="18" charset="0"/>
                </a:rPr>
                <a:t>Bone</a:t>
              </a:r>
            </a:p>
          </p:txBody>
        </p:sp>
        <p:sp>
          <p:nvSpPr>
            <p:cNvPr id="2" name="TextBox 1">
              <a:extLst>
                <a:ext uri="{FF2B5EF4-FFF2-40B4-BE49-F238E27FC236}">
                  <a16:creationId xmlns:a16="http://schemas.microsoft.com/office/drawing/2014/main" id="{836162A0-D9CF-BDA4-2C19-19BEC6E2485F}"/>
                </a:ext>
              </a:extLst>
            </p:cNvPr>
            <p:cNvSpPr txBox="1"/>
            <p:nvPr/>
          </p:nvSpPr>
          <p:spPr>
            <a:xfrm>
              <a:off x="4934571" y="1981200"/>
              <a:ext cx="3357562" cy="3185487"/>
            </a:xfrm>
            <a:prstGeom prst="rect">
              <a:avLst/>
            </a:prstGeom>
            <a:noFill/>
          </p:spPr>
          <p:txBody>
            <a:bodyPr wrap="square">
              <a:spAutoFit/>
            </a:bodyPr>
            <a:lstStyle/>
            <a:p>
              <a:pPr eaLnBrk="1" fontAlgn="auto" hangingPunct="1">
                <a:spcBef>
                  <a:spcPts val="0"/>
                </a:spcBef>
                <a:spcAft>
                  <a:spcPts val="0"/>
                </a:spcAft>
                <a:defRPr/>
              </a:pPr>
              <a:r>
                <a:rPr lang="en-US" altLang="en-US" sz="2000" dirty="0">
                  <a:latin typeface="+mn-lt"/>
                </a:rPr>
                <a:t>Some body parts have affinity for certain soluble chemical elements</a:t>
              </a:r>
            </a:p>
            <a:p>
              <a:pPr marL="285750" indent="-285750" eaLnBrk="1" fontAlgn="auto" hangingPunct="1">
                <a:spcBef>
                  <a:spcPts val="600"/>
                </a:spcBef>
                <a:spcAft>
                  <a:spcPts val="0"/>
                </a:spcAft>
                <a:buFont typeface="Arial" panose="020B0604020202020204" pitchFamily="34" charset="0"/>
                <a:buChar char="•"/>
                <a:defRPr/>
              </a:pPr>
              <a:r>
                <a:rPr lang="en-US" altLang="en-US" dirty="0">
                  <a:latin typeface="+mn-lt"/>
                </a:rPr>
                <a:t>Sr-90, Ra-226, and Pu-239 are bone-seekers, resulting in long biological half-lives</a:t>
              </a:r>
            </a:p>
            <a:p>
              <a:pPr marL="285750" indent="-285750" eaLnBrk="1" fontAlgn="auto" hangingPunct="1">
                <a:spcBef>
                  <a:spcPts val="600"/>
                </a:spcBef>
                <a:spcAft>
                  <a:spcPts val="0"/>
                </a:spcAft>
                <a:buFont typeface="Arial" panose="020B0604020202020204" pitchFamily="34" charset="0"/>
                <a:buChar char="•"/>
                <a:defRPr/>
              </a:pPr>
              <a:r>
                <a:rPr lang="en-US" altLang="en-US" dirty="0">
                  <a:latin typeface="+mn-lt"/>
                </a:rPr>
                <a:t>Iodine isotopes accumulate in thyroid gland</a:t>
              </a:r>
            </a:p>
            <a:p>
              <a:pPr marL="285750" indent="-285750" eaLnBrk="1" fontAlgn="auto" hangingPunct="1">
                <a:spcBef>
                  <a:spcPts val="600"/>
                </a:spcBef>
                <a:spcAft>
                  <a:spcPts val="0"/>
                </a:spcAft>
                <a:buFont typeface="Arial" panose="020B0604020202020204" pitchFamily="34" charset="0"/>
                <a:buChar char="•"/>
                <a:defRPr/>
              </a:pPr>
              <a:r>
                <a:rPr lang="en-US" altLang="en-US" dirty="0">
                  <a:latin typeface="+mn-lt"/>
                </a:rPr>
                <a:t>Cs-137 tends to accumulate in liver and spleen</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F2385A02-28F3-FEF1-0E03-65BEEB0B5F45}"/>
              </a:ext>
            </a:extLst>
          </p:cNvPr>
          <p:cNvSpPr txBox="1">
            <a:spLocks noChangeArrowheads="1"/>
          </p:cNvSpPr>
          <p:nvPr/>
        </p:nvSpPr>
        <p:spPr bwMode="auto">
          <a:xfrm>
            <a:off x="1219200" y="2782888"/>
            <a:ext cx="6477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 Biological Effects of</a:t>
            </a:r>
          </a:p>
          <a:p>
            <a:pPr algn="ctr" eaLnBrk="1" hangingPunct="1">
              <a:lnSpc>
                <a:spcPct val="100000"/>
              </a:lnSpc>
              <a:spcBef>
                <a:spcPct val="0"/>
              </a:spcBef>
              <a:buFontTx/>
              <a:buNone/>
            </a:pPr>
            <a:r>
              <a:rPr lang="en-US" altLang="en-US" sz="3600" dirty="0">
                <a:latin typeface="Arial" panose="020B0604020202020204" pitchFamily="34" charset="0"/>
              </a:rPr>
              <a:t>Ionizing Radiation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E26A713-AA5E-9DB2-2874-A1D6D4022DAD}"/>
              </a:ext>
            </a:extLst>
          </p:cNvPr>
          <p:cNvSpPr>
            <a:spLocks noGrp="1" noChangeArrowheads="1"/>
          </p:cNvSpPr>
          <p:nvPr>
            <p:ph type="title"/>
          </p:nvPr>
        </p:nvSpPr>
        <p:spPr>
          <a:xfrm>
            <a:off x="659296" y="381000"/>
            <a:ext cx="7772400" cy="685800"/>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Ionizing Radiation/Cell Interactions</a:t>
            </a:r>
          </a:p>
        </p:txBody>
      </p:sp>
      <p:sp>
        <p:nvSpPr>
          <p:cNvPr id="12291" name="Content Placeholder 2">
            <a:extLst>
              <a:ext uri="{FF2B5EF4-FFF2-40B4-BE49-F238E27FC236}">
                <a16:creationId xmlns:a16="http://schemas.microsoft.com/office/drawing/2014/main" id="{0561F778-8194-0741-5433-DA29CDF4C600}"/>
              </a:ext>
            </a:extLst>
          </p:cNvPr>
          <p:cNvSpPr>
            <a:spLocks noGrp="1" noChangeArrowheads="1"/>
          </p:cNvSpPr>
          <p:nvPr>
            <p:ph idx="1"/>
          </p:nvPr>
        </p:nvSpPr>
        <p:spPr>
          <a:xfrm>
            <a:off x="685800" y="1295400"/>
            <a:ext cx="7772400" cy="4648200"/>
          </a:xfrm>
        </p:spPr>
        <p:txBody>
          <a:bodyPr rtlCol="0">
            <a:normAutofit/>
          </a:bodyPr>
          <a:lstStyle/>
          <a:p>
            <a:pPr eaLnBrk="1" fontAlgn="auto" hangingPunct="1">
              <a:spcBef>
                <a:spcPts val="600"/>
              </a:spcBef>
              <a:spcAft>
                <a:spcPts val="0"/>
              </a:spcAft>
              <a:defRPr/>
            </a:pPr>
            <a:r>
              <a:rPr lang="en-US" altLang="en-US" sz="2400" dirty="0">
                <a:solidFill>
                  <a:schemeClr val="tx1">
                    <a:lumMod val="75000"/>
                    <a:lumOff val="25000"/>
                  </a:schemeClr>
                </a:solidFill>
              </a:rPr>
              <a:t>Discussions of adverse biological effects generally about exposures much greater than natural background radiation</a:t>
            </a:r>
          </a:p>
          <a:p>
            <a:pPr eaLnBrk="1" fontAlgn="auto" hangingPunct="1">
              <a:spcBef>
                <a:spcPts val="600"/>
              </a:spcBef>
              <a:spcAft>
                <a:spcPts val="0"/>
              </a:spcAft>
              <a:defRPr/>
            </a:pPr>
            <a:r>
              <a:rPr lang="en-US" altLang="en-US" sz="2400" dirty="0">
                <a:solidFill>
                  <a:schemeClr val="tx1">
                    <a:lumMod val="75000"/>
                    <a:lumOff val="25000"/>
                  </a:schemeClr>
                </a:solidFill>
              </a:rPr>
              <a:t>Ionizing particles, gamma-rays, and x-rays collide with molecules in ≈1% of 100 trillion cells that make up average human</a:t>
            </a:r>
          </a:p>
          <a:p>
            <a:pPr lvl="1" eaLnBrk="1" fontAlgn="auto" hangingPunct="1">
              <a:spcBef>
                <a:spcPts val="600"/>
              </a:spcBef>
              <a:spcAft>
                <a:spcPts val="0"/>
              </a:spcAft>
              <a:buFont typeface="Calibri" panose="020F0502020204030204" pitchFamily="34" charset="0"/>
              <a:buChar char="―"/>
              <a:defRPr/>
            </a:pPr>
            <a:r>
              <a:rPr lang="en-US" altLang="en-US" sz="2000" dirty="0">
                <a:solidFill>
                  <a:schemeClr val="tx1">
                    <a:lumMod val="75000"/>
                    <a:lumOff val="25000"/>
                  </a:schemeClr>
                </a:solidFill>
              </a:rPr>
              <a:t>Interactions generate clusters of free radicals known as reactive oxygen species (ROS) that produce random damage in cellular constituents, including DNA</a:t>
            </a:r>
          </a:p>
          <a:p>
            <a:pPr lvl="1" eaLnBrk="1" fontAlgn="auto" hangingPunct="1">
              <a:spcBef>
                <a:spcPts val="600"/>
              </a:spcBef>
              <a:spcAft>
                <a:spcPts val="0"/>
              </a:spcAft>
              <a:buFont typeface="Calibri" panose="020F0502020204030204" pitchFamily="34" charset="0"/>
              <a:buChar char="―"/>
              <a:defRPr/>
            </a:pPr>
            <a:r>
              <a:rPr lang="en-US" altLang="en-US" sz="2000" dirty="0">
                <a:solidFill>
                  <a:schemeClr val="tx1">
                    <a:lumMod val="75000"/>
                    <a:lumOff val="25000"/>
                  </a:schemeClr>
                </a:solidFill>
              </a:rPr>
              <a:t>Some types of ionizing radiation more effective generating ROS in human cells than others (e.g., </a:t>
            </a:r>
            <a:r>
              <a:rPr lang="el-GR" altLang="en-US" sz="2200" b="1" dirty="0">
                <a:solidFill>
                  <a:schemeClr val="tx1">
                    <a:lumMod val="75000"/>
                    <a:lumOff val="25000"/>
                  </a:schemeClr>
                </a:solidFill>
                <a:latin typeface="Courier New" panose="02070309020205020404" pitchFamily="49" charset="0"/>
                <a:cs typeface="Courier New" panose="02070309020205020404" pitchFamily="49" charset="0"/>
              </a:rPr>
              <a:t>α</a:t>
            </a:r>
            <a:r>
              <a:rPr lang="en-US" altLang="en-US" sz="2000" dirty="0">
                <a:solidFill>
                  <a:schemeClr val="tx1">
                    <a:lumMod val="75000"/>
                    <a:lumOff val="25000"/>
                  </a:schemeClr>
                </a:solidFill>
                <a:cs typeface="Courier New" panose="02070309020205020404" pitchFamily="49" charset="0"/>
              </a:rPr>
              <a:t>-particles 20 times more damaging than </a:t>
            </a:r>
            <a:r>
              <a:rPr lang="el-GR" altLang="en-US" sz="2000" b="1" dirty="0">
                <a:solidFill>
                  <a:schemeClr val="tx1">
                    <a:lumMod val="75000"/>
                    <a:lumOff val="25000"/>
                  </a:schemeClr>
                </a:solidFill>
                <a:latin typeface="Courier New" panose="02070309020205020404" pitchFamily="49" charset="0"/>
                <a:cs typeface="Courier New" panose="02070309020205020404" pitchFamily="49" charset="0"/>
              </a:rPr>
              <a:t>γ</a:t>
            </a:r>
            <a:r>
              <a:rPr lang="en-US" altLang="en-US" sz="2000" dirty="0">
                <a:solidFill>
                  <a:schemeClr val="tx1">
                    <a:lumMod val="75000"/>
                    <a:lumOff val="25000"/>
                  </a:schemeClr>
                </a:solidFill>
                <a:cs typeface="Times New Roman" panose="02020603050405020304" pitchFamily="18" charset="0"/>
              </a:rPr>
              <a:t>-rays)</a:t>
            </a:r>
            <a:endParaRPr lang="en-US" altLang="en-US" sz="2000" dirty="0">
              <a:solidFill>
                <a:schemeClr val="tx1">
                  <a:lumMod val="75000"/>
                  <a:lumOff val="2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4743B77-56CF-B9C3-5348-9E34AE0C38C8}"/>
              </a:ext>
            </a:extLst>
          </p:cNvPr>
          <p:cNvSpPr>
            <a:spLocks noChangeArrowheads="1"/>
          </p:cNvSpPr>
          <p:nvPr/>
        </p:nvSpPr>
        <p:spPr bwMode="auto">
          <a:xfrm>
            <a:off x="419100" y="353475"/>
            <a:ext cx="8305800" cy="101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dirty="0">
                <a:latin typeface="Arial" panose="020B0604020202020204" pitchFamily="34" charset="0"/>
                <a:cs typeface="Arial" panose="020B0604020202020204" pitchFamily="34" charset="0"/>
              </a:rPr>
              <a:t>Possible Outcomes of</a:t>
            </a:r>
          </a:p>
          <a:p>
            <a:pPr algn="ctr" eaLnBrk="1" hangingPunct="1">
              <a:lnSpc>
                <a:spcPct val="100000"/>
              </a:lnSpc>
              <a:spcBef>
                <a:spcPct val="0"/>
              </a:spcBef>
              <a:buFontTx/>
              <a:buNone/>
            </a:pPr>
            <a:r>
              <a:rPr lang="en-US" altLang="en-US" sz="3200" dirty="0">
                <a:latin typeface="Arial" panose="020B0604020202020204" pitchFamily="34" charset="0"/>
                <a:cs typeface="Arial" panose="020B0604020202020204" pitchFamily="34" charset="0"/>
              </a:rPr>
              <a:t>Radiation/Cell Interactions</a:t>
            </a:r>
          </a:p>
        </p:txBody>
      </p:sp>
      <p:grpSp>
        <p:nvGrpSpPr>
          <p:cNvPr id="51203" name="Group 3">
            <a:extLst>
              <a:ext uri="{FF2B5EF4-FFF2-40B4-BE49-F238E27FC236}">
                <a16:creationId xmlns:a16="http://schemas.microsoft.com/office/drawing/2014/main" id="{112B9296-501F-21B9-C2FE-B6FE74BDA026}"/>
              </a:ext>
            </a:extLst>
          </p:cNvPr>
          <p:cNvGrpSpPr>
            <a:grpSpLocks/>
          </p:cNvGrpSpPr>
          <p:nvPr/>
        </p:nvGrpSpPr>
        <p:grpSpPr bwMode="auto">
          <a:xfrm>
            <a:off x="762000" y="1905000"/>
            <a:ext cx="7467600" cy="3810000"/>
            <a:chOff x="432" y="864"/>
            <a:chExt cx="5184" cy="2832"/>
          </a:xfrm>
        </p:grpSpPr>
        <p:sp>
          <p:nvSpPr>
            <p:cNvPr id="14340" name="Rectangle 3">
              <a:extLst>
                <a:ext uri="{FF2B5EF4-FFF2-40B4-BE49-F238E27FC236}">
                  <a16:creationId xmlns:a16="http://schemas.microsoft.com/office/drawing/2014/main" id="{97420E3B-6204-231A-50B9-0633E2194058}"/>
                </a:ext>
              </a:extLst>
            </p:cNvPr>
            <p:cNvSpPr>
              <a:spLocks noChangeArrowheads="1"/>
            </p:cNvSpPr>
            <p:nvPr/>
          </p:nvSpPr>
          <p:spPr bwMode="auto">
            <a:xfrm>
              <a:off x="2064" y="864"/>
              <a:ext cx="1679" cy="288"/>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latin typeface="+mn-lt"/>
                </a:rPr>
                <a:t>Ionizing Radiation</a:t>
              </a:r>
              <a:endParaRPr lang="en-US" altLang="en-US" sz="2000" dirty="0">
                <a:latin typeface="+mn-lt"/>
              </a:endParaRPr>
            </a:p>
          </p:txBody>
        </p:sp>
        <p:grpSp>
          <p:nvGrpSpPr>
            <p:cNvPr id="51205" name="Group 4">
              <a:extLst>
                <a:ext uri="{FF2B5EF4-FFF2-40B4-BE49-F238E27FC236}">
                  <a16:creationId xmlns:a16="http://schemas.microsoft.com/office/drawing/2014/main" id="{650CFA8E-0B8E-9A97-7F52-1897418C7281}"/>
                </a:ext>
              </a:extLst>
            </p:cNvPr>
            <p:cNvGrpSpPr>
              <a:grpSpLocks/>
            </p:cNvGrpSpPr>
            <p:nvPr/>
          </p:nvGrpSpPr>
          <p:grpSpPr bwMode="auto">
            <a:xfrm>
              <a:off x="2064" y="1152"/>
              <a:ext cx="1680" cy="576"/>
              <a:chOff x="2040" y="1392"/>
              <a:chExt cx="1680" cy="576"/>
            </a:xfrm>
          </p:grpSpPr>
          <p:sp>
            <p:nvSpPr>
              <p:cNvPr id="14364" name="Rectangle 5">
                <a:extLst>
                  <a:ext uri="{FF2B5EF4-FFF2-40B4-BE49-F238E27FC236}">
                    <a16:creationId xmlns:a16="http://schemas.microsoft.com/office/drawing/2014/main" id="{80B18192-3F61-01E4-58EF-923BB1E5DFA4}"/>
                  </a:ext>
                </a:extLst>
              </p:cNvPr>
              <p:cNvSpPr>
                <a:spLocks noChangeArrowheads="1"/>
              </p:cNvSpPr>
              <p:nvPr/>
            </p:nvSpPr>
            <p:spPr bwMode="auto">
              <a:xfrm>
                <a:off x="2040" y="1681"/>
                <a:ext cx="1677" cy="289"/>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latin typeface="+mn-lt"/>
                  </a:rPr>
                  <a:t>Human Cells</a:t>
                </a:r>
                <a:endParaRPr lang="en-US" altLang="en-US" sz="2000" dirty="0">
                  <a:latin typeface="+mn-lt"/>
                </a:endParaRPr>
              </a:p>
            </p:txBody>
          </p:sp>
          <p:cxnSp>
            <p:nvCxnSpPr>
              <p:cNvPr id="51229" name="AutoShape 6">
                <a:extLst>
                  <a:ext uri="{FF2B5EF4-FFF2-40B4-BE49-F238E27FC236}">
                    <a16:creationId xmlns:a16="http://schemas.microsoft.com/office/drawing/2014/main" id="{A353E3AE-83F1-2EC2-2DAB-274A227B22B5}"/>
                  </a:ext>
                </a:extLst>
              </p:cNvPr>
              <p:cNvCxnSpPr>
                <a:cxnSpLocks noChangeShapeType="1"/>
                <a:stCxn id="14340" idx="2"/>
                <a:endCxn id="14364" idx="0"/>
              </p:cNvCxnSpPr>
              <p:nvPr/>
            </p:nvCxnSpPr>
            <p:spPr bwMode="auto">
              <a:xfrm>
                <a:off x="2880" y="1392"/>
                <a:ext cx="0" cy="2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206" name="Group 7">
              <a:extLst>
                <a:ext uri="{FF2B5EF4-FFF2-40B4-BE49-F238E27FC236}">
                  <a16:creationId xmlns:a16="http://schemas.microsoft.com/office/drawing/2014/main" id="{ADEEFA53-F184-5778-6422-3680C17D070F}"/>
                </a:ext>
              </a:extLst>
            </p:cNvPr>
            <p:cNvGrpSpPr>
              <a:grpSpLocks/>
            </p:cNvGrpSpPr>
            <p:nvPr/>
          </p:nvGrpSpPr>
          <p:grpSpPr bwMode="auto">
            <a:xfrm>
              <a:off x="1776" y="1728"/>
              <a:ext cx="2304" cy="528"/>
              <a:chOff x="1728" y="1968"/>
              <a:chExt cx="2304" cy="528"/>
            </a:xfrm>
          </p:grpSpPr>
          <p:sp>
            <p:nvSpPr>
              <p:cNvPr id="14362" name="Rectangle 8">
                <a:extLst>
                  <a:ext uri="{FF2B5EF4-FFF2-40B4-BE49-F238E27FC236}">
                    <a16:creationId xmlns:a16="http://schemas.microsoft.com/office/drawing/2014/main" id="{B538927F-9CCF-2A9D-23C9-705B86086398}"/>
                  </a:ext>
                </a:extLst>
              </p:cNvPr>
              <p:cNvSpPr>
                <a:spLocks noChangeArrowheads="1"/>
              </p:cNvSpPr>
              <p:nvPr/>
            </p:nvSpPr>
            <p:spPr bwMode="auto">
              <a:xfrm>
                <a:off x="1731" y="2210"/>
                <a:ext cx="2301" cy="288"/>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latin typeface="+mn-lt"/>
                  </a:rPr>
                  <a:t>Atoms in Cells Form Ions</a:t>
                </a:r>
                <a:endParaRPr lang="en-US" altLang="en-US" sz="2000" dirty="0">
                  <a:latin typeface="+mn-lt"/>
                </a:endParaRPr>
              </a:p>
            </p:txBody>
          </p:sp>
          <p:cxnSp>
            <p:nvCxnSpPr>
              <p:cNvPr id="51227" name="AutoShape 9">
                <a:extLst>
                  <a:ext uri="{FF2B5EF4-FFF2-40B4-BE49-F238E27FC236}">
                    <a16:creationId xmlns:a16="http://schemas.microsoft.com/office/drawing/2014/main" id="{4F8D4D37-447F-C31E-FD08-FCB8903171A2}"/>
                  </a:ext>
                </a:extLst>
              </p:cNvPr>
              <p:cNvCxnSpPr>
                <a:cxnSpLocks noChangeShapeType="1"/>
                <a:endCxn id="14362" idx="0"/>
              </p:cNvCxnSpPr>
              <p:nvPr/>
            </p:nvCxnSpPr>
            <p:spPr bwMode="auto">
              <a:xfrm>
                <a:off x="2880" y="1968"/>
                <a:ext cx="0" cy="24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207" name="Group 10">
              <a:extLst>
                <a:ext uri="{FF2B5EF4-FFF2-40B4-BE49-F238E27FC236}">
                  <a16:creationId xmlns:a16="http://schemas.microsoft.com/office/drawing/2014/main" id="{3402A0B0-EA22-218C-28FF-852C81D49B23}"/>
                </a:ext>
              </a:extLst>
            </p:cNvPr>
            <p:cNvGrpSpPr>
              <a:grpSpLocks/>
            </p:cNvGrpSpPr>
            <p:nvPr/>
          </p:nvGrpSpPr>
          <p:grpSpPr bwMode="auto">
            <a:xfrm>
              <a:off x="480" y="2256"/>
              <a:ext cx="4368" cy="480"/>
              <a:chOff x="432" y="2496"/>
              <a:chExt cx="4368" cy="480"/>
            </a:xfrm>
          </p:grpSpPr>
          <p:sp>
            <p:nvSpPr>
              <p:cNvPr id="14356" name="AutoShape 11">
                <a:extLst>
                  <a:ext uri="{FF2B5EF4-FFF2-40B4-BE49-F238E27FC236}">
                    <a16:creationId xmlns:a16="http://schemas.microsoft.com/office/drawing/2014/main" id="{19F7DF29-5149-E67D-BC6E-FF5D3A85518D}"/>
                  </a:ext>
                </a:extLst>
              </p:cNvPr>
              <p:cNvSpPr>
                <a:spLocks noChangeArrowheads="1"/>
              </p:cNvSpPr>
              <p:nvPr/>
            </p:nvSpPr>
            <p:spPr bwMode="auto">
              <a:xfrm>
                <a:off x="2208" y="2690"/>
                <a:ext cx="1346" cy="286"/>
              </a:xfrm>
              <a:prstGeom prst="flowChartProcess">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latin typeface="+mn-lt"/>
                  </a:rPr>
                  <a:t>Change in Cell</a:t>
                </a:r>
                <a:endParaRPr lang="en-US" altLang="en-US" sz="2000" dirty="0">
                  <a:latin typeface="+mn-lt"/>
                </a:endParaRPr>
              </a:p>
            </p:txBody>
          </p:sp>
          <p:sp>
            <p:nvSpPr>
              <p:cNvPr id="14357" name="AutoShape 12">
                <a:extLst>
                  <a:ext uri="{FF2B5EF4-FFF2-40B4-BE49-F238E27FC236}">
                    <a16:creationId xmlns:a16="http://schemas.microsoft.com/office/drawing/2014/main" id="{DE674F5B-5FB3-10B4-9CAF-513585E3B846}"/>
                  </a:ext>
                </a:extLst>
              </p:cNvPr>
              <p:cNvSpPr>
                <a:spLocks noChangeArrowheads="1"/>
              </p:cNvSpPr>
              <p:nvPr/>
            </p:nvSpPr>
            <p:spPr bwMode="auto">
              <a:xfrm>
                <a:off x="3745" y="2690"/>
                <a:ext cx="1057" cy="286"/>
              </a:xfrm>
              <a:prstGeom prst="flowChartProcess">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latin typeface="+mn-lt"/>
                  </a:rPr>
                  <a:t>Cell Dies</a:t>
                </a:r>
              </a:p>
            </p:txBody>
          </p:sp>
          <p:cxnSp>
            <p:nvCxnSpPr>
              <p:cNvPr id="51222" name="AutoShape 13">
                <a:extLst>
                  <a:ext uri="{FF2B5EF4-FFF2-40B4-BE49-F238E27FC236}">
                    <a16:creationId xmlns:a16="http://schemas.microsoft.com/office/drawing/2014/main" id="{3D4BD2BD-FBEE-655D-1B27-049E04E76EF5}"/>
                  </a:ext>
                </a:extLst>
              </p:cNvPr>
              <p:cNvCxnSpPr>
                <a:cxnSpLocks noChangeShapeType="1"/>
                <a:stCxn id="14362" idx="2"/>
                <a:endCxn id="14356" idx="0"/>
              </p:cNvCxnSpPr>
              <p:nvPr/>
            </p:nvCxnSpPr>
            <p:spPr bwMode="auto">
              <a:xfrm>
                <a:off x="2880" y="2496"/>
                <a:ext cx="0"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23" name="AutoShape 14">
                <a:extLst>
                  <a:ext uri="{FF2B5EF4-FFF2-40B4-BE49-F238E27FC236}">
                    <a16:creationId xmlns:a16="http://schemas.microsoft.com/office/drawing/2014/main" id="{C50679AF-1A80-4349-2B85-7C6C43A33E7C}"/>
                  </a:ext>
                </a:extLst>
              </p:cNvPr>
              <p:cNvCxnSpPr>
                <a:cxnSpLocks noChangeShapeType="1"/>
              </p:cNvCxnSpPr>
              <p:nvPr/>
            </p:nvCxnSpPr>
            <p:spPr bwMode="auto">
              <a:xfrm rot="16200000" flipH="1">
                <a:off x="3528" y="1848"/>
                <a:ext cx="192" cy="148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60" name="AutoShape 15">
                <a:extLst>
                  <a:ext uri="{FF2B5EF4-FFF2-40B4-BE49-F238E27FC236}">
                    <a16:creationId xmlns:a16="http://schemas.microsoft.com/office/drawing/2014/main" id="{6217806F-BCFD-489C-488D-3906C169DEE1}"/>
                  </a:ext>
                </a:extLst>
              </p:cNvPr>
              <p:cNvSpPr>
                <a:spLocks noChangeArrowheads="1"/>
              </p:cNvSpPr>
              <p:nvPr/>
            </p:nvSpPr>
            <p:spPr bwMode="auto">
              <a:xfrm>
                <a:off x="435" y="2690"/>
                <a:ext cx="1631" cy="286"/>
              </a:xfrm>
              <a:prstGeom prst="flowChartProcess">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latin typeface="+mn-lt"/>
                  </a:rPr>
                  <a:t>No Change in Cell</a:t>
                </a:r>
                <a:endParaRPr lang="en-US" altLang="en-US" sz="2000" dirty="0">
                  <a:latin typeface="+mn-lt"/>
                </a:endParaRPr>
              </a:p>
            </p:txBody>
          </p:sp>
          <p:cxnSp>
            <p:nvCxnSpPr>
              <p:cNvPr id="51225" name="AutoShape 16">
                <a:extLst>
                  <a:ext uri="{FF2B5EF4-FFF2-40B4-BE49-F238E27FC236}">
                    <a16:creationId xmlns:a16="http://schemas.microsoft.com/office/drawing/2014/main" id="{C92F7A6F-A06C-5027-7A83-D6393CBF3493}"/>
                  </a:ext>
                </a:extLst>
              </p:cNvPr>
              <p:cNvCxnSpPr>
                <a:cxnSpLocks noChangeShapeType="1"/>
                <a:stCxn id="14362" idx="2"/>
                <a:endCxn id="14360" idx="0"/>
              </p:cNvCxnSpPr>
              <p:nvPr/>
            </p:nvCxnSpPr>
            <p:spPr bwMode="auto">
              <a:xfrm rot="5400000">
                <a:off x="1968" y="1776"/>
                <a:ext cx="192" cy="1632"/>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208" name="Group 17">
              <a:extLst>
                <a:ext uri="{FF2B5EF4-FFF2-40B4-BE49-F238E27FC236}">
                  <a16:creationId xmlns:a16="http://schemas.microsoft.com/office/drawing/2014/main" id="{99D0A584-EC4F-9008-9AFB-065815053631}"/>
                </a:ext>
              </a:extLst>
            </p:cNvPr>
            <p:cNvGrpSpPr>
              <a:grpSpLocks/>
            </p:cNvGrpSpPr>
            <p:nvPr/>
          </p:nvGrpSpPr>
          <p:grpSpPr bwMode="auto">
            <a:xfrm>
              <a:off x="2304" y="2736"/>
              <a:ext cx="3312" cy="960"/>
              <a:chOff x="2256" y="2976"/>
              <a:chExt cx="3312" cy="960"/>
            </a:xfrm>
          </p:grpSpPr>
          <p:sp>
            <p:nvSpPr>
              <p:cNvPr id="14350" name="AutoShape 18">
                <a:extLst>
                  <a:ext uri="{FF2B5EF4-FFF2-40B4-BE49-F238E27FC236}">
                    <a16:creationId xmlns:a16="http://schemas.microsoft.com/office/drawing/2014/main" id="{5850C2F6-2DA4-512C-0048-3D06E4ACA055}"/>
                  </a:ext>
                </a:extLst>
              </p:cNvPr>
              <p:cNvSpPr>
                <a:spLocks noChangeArrowheads="1"/>
              </p:cNvSpPr>
              <p:nvPr/>
            </p:nvSpPr>
            <p:spPr bwMode="auto">
              <a:xfrm>
                <a:off x="4368" y="3648"/>
                <a:ext cx="1200" cy="288"/>
              </a:xfrm>
              <a:prstGeom prst="flowChartProcess">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solidFill>
                      <a:srgbClr val="FF0000"/>
                    </a:solidFill>
                    <a:latin typeface="+mn-lt"/>
                  </a:rPr>
                  <a:t>Not Replaced</a:t>
                </a:r>
                <a:endParaRPr lang="en-US" altLang="en-US" sz="2000" dirty="0">
                  <a:solidFill>
                    <a:srgbClr val="FF0000"/>
                  </a:solidFill>
                  <a:latin typeface="+mn-lt"/>
                </a:endParaRPr>
              </a:p>
            </p:txBody>
          </p:sp>
          <p:cxnSp>
            <p:nvCxnSpPr>
              <p:cNvPr id="51215" name="AutoShape 19">
                <a:extLst>
                  <a:ext uri="{FF2B5EF4-FFF2-40B4-BE49-F238E27FC236}">
                    <a16:creationId xmlns:a16="http://schemas.microsoft.com/office/drawing/2014/main" id="{C74A3A42-FD4B-6284-3A47-6060C35767DB}"/>
                  </a:ext>
                </a:extLst>
              </p:cNvPr>
              <p:cNvCxnSpPr>
                <a:cxnSpLocks noChangeShapeType="1"/>
              </p:cNvCxnSpPr>
              <p:nvPr/>
            </p:nvCxnSpPr>
            <p:spPr bwMode="auto">
              <a:xfrm rot="16200000" flipH="1">
                <a:off x="4092" y="3516"/>
                <a:ext cx="456" cy="96"/>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2" name="AutoShape 20">
                <a:extLst>
                  <a:ext uri="{FF2B5EF4-FFF2-40B4-BE49-F238E27FC236}">
                    <a16:creationId xmlns:a16="http://schemas.microsoft.com/office/drawing/2014/main" id="{09194452-7705-E452-9818-FBCA573DC2F0}"/>
                  </a:ext>
                </a:extLst>
              </p:cNvPr>
              <p:cNvSpPr>
                <a:spLocks noChangeArrowheads="1"/>
              </p:cNvSpPr>
              <p:nvPr/>
            </p:nvSpPr>
            <p:spPr bwMode="auto">
              <a:xfrm>
                <a:off x="4368" y="3168"/>
                <a:ext cx="1200" cy="289"/>
              </a:xfrm>
              <a:prstGeom prst="flowChartProcess">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latin typeface="+mn-lt"/>
                  </a:rPr>
                  <a:t>Replaced</a:t>
                </a:r>
                <a:endParaRPr lang="en-US" altLang="en-US" sz="2000" dirty="0">
                  <a:latin typeface="+mn-lt"/>
                </a:endParaRPr>
              </a:p>
            </p:txBody>
          </p:sp>
          <p:cxnSp>
            <p:nvCxnSpPr>
              <p:cNvPr id="51217" name="AutoShape 21">
                <a:extLst>
                  <a:ext uri="{FF2B5EF4-FFF2-40B4-BE49-F238E27FC236}">
                    <a16:creationId xmlns:a16="http://schemas.microsoft.com/office/drawing/2014/main" id="{1A67B663-2D28-5F1F-75B3-4FCE2F2D6172}"/>
                  </a:ext>
                </a:extLst>
              </p:cNvPr>
              <p:cNvCxnSpPr>
                <a:cxnSpLocks noChangeShapeType="1"/>
                <a:stCxn id="14357" idx="2"/>
                <a:endCxn id="14352" idx="1"/>
              </p:cNvCxnSpPr>
              <p:nvPr/>
            </p:nvCxnSpPr>
            <p:spPr bwMode="auto">
              <a:xfrm rot="16200000" flipH="1">
                <a:off x="4152" y="3096"/>
                <a:ext cx="336" cy="96"/>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4" name="AutoShape 22">
                <a:extLst>
                  <a:ext uri="{FF2B5EF4-FFF2-40B4-BE49-F238E27FC236}">
                    <a16:creationId xmlns:a16="http://schemas.microsoft.com/office/drawing/2014/main" id="{8E0065C2-6524-B2A2-1C78-774509C3719F}"/>
                  </a:ext>
                </a:extLst>
              </p:cNvPr>
              <p:cNvSpPr>
                <a:spLocks noChangeArrowheads="1"/>
              </p:cNvSpPr>
              <p:nvPr/>
            </p:nvSpPr>
            <p:spPr bwMode="auto">
              <a:xfrm>
                <a:off x="2256" y="3168"/>
                <a:ext cx="1246" cy="289"/>
              </a:xfrm>
              <a:prstGeom prst="flowChartProcess">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latin typeface="+mn-lt"/>
                  </a:rPr>
                  <a:t>Reproduces</a:t>
                </a:r>
                <a:endParaRPr lang="en-US" altLang="en-US" sz="2000" dirty="0">
                  <a:latin typeface="+mn-lt"/>
                </a:endParaRPr>
              </a:p>
            </p:txBody>
          </p:sp>
          <p:cxnSp>
            <p:nvCxnSpPr>
              <p:cNvPr id="51219" name="AutoShape 23">
                <a:extLst>
                  <a:ext uri="{FF2B5EF4-FFF2-40B4-BE49-F238E27FC236}">
                    <a16:creationId xmlns:a16="http://schemas.microsoft.com/office/drawing/2014/main" id="{B1C50E44-8070-8A71-B9B3-D3ED4486CDBA}"/>
                  </a:ext>
                </a:extLst>
              </p:cNvPr>
              <p:cNvCxnSpPr>
                <a:cxnSpLocks noChangeShapeType="1"/>
                <a:stCxn id="14356" idx="2"/>
                <a:endCxn id="14354" idx="0"/>
              </p:cNvCxnSpPr>
              <p:nvPr/>
            </p:nvCxnSpPr>
            <p:spPr bwMode="auto">
              <a:xfrm>
                <a:off x="2880" y="2976"/>
                <a:ext cx="0"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209" name="Group 24">
              <a:extLst>
                <a:ext uri="{FF2B5EF4-FFF2-40B4-BE49-F238E27FC236}">
                  <a16:creationId xmlns:a16="http://schemas.microsoft.com/office/drawing/2014/main" id="{E821EE50-722D-65FE-4EFB-C93E3F16DA4D}"/>
                </a:ext>
              </a:extLst>
            </p:cNvPr>
            <p:cNvGrpSpPr>
              <a:grpSpLocks/>
            </p:cNvGrpSpPr>
            <p:nvPr/>
          </p:nvGrpSpPr>
          <p:grpSpPr bwMode="auto">
            <a:xfrm>
              <a:off x="432" y="3216"/>
              <a:ext cx="3168" cy="480"/>
              <a:chOff x="384" y="3456"/>
              <a:chExt cx="3168" cy="480"/>
            </a:xfrm>
          </p:grpSpPr>
          <p:sp>
            <p:nvSpPr>
              <p:cNvPr id="14346" name="AutoShape 25">
                <a:extLst>
                  <a:ext uri="{FF2B5EF4-FFF2-40B4-BE49-F238E27FC236}">
                    <a16:creationId xmlns:a16="http://schemas.microsoft.com/office/drawing/2014/main" id="{467385DE-CE7B-07F2-8C20-3A388E7CC288}"/>
                  </a:ext>
                </a:extLst>
              </p:cNvPr>
              <p:cNvSpPr>
                <a:spLocks noChangeArrowheads="1"/>
              </p:cNvSpPr>
              <p:nvPr/>
            </p:nvSpPr>
            <p:spPr bwMode="auto">
              <a:xfrm>
                <a:off x="384" y="3648"/>
                <a:ext cx="1681" cy="288"/>
              </a:xfrm>
              <a:prstGeom prst="flowChartProcess">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solidFill>
                      <a:srgbClr val="FF0000"/>
                    </a:solidFill>
                    <a:latin typeface="+mn-lt"/>
                  </a:rPr>
                  <a:t>Malignant Growth</a:t>
                </a:r>
                <a:endParaRPr lang="en-US" altLang="en-US" sz="2000" dirty="0">
                  <a:solidFill>
                    <a:srgbClr val="FF0000"/>
                  </a:solidFill>
                  <a:latin typeface="+mn-lt"/>
                </a:endParaRPr>
              </a:p>
            </p:txBody>
          </p:sp>
          <p:sp>
            <p:nvSpPr>
              <p:cNvPr id="14347" name="AutoShape 26">
                <a:extLst>
                  <a:ext uri="{FF2B5EF4-FFF2-40B4-BE49-F238E27FC236}">
                    <a16:creationId xmlns:a16="http://schemas.microsoft.com/office/drawing/2014/main" id="{5B13542F-AF29-B49A-DE69-CBBFFC679D58}"/>
                  </a:ext>
                </a:extLst>
              </p:cNvPr>
              <p:cNvSpPr>
                <a:spLocks noChangeArrowheads="1"/>
              </p:cNvSpPr>
              <p:nvPr/>
            </p:nvSpPr>
            <p:spPr bwMode="auto">
              <a:xfrm>
                <a:off x="2208" y="3648"/>
                <a:ext cx="1347" cy="288"/>
              </a:xfrm>
              <a:prstGeom prst="flowChartProcess">
                <a:avLst/>
              </a:prstGeom>
              <a:solidFill>
                <a:schemeClr val="accent5">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fontAlgn="auto" hangingPunct="1">
                  <a:spcBef>
                    <a:spcPct val="0"/>
                  </a:spcBef>
                  <a:spcAft>
                    <a:spcPts val="0"/>
                  </a:spcAft>
                  <a:buFontTx/>
                  <a:buNone/>
                  <a:defRPr/>
                </a:pPr>
                <a:r>
                  <a:rPr lang="en-US" altLang="en-US" sz="2000" b="1" dirty="0">
                    <a:latin typeface="+mn-lt"/>
                  </a:rPr>
                  <a:t>Benign Growth</a:t>
                </a:r>
                <a:endParaRPr lang="en-US" altLang="en-US" sz="2000" dirty="0">
                  <a:latin typeface="+mn-lt"/>
                </a:endParaRPr>
              </a:p>
            </p:txBody>
          </p:sp>
          <p:cxnSp>
            <p:nvCxnSpPr>
              <p:cNvPr id="51212" name="AutoShape 27">
                <a:extLst>
                  <a:ext uri="{FF2B5EF4-FFF2-40B4-BE49-F238E27FC236}">
                    <a16:creationId xmlns:a16="http://schemas.microsoft.com/office/drawing/2014/main" id="{64133F3C-6524-219B-9F99-01B8952C55D2}"/>
                  </a:ext>
                </a:extLst>
              </p:cNvPr>
              <p:cNvCxnSpPr>
                <a:cxnSpLocks noChangeShapeType="1"/>
                <a:stCxn id="14354" idx="2"/>
                <a:endCxn id="14346" idx="0"/>
              </p:cNvCxnSpPr>
              <p:nvPr/>
            </p:nvCxnSpPr>
            <p:spPr bwMode="auto">
              <a:xfrm rot="5400000">
                <a:off x="1956" y="2724"/>
                <a:ext cx="192" cy="1656"/>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3" name="AutoShape 28">
                <a:extLst>
                  <a:ext uri="{FF2B5EF4-FFF2-40B4-BE49-F238E27FC236}">
                    <a16:creationId xmlns:a16="http://schemas.microsoft.com/office/drawing/2014/main" id="{5147273A-2C51-60B1-2CF4-071EDFCEFA38}"/>
                  </a:ext>
                </a:extLst>
              </p:cNvPr>
              <p:cNvCxnSpPr>
                <a:cxnSpLocks noChangeShapeType="1"/>
                <a:stCxn id="14354" idx="2"/>
                <a:endCxn id="14347" idx="0"/>
              </p:cNvCxnSpPr>
              <p:nvPr/>
            </p:nvCxnSpPr>
            <p:spPr bwMode="auto">
              <a:xfrm>
                <a:off x="2880" y="3456"/>
                <a:ext cx="0"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 name="TextBox 2">
            <a:extLst>
              <a:ext uri="{FF2B5EF4-FFF2-40B4-BE49-F238E27FC236}">
                <a16:creationId xmlns:a16="http://schemas.microsoft.com/office/drawing/2014/main" id="{10BA71B3-B7D1-D3A9-AE56-FEA4E1DAE584}"/>
              </a:ext>
            </a:extLst>
          </p:cNvPr>
          <p:cNvSpPr txBox="1"/>
          <p:nvPr/>
        </p:nvSpPr>
        <p:spPr>
          <a:xfrm>
            <a:off x="408912" y="6504525"/>
            <a:ext cx="426554" cy="369332"/>
          </a:xfrm>
          <a:prstGeom prst="rect">
            <a:avLst/>
          </a:prstGeom>
          <a:noFill/>
        </p:spPr>
        <p:txBody>
          <a:bodyPr wrap="square">
            <a:spAutoFit/>
          </a:bodyPr>
          <a:lstStyle/>
          <a:p>
            <a:r>
              <a:rPr lang="en-US" dirty="0">
                <a:solidFill>
                  <a:srgbClr val="FF0000"/>
                </a:solidFill>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98554DC-2248-7033-BF99-42D222C1DB96}"/>
              </a:ext>
            </a:extLst>
          </p:cNvPr>
          <p:cNvSpPr>
            <a:spLocks noGrp="1" noChangeArrowheads="1"/>
          </p:cNvSpPr>
          <p:nvPr>
            <p:ph type="title" idx="4294967295"/>
          </p:nvPr>
        </p:nvSpPr>
        <p:spPr>
          <a:xfrm>
            <a:off x="419100" y="457200"/>
            <a:ext cx="8305800" cy="609600"/>
          </a:xfrm>
        </p:spPr>
        <p:txBody>
          <a:bodyPr/>
          <a:lstStyle/>
          <a:p>
            <a:pPr algn="ctr" eaLnBrk="1" hangingPunct="1"/>
            <a:r>
              <a:rPr lang="en-US" altLang="en-US" sz="3200" dirty="0">
                <a:solidFill>
                  <a:schemeClr val="tx1"/>
                </a:solidFill>
                <a:latin typeface="Arial" panose="020B0604020202020204" pitchFamily="34" charset="0"/>
                <a:cs typeface="Arial" panose="020B0604020202020204" pitchFamily="34" charset="0"/>
              </a:rPr>
              <a:t>Biological Cell Susceptibility to Radiation</a:t>
            </a:r>
          </a:p>
        </p:txBody>
      </p:sp>
      <p:sp>
        <p:nvSpPr>
          <p:cNvPr id="53251" name="Rectangle 3">
            <a:extLst>
              <a:ext uri="{FF2B5EF4-FFF2-40B4-BE49-F238E27FC236}">
                <a16:creationId xmlns:a16="http://schemas.microsoft.com/office/drawing/2014/main" id="{98B30F59-CF98-A3BF-C604-F82991DD7585}"/>
              </a:ext>
            </a:extLst>
          </p:cNvPr>
          <p:cNvSpPr>
            <a:spLocks noGrp="1" noChangeArrowheads="1"/>
          </p:cNvSpPr>
          <p:nvPr>
            <p:ph type="body" idx="4294967295"/>
          </p:nvPr>
        </p:nvSpPr>
        <p:spPr>
          <a:xfrm>
            <a:off x="685800" y="1676400"/>
            <a:ext cx="7581900" cy="4267200"/>
          </a:xfrm>
        </p:spPr>
        <p:txBody>
          <a:bodyPr>
            <a:normAutofit lnSpcReduction="10000"/>
          </a:bodyPr>
          <a:lstStyle/>
          <a:p>
            <a:pPr eaLnBrk="1" hangingPunct="1">
              <a:spcBef>
                <a:spcPts val="600"/>
              </a:spcBef>
            </a:pPr>
            <a:r>
              <a:rPr lang="en-US" altLang="en-US" sz="2400" dirty="0"/>
              <a:t>Different cells in body react differently to ionizing radiation exposure</a:t>
            </a:r>
          </a:p>
          <a:p>
            <a:pPr eaLnBrk="1" hangingPunct="1">
              <a:spcBef>
                <a:spcPts val="600"/>
              </a:spcBef>
            </a:pPr>
            <a:r>
              <a:rPr lang="en-US" altLang="en-US" sz="2400" dirty="0"/>
              <a:t>Cells that undergo rapid division most susceptible to radiation effects</a:t>
            </a:r>
          </a:p>
          <a:p>
            <a:pPr eaLnBrk="1" hangingPunct="1">
              <a:spcBef>
                <a:spcPts val="600"/>
              </a:spcBef>
            </a:pPr>
            <a:r>
              <a:rPr lang="en-US" altLang="en-US" sz="2400" dirty="0"/>
              <a:t>Hierarchy of cell susceptibility to radiation damage (highest to lowest)</a:t>
            </a:r>
          </a:p>
          <a:p>
            <a:pPr lvl="1" eaLnBrk="1" hangingPunct="1">
              <a:spcBef>
                <a:spcPts val="600"/>
              </a:spcBef>
              <a:buFont typeface="Calibri" panose="020F0502020204030204" pitchFamily="34" charset="0"/>
              <a:buChar char="―"/>
            </a:pPr>
            <a:r>
              <a:rPr lang="en-US" altLang="en-US" sz="2000" dirty="0"/>
              <a:t>Lymph</a:t>
            </a:r>
          </a:p>
          <a:p>
            <a:pPr lvl="1" eaLnBrk="1" hangingPunct="1">
              <a:spcBef>
                <a:spcPct val="0"/>
              </a:spcBef>
              <a:buFont typeface="Calibri" panose="020F0502020204030204" pitchFamily="34" charset="0"/>
              <a:buChar char="―"/>
            </a:pPr>
            <a:r>
              <a:rPr lang="en-US" altLang="en-US" sz="2000" dirty="0"/>
              <a:t>Blood</a:t>
            </a:r>
          </a:p>
          <a:p>
            <a:pPr lvl="1" eaLnBrk="1" hangingPunct="1">
              <a:spcBef>
                <a:spcPct val="0"/>
              </a:spcBef>
              <a:buFont typeface="Calibri" panose="020F0502020204030204" pitchFamily="34" charset="0"/>
              <a:buChar char="―"/>
            </a:pPr>
            <a:r>
              <a:rPr lang="en-US" altLang="en-US" sz="2000" dirty="0"/>
              <a:t>Reproductive and Gastrointestinal</a:t>
            </a:r>
          </a:p>
          <a:p>
            <a:pPr lvl="1" eaLnBrk="1" hangingPunct="1">
              <a:spcBef>
                <a:spcPct val="0"/>
              </a:spcBef>
              <a:buFont typeface="Calibri" panose="020F0502020204030204" pitchFamily="34" charset="0"/>
              <a:buChar char="―"/>
            </a:pPr>
            <a:r>
              <a:rPr lang="en-US" altLang="en-US" sz="2000" dirty="0"/>
              <a:t>Bone</a:t>
            </a:r>
          </a:p>
          <a:p>
            <a:pPr lvl="1" eaLnBrk="1" hangingPunct="1">
              <a:spcBef>
                <a:spcPct val="0"/>
              </a:spcBef>
              <a:buFont typeface="Calibri" panose="020F0502020204030204" pitchFamily="34" charset="0"/>
              <a:buChar char="―"/>
            </a:pPr>
            <a:r>
              <a:rPr lang="en-US" altLang="en-US" sz="2000" dirty="0"/>
              <a:t>Nerve</a:t>
            </a:r>
          </a:p>
          <a:p>
            <a:pPr lvl="1" eaLnBrk="1" hangingPunct="1">
              <a:spcBef>
                <a:spcPct val="0"/>
              </a:spcBef>
              <a:buFont typeface="Calibri" panose="020F0502020204030204" pitchFamily="34" charset="0"/>
              <a:buChar char="―"/>
            </a:pPr>
            <a:r>
              <a:rPr lang="en-US" altLang="en-US" sz="2000" dirty="0"/>
              <a:t>Brain</a:t>
            </a:r>
          </a:p>
          <a:p>
            <a:pPr lvl="1" eaLnBrk="1" hangingPunct="1">
              <a:spcBef>
                <a:spcPct val="0"/>
              </a:spcBef>
              <a:buFont typeface="Calibri" panose="020F0502020204030204" pitchFamily="34" charset="0"/>
              <a:buChar char="―"/>
            </a:pPr>
            <a:r>
              <a:rPr lang="en-US" altLang="en-US" sz="2000" dirty="0"/>
              <a:t>Muscle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1BCE5F7-13A2-B4ED-1D5A-8D64E6317183}"/>
              </a:ext>
            </a:extLst>
          </p:cNvPr>
          <p:cNvSpPr>
            <a:spLocks noGrp="1" noChangeArrowheads="1"/>
          </p:cNvSpPr>
          <p:nvPr>
            <p:ph type="title"/>
          </p:nvPr>
        </p:nvSpPr>
        <p:spPr>
          <a:xfrm>
            <a:off x="685800" y="533400"/>
            <a:ext cx="7772400" cy="6096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Biological Effects Factors</a:t>
            </a:r>
          </a:p>
        </p:txBody>
      </p:sp>
      <p:sp>
        <p:nvSpPr>
          <p:cNvPr id="39939" name="Rectangle 3">
            <a:extLst>
              <a:ext uri="{FF2B5EF4-FFF2-40B4-BE49-F238E27FC236}">
                <a16:creationId xmlns:a16="http://schemas.microsoft.com/office/drawing/2014/main" id="{BAEA8A25-BC33-C97A-05FE-80E462A27DDF}"/>
              </a:ext>
            </a:extLst>
          </p:cNvPr>
          <p:cNvSpPr>
            <a:spLocks noGrp="1" noChangeArrowheads="1"/>
          </p:cNvSpPr>
          <p:nvPr>
            <p:ph sz="half" idx="1"/>
          </p:nvPr>
        </p:nvSpPr>
        <p:spPr>
          <a:xfrm>
            <a:off x="685800" y="1676400"/>
            <a:ext cx="7391400" cy="4419600"/>
          </a:xfrm>
        </p:spPr>
        <p:txBody>
          <a:bodyPr rtlCol="0">
            <a:normAutofit/>
          </a:bodyPr>
          <a:lstStyle/>
          <a:p>
            <a:pPr eaLnBrk="1" fontAlgn="auto" hangingPunct="1">
              <a:spcBef>
                <a:spcPct val="0"/>
              </a:spcBef>
              <a:spcAft>
                <a:spcPts val="0"/>
              </a:spcAft>
              <a:defRPr/>
            </a:pPr>
            <a:r>
              <a:rPr lang="en-US" altLang="en-US" sz="2400" dirty="0">
                <a:solidFill>
                  <a:schemeClr val="tx1">
                    <a:lumMod val="75000"/>
                    <a:lumOff val="25000"/>
                  </a:schemeClr>
                </a:solidFill>
              </a:rPr>
              <a:t>Potential health effects of radiation exposure depend upon</a:t>
            </a:r>
            <a:endParaRPr lang="en-US" altLang="en-US" sz="2000" dirty="0">
              <a:solidFill>
                <a:schemeClr val="tx1">
                  <a:lumMod val="75000"/>
                  <a:lumOff val="25000"/>
                </a:schemeClr>
              </a:solidFill>
            </a:endParaRPr>
          </a:p>
          <a:p>
            <a:pPr lvl="1" eaLnBrk="1" fontAlgn="auto" hangingPunct="1">
              <a:spcAft>
                <a:spcPts val="0"/>
              </a:spcAft>
              <a:buFont typeface="Calibri" panose="020F0502020204030204" pitchFamily="34" charset="0"/>
              <a:buChar char="―"/>
              <a:defRPr/>
            </a:pPr>
            <a:r>
              <a:rPr lang="en-US" altLang="en-US" sz="2000" dirty="0">
                <a:solidFill>
                  <a:schemeClr val="tx1">
                    <a:lumMod val="75000"/>
                    <a:lumOff val="25000"/>
                  </a:schemeClr>
                </a:solidFill>
              </a:rPr>
              <a:t>Dose (amount of energy deposited in body organs)</a:t>
            </a:r>
          </a:p>
          <a:p>
            <a:pPr lvl="1" eaLnBrk="1" fontAlgn="auto" hangingPunct="1">
              <a:spcAft>
                <a:spcPts val="0"/>
              </a:spcAft>
              <a:buFont typeface="Calibri" panose="020F0502020204030204" pitchFamily="34" charset="0"/>
              <a:buChar char="―"/>
              <a:defRPr/>
            </a:pPr>
            <a:r>
              <a:rPr lang="en-US" altLang="en-US" sz="2000" dirty="0">
                <a:solidFill>
                  <a:schemeClr val="tx1">
                    <a:lumMod val="75000"/>
                    <a:lumOff val="25000"/>
                  </a:schemeClr>
                </a:solidFill>
              </a:rPr>
              <a:t>Ability of radiation to harm human tissue (i.e., radiation type)</a:t>
            </a:r>
          </a:p>
          <a:p>
            <a:pPr lvl="1" eaLnBrk="1" fontAlgn="auto" hangingPunct="1">
              <a:spcAft>
                <a:spcPts val="0"/>
              </a:spcAft>
              <a:buFont typeface="Calibri" panose="020F0502020204030204" pitchFamily="34" charset="0"/>
              <a:buChar char="―"/>
              <a:defRPr/>
            </a:pPr>
            <a:r>
              <a:rPr lang="en-US" altLang="en-US" sz="2000" dirty="0">
                <a:solidFill>
                  <a:schemeClr val="tx1">
                    <a:lumMod val="75000"/>
                    <a:lumOff val="25000"/>
                  </a:schemeClr>
                </a:solidFill>
              </a:rPr>
              <a:t>Which organs are affected</a:t>
            </a:r>
          </a:p>
          <a:p>
            <a:pPr>
              <a:defRPr/>
            </a:pPr>
            <a:r>
              <a:rPr lang="en-US" altLang="en-US" sz="2400" dirty="0"/>
              <a:t>Most important factor is dose - amount of energy</a:t>
            </a:r>
          </a:p>
          <a:p>
            <a:pPr marL="0" indent="0">
              <a:spcBef>
                <a:spcPts val="0"/>
              </a:spcBef>
              <a:buNone/>
              <a:defRPr/>
            </a:pPr>
            <a:r>
              <a:rPr lang="en-US" altLang="en-US" sz="2400" dirty="0"/>
              <a:t>    actually deposited </a:t>
            </a:r>
          </a:p>
          <a:p>
            <a:pPr eaLnBrk="1" fontAlgn="auto" hangingPunct="1">
              <a:spcAft>
                <a:spcPts val="0"/>
              </a:spcAft>
              <a:defRPr/>
            </a:pPr>
            <a:r>
              <a:rPr lang="en-US" altLang="en-US" sz="2400" dirty="0">
                <a:solidFill>
                  <a:schemeClr val="tx1">
                    <a:lumMod val="75000"/>
                    <a:lumOff val="25000"/>
                  </a:schemeClr>
                </a:solidFill>
              </a:rPr>
              <a:t>Equivalent dose </a:t>
            </a:r>
            <a:r>
              <a:rPr lang="en-US" sz="2400" dirty="0">
                <a:effectLst/>
                <a:ea typeface="Calibri" panose="020F0502020204030204" pitchFamily="34" charset="0"/>
                <a:cs typeface="Times New Roman" panose="02020603050405020304" pitchFamily="18" charset="0"/>
              </a:rPr>
              <a:t>(</a:t>
            </a:r>
            <a:r>
              <a:rPr lang="en-US" sz="2400" dirty="0" err="1">
                <a:effectLst/>
                <a:ea typeface="Calibri" panose="020F0502020204030204" pitchFamily="34" charset="0"/>
                <a:cs typeface="Times New Roman" panose="02020603050405020304" pitchFamily="18" charset="0"/>
              </a:rPr>
              <a:t>Sv</a:t>
            </a:r>
            <a:r>
              <a:rPr lang="en-US" sz="2400" dirty="0">
                <a:effectLst/>
                <a:ea typeface="Calibri" panose="020F0502020204030204" pitchFamily="34" charset="0"/>
                <a:cs typeface="Times New Roman" panose="02020603050405020304" pitchFamily="18" charset="0"/>
              </a:rPr>
              <a:t>) used to express biological effect accounting for these factors</a:t>
            </a:r>
            <a:endParaRPr lang="en-US" altLang="en-US" sz="2400" dirty="0">
              <a:solidFill>
                <a:schemeClr val="tx1">
                  <a:lumMod val="75000"/>
                  <a:lumOff val="2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98CED1F-7E3B-A6B5-4174-2C7846362EC1}"/>
              </a:ext>
            </a:extLst>
          </p:cNvPr>
          <p:cNvSpPr>
            <a:spLocks noGrp="1" noChangeArrowheads="1"/>
          </p:cNvSpPr>
          <p:nvPr>
            <p:ph type="title"/>
          </p:nvPr>
        </p:nvSpPr>
        <p:spPr>
          <a:xfrm>
            <a:off x="654120" y="609600"/>
            <a:ext cx="7772400" cy="685800"/>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Types of Biological Effects</a:t>
            </a:r>
          </a:p>
        </p:txBody>
      </p:sp>
      <p:sp>
        <p:nvSpPr>
          <p:cNvPr id="57347" name="Rectangle 3">
            <a:extLst>
              <a:ext uri="{FF2B5EF4-FFF2-40B4-BE49-F238E27FC236}">
                <a16:creationId xmlns:a16="http://schemas.microsoft.com/office/drawing/2014/main" id="{907CA94D-699E-6CB6-410D-0396D177B825}"/>
              </a:ext>
            </a:extLst>
          </p:cNvPr>
          <p:cNvSpPr>
            <a:spLocks noGrp="1" noChangeArrowheads="1"/>
          </p:cNvSpPr>
          <p:nvPr>
            <p:ph sz="half" idx="1"/>
          </p:nvPr>
        </p:nvSpPr>
        <p:spPr>
          <a:xfrm>
            <a:off x="654120" y="1828800"/>
            <a:ext cx="7924800" cy="3733800"/>
          </a:xfrm>
        </p:spPr>
        <p:txBody>
          <a:bodyPr>
            <a:normAutofit/>
          </a:bodyPr>
          <a:lstStyle/>
          <a:p>
            <a:pPr marL="0" indent="0" eaLnBrk="1" hangingPunct="1">
              <a:buFont typeface="Arial" panose="020B0604020202020204" pitchFamily="34" charset="0"/>
              <a:buNone/>
            </a:pPr>
            <a:r>
              <a:rPr lang="en-US" altLang="en-US" sz="2800" dirty="0"/>
              <a:t>Biological effects of radiation broken into two groups according to how responses (symptoms or effects) relate to dose (amount of radiation received)</a:t>
            </a:r>
          </a:p>
          <a:p>
            <a:pPr lvl="1" eaLnBrk="1" hangingPunct="1"/>
            <a:r>
              <a:rPr lang="en-US" altLang="en-US" sz="2400" dirty="0"/>
              <a:t>Stochastic (probabilistic) effects</a:t>
            </a:r>
          </a:p>
          <a:p>
            <a:pPr lvl="1" eaLnBrk="1" hangingPunct="1"/>
            <a:r>
              <a:rPr lang="en-US" altLang="en-US" sz="2400" dirty="0"/>
              <a:t>Deterministic (dose-dependent) effects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880B4E63-5D02-B1E5-4704-DEE9A71B4BF7}"/>
              </a:ext>
            </a:extLst>
          </p:cNvPr>
          <p:cNvSpPr>
            <a:spLocks noGrp="1" noChangeArrowheads="1"/>
          </p:cNvSpPr>
          <p:nvPr>
            <p:ph idx="1"/>
          </p:nvPr>
        </p:nvSpPr>
        <p:spPr>
          <a:xfrm>
            <a:off x="685800" y="1143000"/>
            <a:ext cx="7772400" cy="4572000"/>
          </a:xfrm>
        </p:spPr>
        <p:txBody>
          <a:bodyPr rtlCol="0">
            <a:noAutofit/>
          </a:bodyPr>
          <a:lstStyle/>
          <a:p>
            <a:pPr eaLnBrk="1" fontAlgn="auto" hangingPunct="1">
              <a:spcAft>
                <a:spcPts val="0"/>
              </a:spcAft>
              <a:defRPr/>
            </a:pPr>
            <a:r>
              <a:rPr lang="en-US" altLang="en-US" sz="2400" dirty="0"/>
              <a:t>E</a:t>
            </a:r>
            <a:r>
              <a:rPr lang="en-US" altLang="en-US" sz="2400" dirty="0">
                <a:solidFill>
                  <a:schemeClr val="tx1">
                    <a:lumMod val="75000"/>
                    <a:lumOff val="25000"/>
                  </a:schemeClr>
                </a:solidFill>
              </a:rPr>
              <a:t>ffects that have increased probability of occurrence with increasing dose;  severity of effect not dose dependent</a:t>
            </a:r>
          </a:p>
          <a:p>
            <a:pPr eaLnBrk="1" fontAlgn="auto" hangingPunct="1">
              <a:spcBef>
                <a:spcPts val="1200"/>
              </a:spcBef>
              <a:spcAft>
                <a:spcPts val="0"/>
              </a:spcAft>
              <a:defRPr/>
            </a:pPr>
            <a:r>
              <a:rPr lang="en-US" altLang="en-US" sz="2400" dirty="0">
                <a:solidFill>
                  <a:schemeClr val="tx1">
                    <a:lumMod val="75000"/>
                    <a:lumOff val="25000"/>
                  </a:schemeClr>
                </a:solidFill>
              </a:rPr>
              <a:t>Example: </a:t>
            </a:r>
            <a:r>
              <a:rPr lang="en-US" altLang="en-US" sz="2400" b="1" dirty="0">
                <a:solidFill>
                  <a:schemeClr val="tx1">
                    <a:lumMod val="75000"/>
                    <a:lumOff val="25000"/>
                  </a:schemeClr>
                </a:solidFill>
              </a:rPr>
              <a:t>skin cancer </a:t>
            </a:r>
            <a:r>
              <a:rPr lang="en-US" altLang="en-US" sz="2400" dirty="0">
                <a:solidFill>
                  <a:schemeClr val="tx1">
                    <a:lumMod val="75000"/>
                    <a:lumOff val="25000"/>
                  </a:schemeClr>
                </a:solidFill>
              </a:rPr>
              <a:t>and </a:t>
            </a:r>
          </a:p>
          <a:p>
            <a:pPr marL="0" indent="0" eaLnBrk="1" fontAlgn="auto" hangingPunct="1">
              <a:spcBef>
                <a:spcPts val="0"/>
              </a:spcBef>
              <a:spcAft>
                <a:spcPts val="0"/>
              </a:spcAft>
              <a:buFont typeface="Wingdings 3" panose="05040102010807070707" pitchFamily="18" charset="2"/>
              <a:buNone/>
              <a:defRPr/>
            </a:pPr>
            <a:r>
              <a:rPr lang="en-US" altLang="en-US" sz="2400" dirty="0">
                <a:solidFill>
                  <a:schemeClr val="tx1">
                    <a:lumMod val="75000"/>
                    <a:lumOff val="25000"/>
                  </a:schemeClr>
                </a:solidFill>
              </a:rPr>
              <a:t>    sunlight – </a:t>
            </a:r>
            <a:r>
              <a:rPr lang="en-US" altLang="en-US" sz="2400" b="1" dirty="0">
                <a:solidFill>
                  <a:schemeClr val="tx1">
                    <a:lumMod val="75000"/>
                    <a:lumOff val="25000"/>
                  </a:schemeClr>
                </a:solidFill>
              </a:rPr>
              <a:t>probability</a:t>
            </a:r>
            <a:r>
              <a:rPr lang="en-US" altLang="en-US" sz="2400" dirty="0">
                <a:solidFill>
                  <a:schemeClr val="tx1">
                    <a:lumMod val="75000"/>
                    <a:lumOff val="25000"/>
                  </a:schemeClr>
                </a:solidFill>
              </a:rPr>
              <a:t> of getting</a:t>
            </a:r>
          </a:p>
          <a:p>
            <a:pPr marL="0" indent="0" eaLnBrk="1" fontAlgn="auto" hangingPunct="1">
              <a:spcBef>
                <a:spcPts val="0"/>
              </a:spcBef>
              <a:spcAft>
                <a:spcPts val="0"/>
              </a:spcAft>
              <a:buFont typeface="Wingdings 3" panose="05040102010807070707" pitchFamily="18" charset="2"/>
              <a:buNone/>
              <a:defRPr/>
            </a:pPr>
            <a:r>
              <a:rPr lang="en-US" altLang="en-US" sz="2400" dirty="0">
                <a:solidFill>
                  <a:schemeClr val="tx1">
                    <a:lumMod val="75000"/>
                    <a:lumOff val="25000"/>
                  </a:schemeClr>
                </a:solidFill>
              </a:rPr>
              <a:t>    skin cancer </a:t>
            </a:r>
            <a:r>
              <a:rPr lang="en-US" altLang="en-US" sz="2400" b="1" dirty="0">
                <a:solidFill>
                  <a:schemeClr val="tx1">
                    <a:lumMod val="75000"/>
                    <a:lumOff val="25000"/>
                  </a:schemeClr>
                </a:solidFill>
              </a:rPr>
              <a:t>increases</a:t>
            </a:r>
            <a:r>
              <a:rPr lang="en-US" altLang="en-US" sz="2400" dirty="0">
                <a:solidFill>
                  <a:schemeClr val="tx1">
                    <a:lumMod val="75000"/>
                    <a:lumOff val="25000"/>
                  </a:schemeClr>
                </a:solidFill>
              </a:rPr>
              <a:t> with</a:t>
            </a:r>
          </a:p>
          <a:p>
            <a:pPr marL="0" indent="0" eaLnBrk="1" fontAlgn="auto" hangingPunct="1">
              <a:spcBef>
                <a:spcPts val="0"/>
              </a:spcBef>
              <a:spcAft>
                <a:spcPts val="0"/>
              </a:spcAft>
              <a:buFont typeface="Wingdings 3" panose="05040102010807070707" pitchFamily="18" charset="2"/>
              <a:buNone/>
              <a:defRPr/>
            </a:pPr>
            <a:r>
              <a:rPr lang="en-US" altLang="en-US" sz="2400" dirty="0">
                <a:solidFill>
                  <a:schemeClr val="tx1">
                    <a:lumMod val="75000"/>
                    <a:lumOff val="25000"/>
                  </a:schemeClr>
                </a:solidFill>
              </a:rPr>
              <a:t>    increasing exposure to sun</a:t>
            </a:r>
          </a:p>
          <a:p>
            <a:pPr eaLnBrk="1" fontAlgn="auto" hangingPunct="1">
              <a:spcBef>
                <a:spcPts val="1200"/>
              </a:spcBef>
              <a:spcAft>
                <a:spcPts val="0"/>
              </a:spcAft>
              <a:defRPr/>
            </a:pPr>
            <a:r>
              <a:rPr lang="en-US" altLang="en-US" sz="2400" dirty="0"/>
              <a:t>E</a:t>
            </a:r>
            <a:r>
              <a:rPr lang="en-US" altLang="en-US" sz="2400" dirty="0">
                <a:solidFill>
                  <a:schemeClr val="tx1">
                    <a:lumMod val="75000"/>
                    <a:lumOff val="25000"/>
                  </a:schemeClr>
                </a:solidFill>
              </a:rPr>
              <a:t>ffects generally delayed (latent)</a:t>
            </a:r>
          </a:p>
          <a:p>
            <a:pPr lvl="1" eaLnBrk="1" fontAlgn="auto" hangingPunct="1">
              <a:spcBef>
                <a:spcPts val="600"/>
              </a:spcBef>
              <a:spcAft>
                <a:spcPts val="0"/>
              </a:spcAft>
              <a:buFont typeface="Calibri" panose="020F0502020204030204" pitchFamily="34" charset="0"/>
              <a:buChar char="―"/>
              <a:defRPr/>
            </a:pPr>
            <a:r>
              <a:rPr lang="en-US" altLang="en-US" sz="2000" dirty="0">
                <a:solidFill>
                  <a:schemeClr val="tx1">
                    <a:lumMod val="75000"/>
                    <a:lumOff val="25000"/>
                  </a:schemeClr>
                </a:solidFill>
              </a:rPr>
              <a:t>Cancer</a:t>
            </a:r>
          </a:p>
          <a:p>
            <a:pPr lvl="1" eaLnBrk="1" fontAlgn="auto" hangingPunct="1">
              <a:spcBef>
                <a:spcPts val="600"/>
              </a:spcBef>
              <a:spcAft>
                <a:spcPts val="0"/>
              </a:spcAft>
              <a:buFont typeface="Calibri" panose="020F0502020204030204" pitchFamily="34" charset="0"/>
              <a:buChar char="―"/>
              <a:defRPr/>
            </a:pPr>
            <a:r>
              <a:rPr lang="en-US" altLang="en-US" sz="2000" dirty="0">
                <a:solidFill>
                  <a:schemeClr val="tx1">
                    <a:lumMod val="75000"/>
                    <a:lumOff val="25000"/>
                  </a:schemeClr>
                </a:solidFill>
              </a:rPr>
              <a:t>Genetic changes</a:t>
            </a:r>
          </a:p>
        </p:txBody>
      </p:sp>
      <p:pic>
        <p:nvPicPr>
          <p:cNvPr id="59395" name="Picture 6" descr="sun">
            <a:extLst>
              <a:ext uri="{FF2B5EF4-FFF2-40B4-BE49-F238E27FC236}">
                <a16:creationId xmlns:a16="http://schemas.microsoft.com/office/drawing/2014/main" id="{C6134F2A-26F1-8D29-387F-DCBB1358B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333"/>
          <a:stretch>
            <a:fillRect/>
          </a:stretch>
        </p:blipFill>
        <p:spPr bwMode="auto">
          <a:xfrm>
            <a:off x="5638800" y="2362200"/>
            <a:ext cx="24542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9D2FBA9-F80E-A86A-AEAD-A6A118724413}"/>
              </a:ext>
            </a:extLst>
          </p:cNvPr>
          <p:cNvSpPr txBox="1"/>
          <p:nvPr/>
        </p:nvSpPr>
        <p:spPr>
          <a:xfrm>
            <a:off x="914400" y="304800"/>
            <a:ext cx="69342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Stochastic Effects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C1275DFD-E742-FBEA-D911-BE902807F3EC}"/>
              </a:ext>
            </a:extLst>
          </p:cNvPr>
          <p:cNvSpPr>
            <a:spLocks noGrp="1" noChangeArrowheads="1"/>
          </p:cNvSpPr>
          <p:nvPr>
            <p:ph idx="1"/>
          </p:nvPr>
        </p:nvSpPr>
        <p:spPr>
          <a:xfrm>
            <a:off x="685800" y="1295400"/>
            <a:ext cx="7772400" cy="4762500"/>
          </a:xfrm>
        </p:spPr>
        <p:txBody>
          <a:bodyPr rtlCol="0">
            <a:normAutofit/>
          </a:bodyPr>
          <a:lstStyle/>
          <a:p>
            <a:pPr eaLnBrk="1" fontAlgn="auto" hangingPunct="1">
              <a:spcAft>
                <a:spcPts val="0"/>
              </a:spcAft>
              <a:defRPr/>
            </a:pPr>
            <a:r>
              <a:rPr lang="en-US" altLang="en-US" sz="2400" dirty="0"/>
              <a:t>E</a:t>
            </a:r>
            <a:r>
              <a:rPr lang="en-US" altLang="en-US" sz="2400" dirty="0">
                <a:solidFill>
                  <a:schemeClr val="tx1">
                    <a:lumMod val="75000"/>
                    <a:lumOff val="25000"/>
                  </a:schemeClr>
                </a:solidFill>
              </a:rPr>
              <a:t>ffects that increase in severity with increasing dose; caused by cell damage or cell death</a:t>
            </a:r>
          </a:p>
          <a:p>
            <a:pPr eaLnBrk="1" fontAlgn="auto" hangingPunct="1">
              <a:spcBef>
                <a:spcPts val="600"/>
              </a:spcBef>
              <a:spcAft>
                <a:spcPts val="0"/>
              </a:spcAft>
              <a:defRPr/>
            </a:pPr>
            <a:r>
              <a:rPr lang="en-US" altLang="en-US" sz="2400" dirty="0">
                <a:solidFill>
                  <a:schemeClr val="tx1">
                    <a:lumMod val="75000"/>
                    <a:lumOff val="25000"/>
                  </a:schemeClr>
                </a:solidFill>
              </a:rPr>
              <a:t>Example: </a:t>
            </a:r>
            <a:r>
              <a:rPr lang="en-US" altLang="en-US" sz="2400" b="1" dirty="0">
                <a:solidFill>
                  <a:schemeClr val="tx1">
                    <a:lumMod val="75000"/>
                    <a:lumOff val="25000"/>
                  </a:schemeClr>
                </a:solidFill>
              </a:rPr>
              <a:t>sunburn</a:t>
            </a:r>
            <a:r>
              <a:rPr lang="en-US" altLang="en-US" sz="2400" dirty="0">
                <a:solidFill>
                  <a:schemeClr val="tx1">
                    <a:lumMod val="75000"/>
                    <a:lumOff val="25000"/>
                  </a:schemeClr>
                </a:solidFill>
              </a:rPr>
              <a:t> and sunlight – </a:t>
            </a:r>
          </a:p>
          <a:p>
            <a:pPr marL="0" indent="0" eaLnBrk="1" fontAlgn="auto" hangingPunct="1">
              <a:spcBef>
                <a:spcPts val="0"/>
              </a:spcBef>
              <a:spcAft>
                <a:spcPts val="0"/>
              </a:spcAft>
              <a:buFont typeface="Wingdings 3" panose="05040102010807070707" pitchFamily="18" charset="2"/>
              <a:buNone/>
              <a:defRPr/>
            </a:pPr>
            <a:r>
              <a:rPr lang="en-US" altLang="en-US" sz="2400" dirty="0">
                <a:solidFill>
                  <a:schemeClr val="tx1">
                    <a:lumMod val="75000"/>
                    <a:lumOff val="25000"/>
                  </a:schemeClr>
                </a:solidFill>
              </a:rPr>
              <a:t>    </a:t>
            </a:r>
            <a:r>
              <a:rPr lang="en-US" altLang="en-US" sz="2400" b="1" dirty="0">
                <a:solidFill>
                  <a:schemeClr val="tx1">
                    <a:lumMod val="75000"/>
                    <a:lumOff val="25000"/>
                  </a:schemeClr>
                </a:solidFill>
              </a:rPr>
              <a:t>severity</a:t>
            </a:r>
            <a:r>
              <a:rPr lang="en-US" altLang="en-US" sz="2400" dirty="0">
                <a:solidFill>
                  <a:schemeClr val="tx1">
                    <a:lumMod val="75000"/>
                    <a:lumOff val="25000"/>
                  </a:schemeClr>
                </a:solidFill>
              </a:rPr>
              <a:t> of sunburn </a:t>
            </a:r>
            <a:r>
              <a:rPr lang="en-US" altLang="en-US" sz="2400" b="1" dirty="0">
                <a:solidFill>
                  <a:schemeClr val="tx1">
                    <a:lumMod val="75000"/>
                    <a:lumOff val="25000"/>
                  </a:schemeClr>
                </a:solidFill>
              </a:rPr>
              <a:t>increases</a:t>
            </a:r>
            <a:r>
              <a:rPr lang="en-US" altLang="en-US" sz="2400" dirty="0">
                <a:solidFill>
                  <a:schemeClr val="tx1">
                    <a:lumMod val="75000"/>
                    <a:lumOff val="25000"/>
                  </a:schemeClr>
                </a:solidFill>
              </a:rPr>
              <a:t> with</a:t>
            </a:r>
          </a:p>
          <a:p>
            <a:pPr marL="0" indent="0" eaLnBrk="1" fontAlgn="auto" hangingPunct="1">
              <a:spcBef>
                <a:spcPts val="0"/>
              </a:spcBef>
              <a:spcAft>
                <a:spcPts val="0"/>
              </a:spcAft>
              <a:buFont typeface="Wingdings 3" panose="05040102010807070707" pitchFamily="18" charset="2"/>
              <a:buNone/>
              <a:defRPr/>
            </a:pPr>
            <a:r>
              <a:rPr lang="en-US" altLang="en-US" sz="2400" dirty="0">
                <a:solidFill>
                  <a:schemeClr val="tx1">
                    <a:lumMod val="75000"/>
                    <a:lumOff val="25000"/>
                  </a:schemeClr>
                </a:solidFill>
              </a:rPr>
              <a:t>    increasing exposure to sun</a:t>
            </a:r>
          </a:p>
          <a:p>
            <a:pPr eaLnBrk="1" fontAlgn="auto" hangingPunct="1">
              <a:spcBef>
                <a:spcPts val="600"/>
              </a:spcBef>
              <a:spcAft>
                <a:spcPts val="0"/>
              </a:spcAft>
              <a:defRPr/>
            </a:pPr>
            <a:r>
              <a:rPr lang="en-US" altLang="en-US" sz="2400" dirty="0">
                <a:solidFill>
                  <a:schemeClr val="tx1">
                    <a:lumMod val="75000"/>
                    <a:lumOff val="25000"/>
                  </a:schemeClr>
                </a:solidFill>
              </a:rPr>
              <a:t>Deterministic effects have </a:t>
            </a:r>
          </a:p>
          <a:p>
            <a:pPr marL="0" indent="0" eaLnBrk="1" fontAlgn="auto" hangingPunct="1">
              <a:spcBef>
                <a:spcPts val="0"/>
              </a:spcBef>
              <a:spcAft>
                <a:spcPts val="0"/>
              </a:spcAft>
              <a:buFont typeface="Wingdings 3" panose="05040102010807070707" pitchFamily="18" charset="2"/>
              <a:buNone/>
              <a:defRPr/>
            </a:pPr>
            <a:r>
              <a:rPr lang="en-US" altLang="en-US" sz="2400" dirty="0">
                <a:solidFill>
                  <a:schemeClr val="tx1">
                    <a:lumMod val="75000"/>
                    <a:lumOff val="25000"/>
                  </a:schemeClr>
                </a:solidFill>
              </a:rPr>
              <a:t>    threshold above which severity</a:t>
            </a:r>
          </a:p>
          <a:p>
            <a:pPr marL="0" indent="0" eaLnBrk="1" fontAlgn="auto" hangingPunct="1">
              <a:spcBef>
                <a:spcPts val="0"/>
              </a:spcBef>
              <a:spcAft>
                <a:spcPts val="0"/>
              </a:spcAft>
              <a:buFont typeface="Wingdings 3" panose="05040102010807070707" pitchFamily="18" charset="2"/>
              <a:buNone/>
              <a:defRPr/>
            </a:pPr>
            <a:r>
              <a:rPr lang="en-US" altLang="en-US" sz="2400" dirty="0">
                <a:solidFill>
                  <a:schemeClr val="tx1">
                    <a:lumMod val="75000"/>
                    <a:lumOff val="25000"/>
                  </a:schemeClr>
                </a:solidFill>
              </a:rPr>
              <a:t>    increases with dose</a:t>
            </a:r>
          </a:p>
          <a:p>
            <a:pPr lvl="1" indent="-342900" eaLnBrk="1" fontAlgn="auto" hangingPunct="1">
              <a:spcBef>
                <a:spcPts val="600"/>
              </a:spcBef>
              <a:spcAft>
                <a:spcPts val="0"/>
              </a:spcAft>
              <a:buFont typeface="Calibri" panose="020F0502020204030204" pitchFamily="34" charset="0"/>
              <a:buChar char="―"/>
              <a:defRPr/>
            </a:pPr>
            <a:r>
              <a:rPr lang="en-US" altLang="en-US" sz="2000" dirty="0">
                <a:solidFill>
                  <a:schemeClr val="tx1">
                    <a:lumMod val="75000"/>
                    <a:lumOff val="25000"/>
                  </a:schemeClr>
                </a:solidFill>
              </a:rPr>
              <a:t>Radiation-induced skin burns</a:t>
            </a:r>
          </a:p>
          <a:p>
            <a:pPr lvl="1" indent="-342900" eaLnBrk="1" fontAlgn="auto" hangingPunct="1">
              <a:spcBef>
                <a:spcPts val="600"/>
              </a:spcBef>
              <a:spcAft>
                <a:spcPts val="0"/>
              </a:spcAft>
              <a:buFont typeface="Calibri" panose="020F0502020204030204" pitchFamily="34" charset="0"/>
              <a:buChar char="―"/>
              <a:defRPr/>
            </a:pPr>
            <a:r>
              <a:rPr lang="en-US" altLang="en-US" sz="2000" dirty="0">
                <a:solidFill>
                  <a:schemeClr val="tx1">
                    <a:lumMod val="75000"/>
                    <a:lumOff val="25000"/>
                  </a:schemeClr>
                </a:solidFill>
              </a:rPr>
              <a:t>Radiation sickness/acute radiation syndrome</a:t>
            </a:r>
          </a:p>
          <a:p>
            <a:pPr lvl="1" indent="-342900" eaLnBrk="1" fontAlgn="auto" hangingPunct="1">
              <a:spcBef>
                <a:spcPts val="600"/>
              </a:spcBef>
              <a:spcAft>
                <a:spcPts val="0"/>
              </a:spcAft>
              <a:buFont typeface="Calibri" panose="020F0502020204030204" pitchFamily="34" charset="0"/>
              <a:buChar char="―"/>
              <a:defRPr/>
            </a:pPr>
            <a:r>
              <a:rPr lang="en-US" altLang="en-US" sz="2000" dirty="0">
                <a:solidFill>
                  <a:schemeClr val="tx1">
                    <a:lumMod val="75000"/>
                    <a:lumOff val="25000"/>
                  </a:schemeClr>
                </a:solidFill>
              </a:rPr>
              <a:t>Cataracts</a:t>
            </a:r>
          </a:p>
          <a:p>
            <a:pPr lvl="1" indent="-342900" eaLnBrk="1" fontAlgn="auto" hangingPunct="1">
              <a:spcBef>
                <a:spcPts val="600"/>
              </a:spcBef>
              <a:spcAft>
                <a:spcPts val="0"/>
              </a:spcAft>
              <a:buFont typeface="Calibri" panose="020F0502020204030204" pitchFamily="34" charset="0"/>
              <a:buChar char="―"/>
              <a:defRPr/>
            </a:pPr>
            <a:r>
              <a:rPr lang="en-US" altLang="en-US" sz="2000" dirty="0">
                <a:solidFill>
                  <a:schemeClr val="tx1">
                    <a:lumMod val="75000"/>
                    <a:lumOff val="25000"/>
                  </a:schemeClr>
                </a:solidFill>
              </a:rPr>
              <a:t>Tumor necrosis (death)</a:t>
            </a:r>
          </a:p>
        </p:txBody>
      </p:sp>
      <p:pic>
        <p:nvPicPr>
          <p:cNvPr id="61443" name="Picture 6" descr="baby-sunscreen-protection-by-boulter">
            <a:extLst>
              <a:ext uri="{FF2B5EF4-FFF2-40B4-BE49-F238E27FC236}">
                <a16:creationId xmlns:a16="http://schemas.microsoft.com/office/drawing/2014/main" id="{5E97D56A-2AAB-800E-C56B-27F1ACB52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191" y="2118518"/>
            <a:ext cx="196532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92AD73-4725-F82B-ED89-BFC3B8887D93}"/>
              </a:ext>
            </a:extLst>
          </p:cNvPr>
          <p:cNvSpPr txBox="1"/>
          <p:nvPr/>
        </p:nvSpPr>
        <p:spPr>
          <a:xfrm>
            <a:off x="990600" y="304800"/>
            <a:ext cx="7070725"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Deterministic Effects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F0D00A5-18FB-7B39-721C-121AA0BE4BD8}"/>
              </a:ext>
            </a:extLst>
          </p:cNvPr>
          <p:cNvSpPr>
            <a:spLocks noGrp="1" noChangeArrowheads="1"/>
          </p:cNvSpPr>
          <p:nvPr>
            <p:ph type="title"/>
          </p:nvPr>
        </p:nvSpPr>
        <p:spPr>
          <a:xfrm>
            <a:off x="685800" y="381000"/>
            <a:ext cx="7772400" cy="609600"/>
          </a:xfrm>
        </p:spPr>
        <p:txBody>
          <a:bodyPr rtlCol="0">
            <a:normAutofit fontScale="90000"/>
          </a:bodyPr>
          <a:lstStyle/>
          <a:p>
            <a:pPr algn="ctr" eaLnBrk="1" fontAlgn="auto" hangingPunct="1">
              <a:spcAft>
                <a:spcPts val="0"/>
              </a:spcAft>
              <a:defRPr/>
            </a:pPr>
            <a:r>
              <a:rPr lang="en-US" altLang="en-US" sz="4000" dirty="0">
                <a:solidFill>
                  <a:schemeClr val="tx1"/>
                </a:solidFill>
                <a:latin typeface="Arial" panose="020B0604020202020204" pitchFamily="34" charset="0"/>
                <a:cs typeface="Arial" panose="020B0604020202020204" pitchFamily="34" charset="0"/>
              </a:rPr>
              <a:t>Historical Perspective of Radiation</a:t>
            </a:r>
          </a:p>
        </p:txBody>
      </p:sp>
      <p:pic>
        <p:nvPicPr>
          <p:cNvPr id="7172" name="Picture 2">
            <a:extLst>
              <a:ext uri="{FF2B5EF4-FFF2-40B4-BE49-F238E27FC236}">
                <a16:creationId xmlns:a16="http://schemas.microsoft.com/office/drawing/2014/main" id="{C9D2DD83-890E-2D14-DC56-485B6E565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64086"/>
            <a:ext cx="3412724" cy="224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3">
            <a:extLst>
              <a:ext uri="{FF2B5EF4-FFF2-40B4-BE49-F238E27FC236}">
                <a16:creationId xmlns:a16="http://schemas.microsoft.com/office/drawing/2014/main" id="{4E59F96F-300E-5874-709A-9B78B329AF36}"/>
              </a:ext>
            </a:extLst>
          </p:cNvPr>
          <p:cNvSpPr txBox="1">
            <a:spLocks noChangeArrowheads="1"/>
          </p:cNvSpPr>
          <p:nvPr/>
        </p:nvSpPr>
        <p:spPr bwMode="auto">
          <a:xfrm>
            <a:off x="854476" y="3992723"/>
            <a:ext cx="7167563" cy="1523494"/>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3" panose="05040102010807070707" pitchFamily="18" charset="2"/>
              <a:buNone/>
              <a:defRPr/>
            </a:pPr>
            <a:r>
              <a:rPr lang="en-US" altLang="en-US" sz="2200" dirty="0">
                <a:latin typeface="+mn-lt"/>
              </a:rPr>
              <a:t>1898 – beneficial, or </a:t>
            </a:r>
            <a:r>
              <a:rPr lang="en-US" altLang="en-US" sz="2200" dirty="0" err="1">
                <a:latin typeface="+mn-lt"/>
              </a:rPr>
              <a:t>hormetic</a:t>
            </a:r>
            <a:r>
              <a:rPr lang="en-US" altLang="en-US" sz="2200" dirty="0">
                <a:latin typeface="+mn-lt"/>
              </a:rPr>
              <a:t>, effects of </a:t>
            </a:r>
            <a:r>
              <a:rPr lang="en-US" altLang="en-US" sz="2200" u="sng" dirty="0">
                <a:latin typeface="+mn-lt"/>
              </a:rPr>
              <a:t>low</a:t>
            </a:r>
            <a:r>
              <a:rPr lang="en-US" altLang="en-US" sz="2200" dirty="0">
                <a:latin typeface="+mn-lt"/>
              </a:rPr>
              <a:t> doses of</a:t>
            </a:r>
          </a:p>
          <a:p>
            <a:pPr eaLnBrk="1" hangingPunct="1">
              <a:lnSpc>
                <a:spcPct val="100000"/>
              </a:lnSpc>
              <a:spcBef>
                <a:spcPct val="0"/>
              </a:spcBef>
              <a:buFont typeface="Wingdings 3" panose="05040102010807070707" pitchFamily="18" charset="2"/>
              <a:buNone/>
              <a:defRPr/>
            </a:pPr>
            <a:r>
              <a:rPr lang="en-US" altLang="en-US" sz="2200" dirty="0">
                <a:latin typeface="+mn-lt"/>
              </a:rPr>
              <a:t>          x-rays observed</a:t>
            </a:r>
          </a:p>
          <a:p>
            <a:pPr eaLnBrk="1" hangingPunct="1">
              <a:lnSpc>
                <a:spcPct val="100000"/>
              </a:lnSpc>
              <a:spcBef>
                <a:spcPts val="600"/>
              </a:spcBef>
              <a:buFont typeface="Wingdings 3" panose="05040102010807070707" pitchFamily="18" charset="2"/>
              <a:buNone/>
              <a:defRPr/>
            </a:pPr>
            <a:r>
              <a:rPr lang="en-US" altLang="en-US" sz="2200" dirty="0">
                <a:latin typeface="+mn-lt"/>
              </a:rPr>
              <a:t>1902 – effectiveness of “radium rays” (gamma-rays) for</a:t>
            </a:r>
          </a:p>
          <a:p>
            <a:pPr eaLnBrk="1" hangingPunct="1">
              <a:lnSpc>
                <a:spcPct val="100000"/>
              </a:lnSpc>
              <a:spcBef>
                <a:spcPts val="0"/>
              </a:spcBef>
              <a:buFont typeface="Wingdings 3" panose="05040102010807070707" pitchFamily="18" charset="2"/>
              <a:buNone/>
              <a:defRPr/>
            </a:pPr>
            <a:r>
              <a:rPr lang="en-US" altLang="en-US" sz="2200" dirty="0">
                <a:latin typeface="+mn-lt"/>
              </a:rPr>
              <a:t>          treating skin cancer recognized</a:t>
            </a:r>
          </a:p>
        </p:txBody>
      </p:sp>
      <p:sp>
        <p:nvSpPr>
          <p:cNvPr id="13318" name="TextBox 5">
            <a:extLst>
              <a:ext uri="{FF2B5EF4-FFF2-40B4-BE49-F238E27FC236}">
                <a16:creationId xmlns:a16="http://schemas.microsoft.com/office/drawing/2014/main" id="{6CE6467B-D96E-209B-AC0A-F623404EE331}"/>
              </a:ext>
            </a:extLst>
          </p:cNvPr>
          <p:cNvSpPr txBox="1">
            <a:spLocks noChangeArrowheads="1"/>
          </p:cNvSpPr>
          <p:nvPr/>
        </p:nvSpPr>
        <p:spPr bwMode="auto">
          <a:xfrm>
            <a:off x="854476" y="1371600"/>
            <a:ext cx="3886200" cy="253915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3" panose="05040102010807070707" pitchFamily="18" charset="2"/>
              <a:buNone/>
              <a:defRPr/>
            </a:pPr>
            <a:r>
              <a:rPr lang="en-US" altLang="en-US" sz="2200" dirty="0">
                <a:latin typeface="+mn-lt"/>
              </a:rPr>
              <a:t>1895 – first observance of</a:t>
            </a:r>
          </a:p>
          <a:p>
            <a:pPr eaLnBrk="1" hangingPunct="1">
              <a:lnSpc>
                <a:spcPct val="100000"/>
              </a:lnSpc>
              <a:spcBef>
                <a:spcPct val="0"/>
              </a:spcBef>
              <a:buFont typeface="Wingdings 3" panose="05040102010807070707" pitchFamily="18" charset="2"/>
              <a:buNone/>
              <a:defRPr/>
            </a:pPr>
            <a:r>
              <a:rPr lang="en-US" altLang="en-US" sz="2200" dirty="0">
                <a:latin typeface="+mn-lt"/>
              </a:rPr>
              <a:t>          </a:t>
            </a:r>
            <a:r>
              <a:rPr lang="en-US" altLang="en-US" sz="2200" u="sng" dirty="0">
                <a:latin typeface="+mn-lt"/>
              </a:rPr>
              <a:t>ionizing</a:t>
            </a:r>
            <a:r>
              <a:rPr lang="en-US" altLang="en-US" sz="2200" dirty="0">
                <a:latin typeface="+mn-lt"/>
              </a:rPr>
              <a:t> radiation </a:t>
            </a:r>
          </a:p>
          <a:p>
            <a:pPr eaLnBrk="1" hangingPunct="1">
              <a:lnSpc>
                <a:spcPct val="100000"/>
              </a:lnSpc>
              <a:spcBef>
                <a:spcPct val="0"/>
              </a:spcBef>
              <a:buFont typeface="Wingdings 3" panose="05040102010807070707" pitchFamily="18" charset="2"/>
              <a:buNone/>
              <a:defRPr/>
            </a:pPr>
            <a:r>
              <a:rPr lang="en-US" altLang="en-US" sz="2200" dirty="0">
                <a:latin typeface="+mn-lt"/>
              </a:rPr>
              <a:t>	    (x-rays) by Wilhelm</a:t>
            </a:r>
          </a:p>
          <a:p>
            <a:pPr eaLnBrk="1" hangingPunct="1">
              <a:lnSpc>
                <a:spcPct val="100000"/>
              </a:lnSpc>
              <a:spcBef>
                <a:spcPct val="0"/>
              </a:spcBef>
              <a:buFont typeface="Wingdings 3" panose="05040102010807070707" pitchFamily="18" charset="2"/>
              <a:buNone/>
              <a:defRPr/>
            </a:pPr>
            <a:r>
              <a:rPr lang="en-US" altLang="en-US" sz="2200" dirty="0">
                <a:latin typeface="+mn-lt"/>
              </a:rPr>
              <a:t>          Roentgen</a:t>
            </a:r>
          </a:p>
          <a:p>
            <a:pPr eaLnBrk="1" hangingPunct="1">
              <a:lnSpc>
                <a:spcPct val="100000"/>
              </a:lnSpc>
              <a:spcBef>
                <a:spcPts val="600"/>
              </a:spcBef>
              <a:buFont typeface="Wingdings 3" panose="05040102010807070707" pitchFamily="18" charset="2"/>
              <a:buNone/>
              <a:defRPr/>
            </a:pPr>
            <a:r>
              <a:rPr lang="en-US" altLang="en-US" sz="2200" dirty="0">
                <a:latin typeface="+mn-lt"/>
              </a:rPr>
              <a:t>1896 – use of x-rays for</a:t>
            </a:r>
          </a:p>
          <a:p>
            <a:pPr eaLnBrk="1" hangingPunct="1">
              <a:lnSpc>
                <a:spcPct val="100000"/>
              </a:lnSpc>
              <a:spcBef>
                <a:spcPts val="0"/>
              </a:spcBef>
              <a:buFont typeface="Wingdings 3" panose="05040102010807070707" pitchFamily="18" charset="2"/>
              <a:buNone/>
              <a:defRPr/>
            </a:pPr>
            <a:r>
              <a:rPr lang="en-US" altLang="en-US" sz="2200" dirty="0">
                <a:latin typeface="+mn-lt"/>
              </a:rPr>
              <a:t>          medical diagnostics</a:t>
            </a:r>
          </a:p>
          <a:p>
            <a:pPr eaLnBrk="1" hangingPunct="1">
              <a:lnSpc>
                <a:spcPct val="100000"/>
              </a:lnSpc>
              <a:spcBef>
                <a:spcPts val="0"/>
              </a:spcBef>
              <a:buFont typeface="Wingdings 3" panose="05040102010807070707" pitchFamily="18" charset="2"/>
              <a:buNone/>
              <a:defRPr/>
            </a:pPr>
            <a:r>
              <a:rPr lang="en-US" altLang="en-US" sz="2200" dirty="0">
                <a:latin typeface="+mn-lt"/>
              </a:rPr>
              <a:t>          proposed by Roentgen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C065FBD-006C-524C-E6E3-EE45C089343F}"/>
              </a:ext>
            </a:extLst>
          </p:cNvPr>
          <p:cNvSpPr>
            <a:spLocks noGrp="1" noChangeArrowheads="1"/>
          </p:cNvSpPr>
          <p:nvPr>
            <p:ph type="title"/>
          </p:nvPr>
        </p:nvSpPr>
        <p:spPr>
          <a:xfrm>
            <a:off x="1154113" y="614363"/>
            <a:ext cx="6705600" cy="609600"/>
          </a:xfrm>
        </p:spPr>
        <p:txBody>
          <a:bodyPr rtlCol="0">
            <a:normAutofit fontScale="90000"/>
          </a:bodyPr>
          <a:lstStyle/>
          <a:p>
            <a:pPr algn="ctr" eaLnBrk="1" fontAlgn="auto" hangingPunct="1">
              <a:spcAft>
                <a:spcPts val="0"/>
              </a:spcAft>
              <a:defRPr/>
            </a:pPr>
            <a:r>
              <a:rPr lang="en-US" altLang="en-US" sz="4000" dirty="0">
                <a:solidFill>
                  <a:schemeClr val="tx1"/>
                </a:solidFill>
                <a:latin typeface="Arial" panose="020B0604020202020204" pitchFamily="34" charset="0"/>
                <a:cs typeface="Arial" panose="020B0604020202020204" pitchFamily="34" charset="0"/>
              </a:rPr>
              <a:t>Biological Effects of Radiation</a:t>
            </a:r>
          </a:p>
        </p:txBody>
      </p:sp>
      <p:sp>
        <p:nvSpPr>
          <p:cNvPr id="52227" name="Rectangle 3">
            <a:extLst>
              <a:ext uri="{FF2B5EF4-FFF2-40B4-BE49-F238E27FC236}">
                <a16:creationId xmlns:a16="http://schemas.microsoft.com/office/drawing/2014/main" id="{EBEC0AE4-A23E-1543-A979-4E048D6BC36F}"/>
              </a:ext>
            </a:extLst>
          </p:cNvPr>
          <p:cNvSpPr>
            <a:spLocks noGrp="1" noChangeArrowheads="1"/>
          </p:cNvSpPr>
          <p:nvPr>
            <p:ph idx="1"/>
          </p:nvPr>
        </p:nvSpPr>
        <p:spPr>
          <a:xfrm>
            <a:off x="713478" y="1600199"/>
            <a:ext cx="7620000" cy="4643437"/>
          </a:xfrm>
        </p:spPr>
        <p:txBody>
          <a:bodyPr rtlCol="0">
            <a:normAutofit fontScale="92500" lnSpcReduction="10000"/>
          </a:bodyPr>
          <a:lstStyle/>
          <a:p>
            <a:pPr marL="0" indent="0" eaLnBrk="1" fontAlgn="auto" hangingPunct="1">
              <a:lnSpc>
                <a:spcPct val="110000"/>
              </a:lnSpc>
              <a:spcBef>
                <a:spcPts val="0"/>
              </a:spcBef>
              <a:spcAft>
                <a:spcPts val="600"/>
              </a:spcAft>
              <a:buFont typeface="Arial" panose="020B0604020202020204" pitchFamily="34" charset="0"/>
              <a:buNone/>
              <a:defRPr/>
            </a:pPr>
            <a:r>
              <a:rPr lang="en-US" altLang="en-US" sz="2800" dirty="0">
                <a:solidFill>
                  <a:schemeClr val="tx1">
                    <a:lumMod val="75000"/>
                    <a:lumOff val="25000"/>
                  </a:schemeClr>
                </a:solidFill>
              </a:rPr>
              <a:t>Biological cell/tissue damage dependent upon</a:t>
            </a:r>
          </a:p>
          <a:p>
            <a:pPr lvl="1" eaLnBrk="1" fontAlgn="auto" hangingPunct="1">
              <a:lnSpc>
                <a:spcPct val="110000"/>
              </a:lnSpc>
              <a:spcBef>
                <a:spcPts val="0"/>
              </a:spcBef>
              <a:spcAft>
                <a:spcPts val="0"/>
              </a:spcAft>
              <a:defRPr/>
            </a:pPr>
            <a:r>
              <a:rPr lang="en-US" altLang="en-US" sz="2400" dirty="0">
                <a:solidFill>
                  <a:schemeClr val="tx1">
                    <a:lumMod val="75000"/>
                    <a:lumOff val="25000"/>
                  </a:schemeClr>
                </a:solidFill>
              </a:rPr>
              <a:t>Dose and dose rate </a:t>
            </a:r>
          </a:p>
          <a:p>
            <a:pPr marL="457200" lvl="1" indent="0" eaLnBrk="1" fontAlgn="auto" hangingPunct="1">
              <a:lnSpc>
                <a:spcPct val="110000"/>
              </a:lnSpc>
              <a:spcBef>
                <a:spcPts val="0"/>
              </a:spcBef>
              <a:spcAft>
                <a:spcPts val="600"/>
              </a:spcAft>
              <a:buNone/>
              <a:defRPr/>
            </a:pPr>
            <a:r>
              <a:rPr lang="en-US" altLang="en-US" sz="2400" dirty="0">
                <a:solidFill>
                  <a:schemeClr val="tx1">
                    <a:lumMod val="75000"/>
                    <a:lumOff val="25000"/>
                  </a:schemeClr>
                </a:solidFill>
              </a:rPr>
              <a:t>   (acute or chronic)</a:t>
            </a:r>
          </a:p>
          <a:p>
            <a:pPr lvl="1" eaLnBrk="1" fontAlgn="auto" hangingPunct="1">
              <a:lnSpc>
                <a:spcPct val="110000"/>
              </a:lnSpc>
              <a:spcBef>
                <a:spcPts val="0"/>
              </a:spcBef>
              <a:spcAft>
                <a:spcPts val="0"/>
              </a:spcAft>
              <a:defRPr/>
            </a:pPr>
            <a:r>
              <a:rPr lang="en-US" altLang="en-US" sz="2400" u="sng" dirty="0">
                <a:solidFill>
                  <a:schemeClr val="tx1">
                    <a:lumMod val="75000"/>
                    <a:lumOff val="25000"/>
                  </a:schemeClr>
                </a:solidFill>
              </a:rPr>
              <a:t>Direct effects</a:t>
            </a:r>
            <a:r>
              <a:rPr lang="en-US" altLang="en-US" sz="2400" dirty="0">
                <a:solidFill>
                  <a:schemeClr val="tx1">
                    <a:lumMod val="75000"/>
                    <a:lumOff val="25000"/>
                  </a:schemeClr>
                </a:solidFill>
              </a:rPr>
              <a:t> - inter-</a:t>
            </a:r>
          </a:p>
          <a:p>
            <a:pPr lvl="1" eaLnBrk="1" fontAlgn="auto" hangingPunct="1">
              <a:spcBef>
                <a:spcPct val="0"/>
              </a:spcBef>
              <a:spcAft>
                <a:spcPts val="0"/>
              </a:spcAft>
              <a:buFontTx/>
              <a:buNone/>
              <a:defRPr/>
            </a:pPr>
            <a:r>
              <a:rPr lang="en-US" altLang="en-US" sz="2400" dirty="0">
                <a:solidFill>
                  <a:schemeClr val="tx1">
                    <a:lumMod val="75000"/>
                    <a:lumOff val="25000"/>
                  </a:schemeClr>
                </a:solidFill>
              </a:rPr>
              <a:t>    actions with atoms of</a:t>
            </a:r>
          </a:p>
          <a:p>
            <a:pPr lvl="1" eaLnBrk="1" fontAlgn="auto" hangingPunct="1">
              <a:spcBef>
                <a:spcPct val="0"/>
              </a:spcBef>
              <a:spcAft>
                <a:spcPts val="0"/>
              </a:spcAft>
              <a:buFontTx/>
              <a:buNone/>
              <a:defRPr/>
            </a:pPr>
            <a:r>
              <a:rPr lang="en-US" altLang="en-US" sz="2400" dirty="0">
                <a:solidFill>
                  <a:schemeClr val="tx1">
                    <a:lumMod val="75000"/>
                    <a:lumOff val="25000"/>
                  </a:schemeClr>
                </a:solidFill>
              </a:rPr>
              <a:t>    DNA and cellular </a:t>
            </a:r>
          </a:p>
          <a:p>
            <a:pPr lvl="1" eaLnBrk="1" fontAlgn="auto" hangingPunct="1">
              <a:spcBef>
                <a:spcPct val="0"/>
              </a:spcBef>
              <a:spcAft>
                <a:spcPts val="0"/>
              </a:spcAft>
              <a:buFontTx/>
              <a:buNone/>
              <a:defRPr/>
            </a:pPr>
            <a:r>
              <a:rPr lang="en-US" altLang="en-US" sz="2400" dirty="0">
                <a:solidFill>
                  <a:schemeClr val="tx1">
                    <a:lumMod val="75000"/>
                    <a:lumOff val="25000"/>
                  </a:schemeClr>
                </a:solidFill>
              </a:rPr>
              <a:t>    components critical to </a:t>
            </a:r>
          </a:p>
          <a:p>
            <a:pPr lvl="1" eaLnBrk="1" fontAlgn="auto" hangingPunct="1">
              <a:spcBef>
                <a:spcPct val="0"/>
              </a:spcBef>
              <a:spcAft>
                <a:spcPts val="0"/>
              </a:spcAft>
              <a:buFontTx/>
              <a:buNone/>
              <a:defRPr/>
            </a:pPr>
            <a:r>
              <a:rPr lang="en-US" altLang="en-US" sz="2400" dirty="0">
                <a:solidFill>
                  <a:schemeClr val="tx1">
                    <a:lumMod val="75000"/>
                    <a:lumOff val="25000"/>
                  </a:schemeClr>
                </a:solidFill>
              </a:rPr>
              <a:t>    survival of cell (often</a:t>
            </a:r>
          </a:p>
          <a:p>
            <a:pPr lvl="1" eaLnBrk="1" fontAlgn="auto" hangingPunct="1">
              <a:spcBef>
                <a:spcPct val="0"/>
              </a:spcBef>
              <a:spcAft>
                <a:spcPts val="0"/>
              </a:spcAft>
              <a:buFontTx/>
              <a:buNone/>
              <a:defRPr/>
            </a:pPr>
            <a:r>
              <a:rPr lang="en-US" altLang="en-US" sz="2400" dirty="0">
                <a:solidFill>
                  <a:schemeClr val="tx1">
                    <a:lumMod val="75000"/>
                    <a:lumOff val="25000"/>
                  </a:schemeClr>
                </a:solidFill>
              </a:rPr>
              <a:t>	 result of high LET </a:t>
            </a:r>
          </a:p>
          <a:p>
            <a:pPr lvl="1" eaLnBrk="1" fontAlgn="auto" hangingPunct="1">
              <a:lnSpc>
                <a:spcPct val="110000"/>
              </a:lnSpc>
              <a:spcBef>
                <a:spcPct val="0"/>
              </a:spcBef>
              <a:spcAft>
                <a:spcPts val="600"/>
              </a:spcAft>
              <a:buFontTx/>
              <a:buNone/>
              <a:defRPr/>
            </a:pPr>
            <a:r>
              <a:rPr lang="en-US" altLang="en-US" sz="2400" dirty="0">
                <a:solidFill>
                  <a:schemeClr val="tx1">
                    <a:lumMod val="75000"/>
                    <a:lumOff val="25000"/>
                  </a:schemeClr>
                </a:solidFill>
              </a:rPr>
              <a:t>	 radiation)</a:t>
            </a:r>
          </a:p>
          <a:p>
            <a:pPr lvl="1" eaLnBrk="1" fontAlgn="auto" hangingPunct="1">
              <a:lnSpc>
                <a:spcPct val="110000"/>
              </a:lnSpc>
              <a:spcBef>
                <a:spcPts val="0"/>
              </a:spcBef>
              <a:spcAft>
                <a:spcPts val="0"/>
              </a:spcAft>
              <a:defRPr/>
            </a:pPr>
            <a:r>
              <a:rPr lang="en-US" altLang="en-US" sz="2400" u="sng" dirty="0">
                <a:solidFill>
                  <a:schemeClr val="tx1">
                    <a:lumMod val="75000"/>
                    <a:lumOff val="25000"/>
                  </a:schemeClr>
                </a:solidFill>
              </a:rPr>
              <a:t>Indirect effects</a:t>
            </a:r>
            <a:r>
              <a:rPr lang="en-US" altLang="en-US" sz="2400" dirty="0">
                <a:solidFill>
                  <a:schemeClr val="tx1">
                    <a:lumMod val="75000"/>
                    <a:lumOff val="25000"/>
                  </a:schemeClr>
                </a:solidFill>
              </a:rPr>
              <a:t> - break less critical molecules into reactive parts (primary mechanism of low LET </a:t>
            </a:r>
          </a:p>
          <a:p>
            <a:pPr marL="457200" lvl="1" indent="0" eaLnBrk="1" fontAlgn="auto" hangingPunct="1">
              <a:lnSpc>
                <a:spcPct val="110000"/>
              </a:lnSpc>
              <a:spcBef>
                <a:spcPts val="0"/>
              </a:spcBef>
              <a:spcAft>
                <a:spcPts val="600"/>
              </a:spcAft>
              <a:buNone/>
              <a:defRPr/>
            </a:pPr>
            <a:r>
              <a:rPr lang="en-US" altLang="en-US" sz="2400" dirty="0">
                <a:solidFill>
                  <a:schemeClr val="tx1">
                    <a:lumMod val="75000"/>
                    <a:lumOff val="25000"/>
                  </a:schemeClr>
                </a:solidFill>
              </a:rPr>
              <a:t>    radiation)</a:t>
            </a:r>
          </a:p>
        </p:txBody>
      </p:sp>
      <p:pic>
        <p:nvPicPr>
          <p:cNvPr id="63492" name="Picture 6" descr="radiation_dna_damage_sm">
            <a:extLst>
              <a:ext uri="{FF2B5EF4-FFF2-40B4-BE49-F238E27FC236}">
                <a16:creationId xmlns:a16="http://schemas.microsoft.com/office/drawing/2014/main" id="{01EF3D0E-8072-5820-EF65-6CC00D9BE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122" y="2286000"/>
            <a:ext cx="35814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E4A84B6-7B40-8565-5B1C-62D211A8E6AC}"/>
              </a:ext>
            </a:extLst>
          </p:cNvPr>
          <p:cNvSpPr>
            <a:spLocks noGrp="1" noChangeArrowheads="1"/>
          </p:cNvSpPr>
          <p:nvPr>
            <p:ph type="title"/>
          </p:nvPr>
        </p:nvSpPr>
        <p:spPr>
          <a:xfrm>
            <a:off x="495300" y="452437"/>
            <a:ext cx="8153400" cy="762000"/>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Biological Effects of Radiation (cont.)</a:t>
            </a:r>
          </a:p>
        </p:txBody>
      </p:sp>
      <p:sp>
        <p:nvSpPr>
          <p:cNvPr id="71683" name="Rectangle 3">
            <a:extLst>
              <a:ext uri="{FF2B5EF4-FFF2-40B4-BE49-F238E27FC236}">
                <a16:creationId xmlns:a16="http://schemas.microsoft.com/office/drawing/2014/main" id="{983529F0-1CD7-0AD9-37BD-88483C5F507A}"/>
              </a:ext>
            </a:extLst>
          </p:cNvPr>
          <p:cNvSpPr>
            <a:spLocks noGrp="1" noChangeArrowheads="1"/>
          </p:cNvSpPr>
          <p:nvPr>
            <p:ph idx="1"/>
          </p:nvPr>
        </p:nvSpPr>
        <p:spPr>
          <a:xfrm>
            <a:off x="762000" y="1556992"/>
            <a:ext cx="7315200" cy="3883025"/>
          </a:xfrm>
        </p:spPr>
        <p:txBody>
          <a:bodyPr rtlCol="0">
            <a:normAutofit/>
          </a:bodyPr>
          <a:lstStyle/>
          <a:p>
            <a:pPr marL="0" indent="0" eaLnBrk="1" fontAlgn="auto" hangingPunct="1">
              <a:spcBef>
                <a:spcPct val="0"/>
              </a:spcBef>
              <a:spcAft>
                <a:spcPts val="0"/>
              </a:spcAft>
              <a:buFont typeface="Wingdings 3" panose="05040102010807070707" pitchFamily="18" charset="2"/>
              <a:buNone/>
              <a:defRPr/>
            </a:pPr>
            <a:r>
              <a:rPr lang="en-US" altLang="en-US" sz="2800" dirty="0"/>
              <a:t>Harmful effects caused by ionization (and excitation) in cells composing living tissue</a:t>
            </a:r>
          </a:p>
          <a:p>
            <a:pPr marL="568325" eaLnBrk="1" fontAlgn="auto" hangingPunct="1">
              <a:spcBef>
                <a:spcPts val="600"/>
              </a:spcBef>
              <a:spcAft>
                <a:spcPts val="0"/>
              </a:spcAft>
              <a:defRPr/>
            </a:pPr>
            <a:r>
              <a:rPr lang="en-US" altLang="en-US" sz="2400" dirty="0"/>
              <a:t>Breaking of chromosomes</a:t>
            </a:r>
          </a:p>
          <a:p>
            <a:pPr marL="568325" eaLnBrk="1" fontAlgn="auto" hangingPunct="1">
              <a:spcBef>
                <a:spcPts val="600"/>
              </a:spcBef>
              <a:spcAft>
                <a:spcPts val="0"/>
              </a:spcAft>
              <a:defRPr/>
            </a:pPr>
            <a:r>
              <a:rPr lang="en-US" altLang="en-US" sz="2400" dirty="0"/>
              <a:t>Swelling of cell and cell nucleus</a:t>
            </a:r>
          </a:p>
          <a:p>
            <a:pPr marL="568325" eaLnBrk="1" fontAlgn="auto" hangingPunct="1">
              <a:spcBef>
                <a:spcPts val="600"/>
              </a:spcBef>
              <a:spcAft>
                <a:spcPts val="0"/>
              </a:spcAft>
              <a:defRPr/>
            </a:pPr>
            <a:r>
              <a:rPr lang="en-US" altLang="en-US" sz="2400" dirty="0"/>
              <a:t>Increase in cell fluid viscosity</a:t>
            </a:r>
          </a:p>
          <a:p>
            <a:pPr marL="568325" eaLnBrk="1" fontAlgn="auto" hangingPunct="1">
              <a:spcBef>
                <a:spcPts val="600"/>
              </a:spcBef>
              <a:spcAft>
                <a:spcPts val="0"/>
              </a:spcAft>
              <a:defRPr/>
            </a:pPr>
            <a:r>
              <a:rPr lang="en-US" altLang="en-US" sz="2400" dirty="0"/>
              <a:t>Increase in cell membrane </a:t>
            </a:r>
          </a:p>
          <a:p>
            <a:pPr marL="225425" indent="0" eaLnBrk="1" fontAlgn="auto" hangingPunct="1">
              <a:spcBef>
                <a:spcPct val="0"/>
              </a:spcBef>
              <a:spcAft>
                <a:spcPts val="0"/>
              </a:spcAft>
              <a:buFont typeface="Wingdings 3" panose="05040102010807070707" pitchFamily="18" charset="2"/>
              <a:buNone/>
              <a:defRPr/>
            </a:pPr>
            <a:r>
              <a:rPr lang="en-US" altLang="en-US" sz="2400" dirty="0"/>
              <a:t>    permeability</a:t>
            </a:r>
          </a:p>
          <a:p>
            <a:pPr marL="568325" eaLnBrk="1" fontAlgn="auto" hangingPunct="1">
              <a:spcBef>
                <a:spcPts val="600"/>
              </a:spcBef>
              <a:spcAft>
                <a:spcPts val="0"/>
              </a:spcAft>
              <a:defRPr/>
            </a:pPr>
            <a:r>
              <a:rPr lang="en-US" altLang="en-US" sz="2400" dirty="0"/>
              <a:t>Cell destruction</a:t>
            </a:r>
          </a:p>
        </p:txBody>
      </p:sp>
      <p:sp>
        <p:nvSpPr>
          <p:cNvPr id="65540" name="Text Box 4">
            <a:extLst>
              <a:ext uri="{FF2B5EF4-FFF2-40B4-BE49-F238E27FC236}">
                <a16:creationId xmlns:a16="http://schemas.microsoft.com/office/drawing/2014/main" id="{AEF5427C-B8B0-D0F3-A698-E43A3824F94D}"/>
              </a:ext>
            </a:extLst>
          </p:cNvPr>
          <p:cNvSpPr txBox="1">
            <a:spLocks noChangeArrowheads="1"/>
          </p:cNvSpPr>
          <p:nvPr/>
        </p:nvSpPr>
        <p:spPr bwMode="auto">
          <a:xfrm>
            <a:off x="914400" y="5782573"/>
            <a:ext cx="7581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latin typeface="Times" panose="02020603050405020304" pitchFamily="18" charset="0"/>
              </a:rPr>
              <a:t>Ref. </a:t>
            </a:r>
            <a:r>
              <a:rPr lang="en-US" altLang="en-US" sz="1400" i="1" dirty="0">
                <a:latin typeface="Times" panose="02020603050405020304" pitchFamily="18" charset="0"/>
              </a:rPr>
              <a:t>The Effects of Nuclear Weapons</a:t>
            </a:r>
            <a:r>
              <a:rPr lang="en-US" altLang="en-US" sz="1400" dirty="0">
                <a:latin typeface="Times" panose="02020603050405020304" pitchFamily="18" charset="0"/>
              </a:rPr>
              <a:t>, US DoD and US DOE, Third Edition, 1977, p. 575</a:t>
            </a:r>
            <a:r>
              <a:rPr lang="en-US" altLang="en-US" sz="2400" dirty="0">
                <a:latin typeface="Times" panose="02020603050405020304" pitchFamily="18" charset="0"/>
              </a:rPr>
              <a:t> </a:t>
            </a:r>
          </a:p>
        </p:txBody>
      </p:sp>
      <p:pic>
        <p:nvPicPr>
          <p:cNvPr id="65541" name="Picture 7" descr="human-cell">
            <a:extLst>
              <a:ext uri="{FF2B5EF4-FFF2-40B4-BE49-F238E27FC236}">
                <a16:creationId xmlns:a16="http://schemas.microsoft.com/office/drawing/2014/main" id="{BBF2C8DF-6A62-F119-4C60-963C107F4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270" y="2667000"/>
            <a:ext cx="23876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7565512-6453-6137-0214-3786EA31ECEB}"/>
              </a:ext>
            </a:extLst>
          </p:cNvPr>
          <p:cNvSpPr>
            <a:spLocks noGrp="1" noChangeArrowheads="1"/>
          </p:cNvSpPr>
          <p:nvPr>
            <p:ph type="title" idx="4294967295"/>
          </p:nvPr>
        </p:nvSpPr>
        <p:spPr>
          <a:xfrm>
            <a:off x="495300" y="645491"/>
            <a:ext cx="8153400" cy="685800"/>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Biological Effects of Radiation (cont.)</a:t>
            </a:r>
          </a:p>
        </p:txBody>
      </p:sp>
      <p:sp>
        <p:nvSpPr>
          <p:cNvPr id="73731" name="Rectangle 3">
            <a:extLst>
              <a:ext uri="{FF2B5EF4-FFF2-40B4-BE49-F238E27FC236}">
                <a16:creationId xmlns:a16="http://schemas.microsoft.com/office/drawing/2014/main" id="{30A2447E-26E3-B676-B1D4-4933219ECE94}"/>
              </a:ext>
            </a:extLst>
          </p:cNvPr>
          <p:cNvSpPr>
            <a:spLocks noGrp="1" noChangeArrowheads="1"/>
          </p:cNvSpPr>
          <p:nvPr>
            <p:ph type="body" idx="4294967295"/>
          </p:nvPr>
        </p:nvSpPr>
        <p:spPr>
          <a:xfrm>
            <a:off x="685800" y="1752600"/>
            <a:ext cx="7772400" cy="4267200"/>
          </a:xfrm>
        </p:spPr>
        <p:txBody>
          <a:bodyPr rtlCol="0">
            <a:normAutofit fontScale="92500" lnSpcReduction="10000"/>
          </a:bodyPr>
          <a:lstStyle/>
          <a:p>
            <a:pPr marL="0" lvl="1" indent="0" eaLnBrk="1" fontAlgn="auto" hangingPunct="1">
              <a:lnSpc>
                <a:spcPct val="110000"/>
              </a:lnSpc>
              <a:spcBef>
                <a:spcPts val="0"/>
              </a:spcBef>
              <a:spcAft>
                <a:spcPts val="600"/>
              </a:spcAft>
              <a:buFont typeface="Wingdings 3" panose="05040102010807070707" pitchFamily="18" charset="2"/>
              <a:buNone/>
              <a:defRPr/>
            </a:pPr>
            <a:r>
              <a:rPr lang="en-US" altLang="en-US" sz="2800" dirty="0"/>
              <a:t>Harmful effects (cont.)</a:t>
            </a:r>
          </a:p>
          <a:p>
            <a:pPr marL="569913" lvl="1" eaLnBrk="1" fontAlgn="auto" hangingPunct="1">
              <a:spcBef>
                <a:spcPts val="600"/>
              </a:spcBef>
              <a:spcAft>
                <a:spcPts val="0"/>
              </a:spcAft>
              <a:defRPr/>
            </a:pPr>
            <a:r>
              <a:rPr lang="en-US" altLang="en-US" sz="2400" dirty="0"/>
              <a:t>Ionizing radiation one of</a:t>
            </a:r>
          </a:p>
          <a:p>
            <a:pPr marL="457200" lvl="1" indent="0" eaLnBrk="1" fontAlgn="auto" hangingPunct="1">
              <a:spcBef>
                <a:spcPts val="0"/>
              </a:spcBef>
              <a:spcAft>
                <a:spcPts val="0"/>
              </a:spcAft>
              <a:buFont typeface="Wingdings 3" panose="05040102010807070707" pitchFamily="18" charset="2"/>
              <a:buNone/>
              <a:defRPr/>
            </a:pPr>
            <a:r>
              <a:rPr lang="en-US" altLang="en-US" sz="2400" dirty="0"/>
              <a:t> various mechanisms that</a:t>
            </a:r>
          </a:p>
          <a:p>
            <a:pPr marL="457200" lvl="1" indent="0" eaLnBrk="1" fontAlgn="auto" hangingPunct="1">
              <a:spcBef>
                <a:spcPts val="0"/>
              </a:spcBef>
              <a:spcAft>
                <a:spcPts val="0"/>
              </a:spcAft>
              <a:buFont typeface="Wingdings 3" panose="05040102010807070707" pitchFamily="18" charset="2"/>
              <a:buNone/>
              <a:defRPr/>
            </a:pPr>
            <a:r>
              <a:rPr lang="en-US" altLang="en-US" sz="2400" dirty="0"/>
              <a:t> form free radicals and</a:t>
            </a:r>
          </a:p>
          <a:p>
            <a:pPr marL="457200" lvl="1" indent="0" eaLnBrk="1" fontAlgn="auto" hangingPunct="1">
              <a:spcBef>
                <a:spcPts val="0"/>
              </a:spcBef>
              <a:spcAft>
                <a:spcPts val="0"/>
              </a:spcAft>
              <a:buFont typeface="Wingdings 3" panose="05040102010807070707" pitchFamily="18" charset="2"/>
              <a:buNone/>
              <a:defRPr/>
            </a:pPr>
            <a:r>
              <a:rPr lang="en-US" altLang="en-US" sz="2400" dirty="0"/>
              <a:t> reactive oxygen species</a:t>
            </a:r>
          </a:p>
          <a:p>
            <a:pPr marL="457200" lvl="1" indent="0" eaLnBrk="1" fontAlgn="auto" hangingPunct="1">
              <a:lnSpc>
                <a:spcPct val="110000"/>
              </a:lnSpc>
              <a:spcBef>
                <a:spcPts val="0"/>
              </a:spcBef>
              <a:spcAft>
                <a:spcPts val="600"/>
              </a:spcAft>
              <a:buFont typeface="Wingdings 3" panose="05040102010807070707" pitchFamily="18" charset="2"/>
              <a:buNone/>
              <a:defRPr/>
            </a:pPr>
            <a:r>
              <a:rPr lang="en-US" altLang="en-US" sz="2400" dirty="0"/>
              <a:t> (ROS) in cell</a:t>
            </a:r>
          </a:p>
          <a:p>
            <a:pPr marL="569913" lvl="1" eaLnBrk="1" fontAlgn="auto" hangingPunct="1">
              <a:spcBef>
                <a:spcPts val="600"/>
              </a:spcBef>
              <a:spcAft>
                <a:spcPts val="0"/>
              </a:spcAft>
              <a:defRPr/>
            </a:pPr>
            <a:r>
              <a:rPr lang="en-US" altLang="en-US" sz="2400" dirty="0"/>
              <a:t>Free radicals may act as</a:t>
            </a:r>
          </a:p>
          <a:p>
            <a:pPr lvl="1" eaLnBrk="1" fontAlgn="auto" hangingPunct="1">
              <a:lnSpc>
                <a:spcPct val="110000"/>
              </a:lnSpc>
              <a:spcBef>
                <a:spcPct val="0"/>
              </a:spcBef>
              <a:spcAft>
                <a:spcPts val="600"/>
              </a:spcAft>
              <a:buFontTx/>
              <a:buNone/>
              <a:defRPr/>
            </a:pPr>
            <a:r>
              <a:rPr lang="en-US" altLang="en-US" sz="2400" dirty="0"/>
              <a:t> poisons </a:t>
            </a:r>
          </a:p>
          <a:p>
            <a:pPr marL="569913" lvl="1" eaLnBrk="1" fontAlgn="auto" hangingPunct="1">
              <a:lnSpc>
                <a:spcPct val="110000"/>
              </a:lnSpc>
              <a:spcBef>
                <a:spcPts val="0"/>
              </a:spcBef>
              <a:spcAft>
                <a:spcPts val="600"/>
              </a:spcAft>
              <a:defRPr/>
            </a:pPr>
            <a:r>
              <a:rPr lang="en-US" altLang="en-US" sz="2400" dirty="0"/>
              <a:t>ROS primary culprit in DNA radiation damage </a:t>
            </a:r>
          </a:p>
          <a:p>
            <a:pPr marL="569913" lvl="1" eaLnBrk="1" fontAlgn="auto" hangingPunct="1">
              <a:lnSpc>
                <a:spcPct val="110000"/>
              </a:lnSpc>
              <a:spcBef>
                <a:spcPts val="0"/>
              </a:spcBef>
              <a:spcAft>
                <a:spcPts val="600"/>
              </a:spcAft>
              <a:defRPr/>
            </a:pPr>
            <a:r>
              <a:rPr lang="en-US" altLang="en-US" sz="2400" dirty="0">
                <a:cs typeface="Times" panose="02020603050405020304" pitchFamily="18" charset="0"/>
              </a:rPr>
              <a:t>ROS production from normal metabolic processes dwarfs production from ionizing radiation </a:t>
            </a:r>
          </a:p>
        </p:txBody>
      </p:sp>
      <p:pic>
        <p:nvPicPr>
          <p:cNvPr id="67588" name="Picture 6" descr="formation-of-free-radicals">
            <a:extLst>
              <a:ext uri="{FF2B5EF4-FFF2-40B4-BE49-F238E27FC236}">
                <a16:creationId xmlns:a16="http://schemas.microsoft.com/office/drawing/2014/main" id="{1ACF6625-3F04-BF59-6BD1-A376AE6C4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3401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7E1C95A-A9BF-2A19-EE73-8FD6017196FE}"/>
              </a:ext>
            </a:extLst>
          </p:cNvPr>
          <p:cNvSpPr>
            <a:spLocks noGrp="1" noChangeArrowheads="1"/>
          </p:cNvSpPr>
          <p:nvPr>
            <p:ph type="title" idx="4294967295"/>
          </p:nvPr>
        </p:nvSpPr>
        <p:spPr>
          <a:xfrm>
            <a:off x="447675" y="533400"/>
            <a:ext cx="8153400" cy="6096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Biological Effects of Radiation (cont.)</a:t>
            </a:r>
          </a:p>
        </p:txBody>
      </p:sp>
      <p:sp>
        <p:nvSpPr>
          <p:cNvPr id="62467" name="Rectangle 3">
            <a:extLst>
              <a:ext uri="{FF2B5EF4-FFF2-40B4-BE49-F238E27FC236}">
                <a16:creationId xmlns:a16="http://schemas.microsoft.com/office/drawing/2014/main" id="{260F736C-B318-A93E-3DBB-301F3FD75929}"/>
              </a:ext>
            </a:extLst>
          </p:cNvPr>
          <p:cNvSpPr>
            <a:spLocks noGrp="1" noChangeArrowheads="1"/>
          </p:cNvSpPr>
          <p:nvPr>
            <p:ph type="body" idx="4294967295"/>
          </p:nvPr>
        </p:nvSpPr>
        <p:spPr>
          <a:xfrm>
            <a:off x="533401" y="1423640"/>
            <a:ext cx="5257800" cy="3910359"/>
          </a:xfrm>
        </p:spPr>
        <p:txBody>
          <a:bodyPr rtlCol="0">
            <a:normAutofit fontScale="92500"/>
          </a:bodyPr>
          <a:lstStyle/>
          <a:p>
            <a:pPr marL="0" indent="0" eaLnBrk="1" fontAlgn="auto" hangingPunct="1">
              <a:spcBef>
                <a:spcPct val="0"/>
              </a:spcBef>
              <a:spcAft>
                <a:spcPts val="0"/>
              </a:spcAft>
              <a:buFont typeface="Arial" panose="020B0604020202020204" pitchFamily="34" charset="0"/>
              <a:buNone/>
              <a:defRPr/>
            </a:pPr>
            <a:r>
              <a:rPr lang="en-US" altLang="en-US" sz="3000" dirty="0">
                <a:solidFill>
                  <a:schemeClr val="tx1">
                    <a:lumMod val="75000"/>
                    <a:lumOff val="25000"/>
                  </a:schemeClr>
                </a:solidFill>
              </a:rPr>
              <a:t>Harmful effects (cont.)</a:t>
            </a:r>
          </a:p>
          <a:p>
            <a:pPr marL="569913" lvl="1" indent="-234950" eaLnBrk="1" fontAlgn="auto" hangingPunct="1">
              <a:spcBef>
                <a:spcPts val="600"/>
              </a:spcBef>
              <a:spcAft>
                <a:spcPts val="0"/>
              </a:spcAft>
              <a:defRPr/>
            </a:pPr>
            <a:r>
              <a:rPr lang="en-US" altLang="en-US" sz="2400" dirty="0">
                <a:solidFill>
                  <a:schemeClr val="tx1">
                    <a:lumMod val="75000"/>
                    <a:lumOff val="25000"/>
                  </a:schemeClr>
                </a:solidFill>
              </a:rPr>
              <a:t> </a:t>
            </a:r>
            <a:r>
              <a:rPr lang="en-US" altLang="en-US" sz="2600" dirty="0">
                <a:solidFill>
                  <a:schemeClr val="tx1">
                    <a:lumMod val="75000"/>
                    <a:lumOff val="25000"/>
                  </a:schemeClr>
                </a:solidFill>
              </a:rPr>
              <a:t>Process of cell division (mitosis) </a:t>
            </a:r>
          </a:p>
          <a:p>
            <a:pPr marL="454025" lvl="1" indent="0" eaLnBrk="1" fontAlgn="auto" hangingPunct="1">
              <a:spcBef>
                <a:spcPts val="0"/>
              </a:spcBef>
              <a:spcAft>
                <a:spcPts val="0"/>
              </a:spcAft>
              <a:buFont typeface="Arial" panose="020B0604020202020204" pitchFamily="34" charset="0"/>
              <a:buNone/>
              <a:defRPr/>
            </a:pPr>
            <a:r>
              <a:rPr lang="en-US" altLang="en-US" sz="2600" dirty="0">
                <a:solidFill>
                  <a:schemeClr val="tx1">
                    <a:lumMod val="75000"/>
                    <a:lumOff val="25000"/>
                  </a:schemeClr>
                </a:solidFill>
              </a:rPr>
              <a:t>  may be delayed by radiation </a:t>
            </a:r>
          </a:p>
          <a:p>
            <a:pPr marL="454025" lvl="1" indent="0" eaLnBrk="1" fontAlgn="auto" hangingPunct="1">
              <a:spcBef>
                <a:spcPts val="0"/>
              </a:spcBef>
              <a:spcAft>
                <a:spcPts val="0"/>
              </a:spcAft>
              <a:buFont typeface="Arial" panose="020B0604020202020204" pitchFamily="34" charset="0"/>
              <a:buNone/>
              <a:defRPr/>
            </a:pPr>
            <a:r>
              <a:rPr lang="en-US" altLang="en-US" sz="2600" dirty="0">
                <a:solidFill>
                  <a:schemeClr val="tx1">
                    <a:lumMod val="75000"/>
                    <a:lumOff val="25000"/>
                  </a:schemeClr>
                </a:solidFill>
              </a:rPr>
              <a:t>  exposure so normal cell </a:t>
            </a:r>
          </a:p>
          <a:p>
            <a:pPr marL="454025" lvl="1" indent="0" eaLnBrk="1" fontAlgn="auto" hangingPunct="1">
              <a:spcBef>
                <a:spcPts val="0"/>
              </a:spcBef>
              <a:spcAft>
                <a:spcPts val="0"/>
              </a:spcAft>
              <a:buFont typeface="Arial" panose="020B0604020202020204" pitchFamily="34" charset="0"/>
              <a:buNone/>
              <a:defRPr/>
            </a:pPr>
            <a:r>
              <a:rPr lang="en-US" altLang="en-US" sz="2600" dirty="0">
                <a:solidFill>
                  <a:schemeClr val="tx1">
                    <a:lumMod val="75000"/>
                    <a:lumOff val="25000"/>
                  </a:schemeClr>
                </a:solidFill>
              </a:rPr>
              <a:t>  replacement inhibited</a:t>
            </a:r>
          </a:p>
          <a:p>
            <a:pPr marL="569913" indent="-225425" eaLnBrk="1" fontAlgn="auto" hangingPunct="1">
              <a:spcBef>
                <a:spcPts val="600"/>
              </a:spcBef>
              <a:spcAft>
                <a:spcPts val="0"/>
              </a:spcAft>
              <a:defRPr/>
            </a:pPr>
            <a:r>
              <a:rPr lang="en-US" altLang="en-US" sz="2600" dirty="0">
                <a:solidFill>
                  <a:srgbClr val="FF0000"/>
                </a:solidFill>
              </a:rPr>
              <a:t> Much cell damage of no long-</a:t>
            </a:r>
          </a:p>
          <a:p>
            <a:pPr marL="0" indent="0" eaLnBrk="1" fontAlgn="auto" hangingPunct="1">
              <a:spcBef>
                <a:spcPts val="0"/>
              </a:spcBef>
              <a:spcAft>
                <a:spcPts val="0"/>
              </a:spcAft>
              <a:buFont typeface="Wingdings 3" panose="05040102010807070707" pitchFamily="18" charset="2"/>
              <a:buNone/>
              <a:defRPr/>
            </a:pPr>
            <a:r>
              <a:rPr lang="en-US" altLang="en-US" sz="2600" dirty="0">
                <a:solidFill>
                  <a:srgbClr val="FF0000"/>
                </a:solidFill>
              </a:rPr>
              <a:t>       term consequence as most</a:t>
            </a:r>
          </a:p>
          <a:p>
            <a:pPr marL="0" indent="0" eaLnBrk="1" fontAlgn="auto" hangingPunct="1">
              <a:spcBef>
                <a:spcPts val="0"/>
              </a:spcBef>
              <a:spcAft>
                <a:spcPts val="0"/>
              </a:spcAft>
              <a:buFont typeface="Wingdings 3" panose="05040102010807070707" pitchFamily="18" charset="2"/>
              <a:buNone/>
              <a:defRPr/>
            </a:pPr>
            <a:r>
              <a:rPr lang="en-US" altLang="en-US" sz="2600" dirty="0">
                <a:solidFill>
                  <a:srgbClr val="FF0000"/>
                </a:solidFill>
              </a:rPr>
              <a:t>       molecules replaced regularly as</a:t>
            </a:r>
          </a:p>
          <a:p>
            <a:pPr marL="0" indent="0" eaLnBrk="1" fontAlgn="auto" hangingPunct="1">
              <a:spcBef>
                <a:spcPts val="0"/>
              </a:spcBef>
              <a:spcAft>
                <a:spcPts val="0"/>
              </a:spcAft>
              <a:buFont typeface="Wingdings 3" panose="05040102010807070707" pitchFamily="18" charset="2"/>
              <a:buNone/>
              <a:defRPr/>
            </a:pPr>
            <a:r>
              <a:rPr lang="en-US" altLang="en-US" sz="2600" dirty="0">
                <a:solidFill>
                  <a:srgbClr val="FF0000"/>
                </a:solidFill>
              </a:rPr>
              <a:t>       part of cell lifecycle</a:t>
            </a:r>
          </a:p>
        </p:txBody>
      </p:sp>
      <p:sp>
        <p:nvSpPr>
          <p:cNvPr id="69636" name="Text Box 4">
            <a:extLst>
              <a:ext uri="{FF2B5EF4-FFF2-40B4-BE49-F238E27FC236}">
                <a16:creationId xmlns:a16="http://schemas.microsoft.com/office/drawing/2014/main" id="{F3508664-0E44-59CA-0480-DBC6C0CF1B3F}"/>
              </a:ext>
            </a:extLst>
          </p:cNvPr>
          <p:cNvSpPr txBox="1">
            <a:spLocks noChangeArrowheads="1"/>
          </p:cNvSpPr>
          <p:nvPr/>
        </p:nvSpPr>
        <p:spPr bwMode="auto">
          <a:xfrm>
            <a:off x="855662" y="5715000"/>
            <a:ext cx="743267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1400" dirty="0">
                <a:latin typeface="Times" panose="02020603050405020304" pitchFamily="18" charset="0"/>
              </a:rPr>
              <a:t>Ref. </a:t>
            </a:r>
            <a:r>
              <a:rPr lang="en-US" altLang="en-US" sz="1400" i="1" dirty="0">
                <a:latin typeface="Times" panose="02020603050405020304" pitchFamily="18" charset="0"/>
              </a:rPr>
              <a:t>The Effects of Nuclear Weapons</a:t>
            </a:r>
            <a:r>
              <a:rPr lang="en-US" altLang="en-US" sz="1400" dirty="0">
                <a:latin typeface="Times" panose="02020603050405020304" pitchFamily="18" charset="0"/>
              </a:rPr>
              <a:t>, US DoD and US DOE, Third Edition, 1977, p. 575</a:t>
            </a:r>
            <a:r>
              <a:rPr lang="en-US" altLang="en-US" sz="2400" dirty="0">
                <a:latin typeface="Times" panose="02020603050405020304" pitchFamily="18" charset="0"/>
              </a:rPr>
              <a:t> </a:t>
            </a:r>
          </a:p>
        </p:txBody>
      </p:sp>
      <p:pic>
        <p:nvPicPr>
          <p:cNvPr id="69637" name="Picture 8" descr="add_ocr_bimitosisa">
            <a:extLst>
              <a:ext uri="{FF2B5EF4-FFF2-40B4-BE49-F238E27FC236}">
                <a16:creationId xmlns:a16="http://schemas.microsoft.com/office/drawing/2014/main" id="{45F7BDE6-AC27-7017-8087-3DC39B88B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83800"/>
            <a:ext cx="2514600" cy="40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86062EA-7D0A-C076-BDE7-1193BE8CB18E}"/>
              </a:ext>
            </a:extLst>
          </p:cNvPr>
          <p:cNvSpPr txBox="1"/>
          <p:nvPr/>
        </p:nvSpPr>
        <p:spPr>
          <a:xfrm>
            <a:off x="447675" y="6484938"/>
            <a:ext cx="542925" cy="369332"/>
          </a:xfrm>
          <a:prstGeom prst="rect">
            <a:avLst/>
          </a:prstGeom>
          <a:noFill/>
        </p:spPr>
        <p:txBody>
          <a:bodyPr wrap="square">
            <a:spAutoFit/>
          </a:bodyPr>
          <a:lstStyle/>
          <a:p>
            <a:r>
              <a:rPr lang="en-US" dirty="0">
                <a:solidFill>
                  <a:srgbClr val="FF0000"/>
                </a:solidFill>
              </a:rPr>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84BC2F3-C755-9F4F-FA80-69D1EF48141B}"/>
              </a:ext>
            </a:extLst>
          </p:cNvPr>
          <p:cNvSpPr>
            <a:spLocks noGrp="1" noChangeArrowheads="1"/>
          </p:cNvSpPr>
          <p:nvPr>
            <p:ph type="title"/>
          </p:nvPr>
        </p:nvSpPr>
        <p:spPr>
          <a:xfrm>
            <a:off x="685800" y="381000"/>
            <a:ext cx="7772400" cy="990600"/>
          </a:xfrm>
        </p:spPr>
        <p:txBody>
          <a:bodyPr>
            <a:noAutofit/>
          </a:bodyPr>
          <a:lstStyle/>
          <a:p>
            <a:pPr algn="ctr" eaLnBrk="1" hangingPunct="1"/>
            <a:r>
              <a:rPr lang="en-US" altLang="en-US" sz="3200" dirty="0">
                <a:solidFill>
                  <a:schemeClr val="tx1"/>
                </a:solidFill>
                <a:latin typeface="Arial" panose="020B0604020202020204" pitchFamily="34" charset="0"/>
                <a:cs typeface="Arial" panose="020B0604020202020204" pitchFamily="34" charset="0"/>
              </a:rPr>
              <a:t>DNA Primary Focus of</a:t>
            </a:r>
            <a:br>
              <a:rPr lang="en-US" altLang="en-US" sz="3200" dirty="0">
                <a:solidFill>
                  <a:schemeClr val="tx1"/>
                </a:solidFill>
                <a:latin typeface="Arial" panose="020B0604020202020204" pitchFamily="34" charset="0"/>
                <a:cs typeface="Arial" panose="020B0604020202020204" pitchFamily="34" charset="0"/>
              </a:rPr>
            </a:br>
            <a:r>
              <a:rPr lang="en-US" altLang="en-US" sz="3200" dirty="0">
                <a:solidFill>
                  <a:schemeClr val="tx1"/>
                </a:solidFill>
                <a:latin typeface="Arial" panose="020B0604020202020204" pitchFamily="34" charset="0"/>
                <a:cs typeface="Arial" panose="020B0604020202020204" pitchFamily="34" charset="0"/>
              </a:rPr>
              <a:t>Radiation-Induced Damage</a:t>
            </a:r>
          </a:p>
        </p:txBody>
      </p:sp>
      <p:sp>
        <p:nvSpPr>
          <p:cNvPr id="50179" name="Rectangle 3">
            <a:extLst>
              <a:ext uri="{FF2B5EF4-FFF2-40B4-BE49-F238E27FC236}">
                <a16:creationId xmlns:a16="http://schemas.microsoft.com/office/drawing/2014/main" id="{78AA9F0D-A152-A5D1-51E5-90ECCEF5CE2E}"/>
              </a:ext>
            </a:extLst>
          </p:cNvPr>
          <p:cNvSpPr>
            <a:spLocks noGrp="1" noChangeArrowheads="1"/>
          </p:cNvSpPr>
          <p:nvPr>
            <p:ph idx="1"/>
          </p:nvPr>
        </p:nvSpPr>
        <p:spPr>
          <a:xfrm>
            <a:off x="685800" y="1752600"/>
            <a:ext cx="7772400" cy="4724400"/>
          </a:xfrm>
        </p:spPr>
        <p:txBody>
          <a:bodyPr rtlCol="0">
            <a:normAutofit/>
          </a:bodyPr>
          <a:lstStyle/>
          <a:p>
            <a:pPr eaLnBrk="1" fontAlgn="auto" hangingPunct="1">
              <a:spcAft>
                <a:spcPts val="0"/>
              </a:spcAft>
              <a:defRPr/>
            </a:pPr>
            <a:r>
              <a:rPr lang="en-US" altLang="en-US" sz="2400" dirty="0">
                <a:solidFill>
                  <a:schemeClr val="tx1">
                    <a:lumMod val="75000"/>
                    <a:lumOff val="25000"/>
                  </a:schemeClr>
                </a:solidFill>
              </a:rPr>
              <a:t>Damage </a:t>
            </a:r>
            <a:r>
              <a:rPr lang="en-US" altLang="en-US" sz="2400" dirty="0">
                <a:cs typeface="Times New Roman" panose="02020603050405020304" pitchFamily="18" charset="0"/>
              </a:rPr>
              <a:t>to DNA different than cell damage because it controls copying process</a:t>
            </a:r>
            <a:endParaRPr lang="en-US" altLang="en-US" sz="2400" dirty="0">
              <a:solidFill>
                <a:schemeClr val="tx1">
                  <a:lumMod val="75000"/>
                  <a:lumOff val="25000"/>
                </a:schemeClr>
              </a:solidFill>
            </a:endParaRPr>
          </a:p>
          <a:p>
            <a:pPr eaLnBrk="1" fontAlgn="auto" hangingPunct="1">
              <a:spcAft>
                <a:spcPts val="0"/>
              </a:spcAft>
              <a:defRPr/>
            </a:pPr>
            <a:r>
              <a:rPr lang="en-US" altLang="en-US" sz="2400" dirty="0">
                <a:solidFill>
                  <a:schemeClr val="tx1">
                    <a:lumMod val="75000"/>
                    <a:lumOff val="25000"/>
                  </a:schemeClr>
                </a:solidFill>
              </a:rPr>
              <a:t>DNA </a:t>
            </a:r>
            <a:r>
              <a:rPr lang="en-US" altLang="en-US" sz="2400" dirty="0">
                <a:cs typeface="Times New Roman" panose="02020603050405020304" pitchFamily="18" charset="0"/>
              </a:rPr>
              <a:t>is master record for cell, coordinates its function, and itself gets copied in cell lifecycle</a:t>
            </a:r>
            <a:endParaRPr lang="en-US" altLang="en-US" sz="2400" dirty="0">
              <a:solidFill>
                <a:schemeClr val="tx1">
                  <a:lumMod val="75000"/>
                  <a:lumOff val="25000"/>
                </a:schemeClr>
              </a:solidFill>
            </a:endParaRPr>
          </a:p>
          <a:p>
            <a:pPr eaLnBrk="1" fontAlgn="auto" hangingPunct="1">
              <a:spcAft>
                <a:spcPts val="0"/>
              </a:spcAft>
              <a:defRPr/>
            </a:pPr>
            <a:r>
              <a:rPr lang="en-US" altLang="en-US" sz="2400" dirty="0">
                <a:solidFill>
                  <a:schemeClr val="tx1">
                    <a:lumMod val="75000"/>
                    <a:lumOff val="25000"/>
                  </a:schemeClr>
                </a:solidFill>
              </a:rPr>
              <a:t>Carries </a:t>
            </a:r>
            <a:r>
              <a:rPr lang="en-US" altLang="en-US" sz="2400" dirty="0">
                <a:cs typeface="Times" panose="02020603050405020304" pitchFamily="18" charset="0"/>
              </a:rPr>
              <a:t>genetic instructions for development, functioning, growth and reproduction of all known organisms and many viruses </a:t>
            </a:r>
            <a:endParaRPr lang="en-US" altLang="en-US" sz="2400" dirty="0">
              <a:solidFill>
                <a:schemeClr val="tx1">
                  <a:lumMod val="75000"/>
                  <a:lumOff val="25000"/>
                </a:schemeClr>
              </a:solidFill>
            </a:endParaRPr>
          </a:p>
          <a:p>
            <a:pPr eaLnBrk="1" fontAlgn="auto" hangingPunct="1">
              <a:spcAft>
                <a:spcPts val="0"/>
              </a:spcAft>
              <a:defRPr/>
            </a:pPr>
            <a:r>
              <a:rPr lang="en-US" altLang="en-US" sz="2400" dirty="0">
                <a:solidFill>
                  <a:schemeClr val="tx1">
                    <a:lumMod val="75000"/>
                    <a:lumOff val="25000"/>
                  </a:schemeClr>
                </a:solidFill>
              </a:rPr>
              <a:t>Only </a:t>
            </a:r>
            <a:r>
              <a:rPr lang="en-US" altLang="en-US" sz="2400" dirty="0">
                <a:cs typeface="Times" panose="02020603050405020304" pitchFamily="18" charset="0"/>
              </a:rPr>
              <a:t>molecule in cell that occurs in only one copy (all other molecules occur in multiple copies so damage to one or more leaves many still functional copies)</a:t>
            </a:r>
            <a:endParaRPr lang="en-US" altLang="en-US" sz="2400" dirty="0">
              <a:solidFill>
                <a:schemeClr val="tx1">
                  <a:lumMod val="75000"/>
                  <a:lumOff val="2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B20D45F-E88E-E6CE-7342-FE2B0FB39DDD}"/>
              </a:ext>
            </a:extLst>
          </p:cNvPr>
          <p:cNvSpPr>
            <a:spLocks noGrp="1" noChangeArrowheads="1"/>
          </p:cNvSpPr>
          <p:nvPr>
            <p:ph type="title"/>
          </p:nvPr>
        </p:nvSpPr>
        <p:spPr>
          <a:xfrm>
            <a:off x="685800" y="457200"/>
            <a:ext cx="7772400" cy="1071563"/>
          </a:xfrm>
        </p:spPr>
        <p:txBody>
          <a:bodyPr/>
          <a:lstStyle/>
          <a:p>
            <a:pPr algn="ctr" eaLnBrk="1" hangingPunct="1"/>
            <a:r>
              <a:rPr lang="en-US" altLang="en-US" sz="3200" dirty="0">
                <a:solidFill>
                  <a:schemeClr val="tx1"/>
                </a:solidFill>
                <a:latin typeface="Arial" panose="020B0604020202020204" pitchFamily="34" charset="0"/>
                <a:cs typeface="Arial" panose="020B0604020202020204" pitchFamily="34" charset="0"/>
              </a:rPr>
              <a:t>DNA Primary Focus of</a:t>
            </a:r>
            <a:br>
              <a:rPr lang="en-US" altLang="en-US" sz="3200" dirty="0">
                <a:solidFill>
                  <a:schemeClr val="tx1"/>
                </a:solidFill>
                <a:latin typeface="Arial" panose="020B0604020202020204" pitchFamily="34" charset="0"/>
                <a:cs typeface="Arial" panose="020B0604020202020204" pitchFamily="34" charset="0"/>
              </a:rPr>
            </a:br>
            <a:r>
              <a:rPr lang="en-US" altLang="en-US" sz="3200" dirty="0">
                <a:solidFill>
                  <a:schemeClr val="tx1"/>
                </a:solidFill>
                <a:latin typeface="Arial" panose="020B0604020202020204" pitchFamily="34" charset="0"/>
                <a:cs typeface="Arial" panose="020B0604020202020204" pitchFamily="34" charset="0"/>
              </a:rPr>
              <a:t>Radiation-Induced Damage (cont.)</a:t>
            </a:r>
          </a:p>
        </p:txBody>
      </p:sp>
      <p:sp>
        <p:nvSpPr>
          <p:cNvPr id="50179" name="Rectangle 3">
            <a:extLst>
              <a:ext uri="{FF2B5EF4-FFF2-40B4-BE49-F238E27FC236}">
                <a16:creationId xmlns:a16="http://schemas.microsoft.com/office/drawing/2014/main" id="{4D2DC819-B002-668F-5DB1-A970EEB86555}"/>
              </a:ext>
            </a:extLst>
          </p:cNvPr>
          <p:cNvSpPr>
            <a:spLocks noGrp="1" noChangeArrowheads="1"/>
          </p:cNvSpPr>
          <p:nvPr>
            <p:ph idx="1"/>
          </p:nvPr>
        </p:nvSpPr>
        <p:spPr>
          <a:xfrm>
            <a:off x="533400" y="1828800"/>
            <a:ext cx="7772400" cy="4648200"/>
          </a:xfrm>
        </p:spPr>
        <p:txBody>
          <a:bodyPr rtlCol="0">
            <a:normAutofit lnSpcReduction="10000"/>
          </a:bodyPr>
          <a:lstStyle/>
          <a:p>
            <a:pPr eaLnBrk="1" fontAlgn="auto" hangingPunct="1">
              <a:lnSpc>
                <a:spcPct val="110000"/>
              </a:lnSpc>
              <a:spcBef>
                <a:spcPts val="600"/>
              </a:spcBef>
              <a:spcAft>
                <a:spcPts val="0"/>
              </a:spcAft>
              <a:defRPr/>
            </a:pPr>
            <a:r>
              <a:rPr lang="en-US" altLang="en-US" sz="2400" dirty="0">
                <a:cs typeface="Times" panose="02020603050405020304" pitchFamily="18" charset="0"/>
              </a:rPr>
              <a:t>High LET radiation (</a:t>
            </a:r>
            <a:r>
              <a:rPr lang="el-GR" altLang="en-US" sz="2600" b="1" dirty="0">
                <a:latin typeface="Courier New" panose="02070309020205020404" pitchFamily="49" charset="0"/>
                <a:cs typeface="Courier New" panose="02070309020205020404" pitchFamily="49" charset="0"/>
              </a:rPr>
              <a:t>α</a:t>
            </a:r>
            <a:r>
              <a:rPr lang="en-US" altLang="en-US" sz="2400" dirty="0">
                <a:cs typeface="Times" panose="02020603050405020304" pitchFamily="18" charset="0"/>
              </a:rPr>
              <a:t> particle) generally produces DNA damage through direct effects</a:t>
            </a:r>
            <a:r>
              <a:rPr lang="en-US" altLang="en-US" sz="2400" dirty="0">
                <a:solidFill>
                  <a:schemeClr val="tx1">
                    <a:lumMod val="75000"/>
                    <a:lumOff val="25000"/>
                  </a:schemeClr>
                </a:solidFill>
              </a:rPr>
              <a:t> </a:t>
            </a:r>
          </a:p>
          <a:p>
            <a:pPr eaLnBrk="1" fontAlgn="auto" hangingPunct="1">
              <a:lnSpc>
                <a:spcPct val="110000"/>
              </a:lnSpc>
              <a:spcBef>
                <a:spcPts val="600"/>
              </a:spcBef>
              <a:spcAft>
                <a:spcPts val="0"/>
              </a:spcAft>
              <a:defRPr/>
            </a:pPr>
            <a:r>
              <a:rPr lang="en-US" altLang="en-US" sz="2400" dirty="0">
                <a:cs typeface="Times" panose="02020603050405020304" pitchFamily="18" charset="0"/>
              </a:rPr>
              <a:t>Low LET radiation (</a:t>
            </a:r>
            <a:r>
              <a:rPr lang="el-GR" altLang="en-US" sz="2600" b="1" dirty="0">
                <a:latin typeface="Courier New" panose="02070309020205020404" pitchFamily="49" charset="0"/>
                <a:cs typeface="Courier New" panose="02070309020205020404" pitchFamily="49" charset="0"/>
              </a:rPr>
              <a:t>β</a:t>
            </a:r>
            <a:r>
              <a:rPr lang="en-US" altLang="en-US" sz="2400" dirty="0">
                <a:cs typeface="Times" panose="02020603050405020304" pitchFamily="18" charset="0"/>
              </a:rPr>
              <a:t> particle and gamma-ray) generally produces free radicals and reactive oxygen species (ROS)</a:t>
            </a:r>
          </a:p>
          <a:p>
            <a:pPr eaLnBrk="1" fontAlgn="auto" hangingPunct="1">
              <a:lnSpc>
                <a:spcPct val="110000"/>
              </a:lnSpc>
              <a:spcBef>
                <a:spcPts val="600"/>
              </a:spcBef>
              <a:spcAft>
                <a:spcPts val="0"/>
              </a:spcAft>
              <a:defRPr/>
            </a:pPr>
            <a:r>
              <a:rPr lang="en-US" altLang="en-US" sz="2400" dirty="0">
                <a:cs typeface="Times" panose="02020603050405020304" pitchFamily="18" charset="0"/>
              </a:rPr>
              <a:t>Most DNA damage attributable to ionizing radiation occurs through production of ROS </a:t>
            </a:r>
          </a:p>
          <a:p>
            <a:pPr eaLnBrk="1" fontAlgn="auto" hangingPunct="1">
              <a:lnSpc>
                <a:spcPct val="110000"/>
              </a:lnSpc>
              <a:spcBef>
                <a:spcPts val="600"/>
              </a:spcBef>
              <a:spcAft>
                <a:spcPts val="0"/>
              </a:spcAft>
              <a:defRPr/>
            </a:pPr>
            <a:r>
              <a:rPr lang="en-US" altLang="en-US" sz="2400" dirty="0">
                <a:cs typeface="Times" panose="02020603050405020304" pitchFamily="18" charset="0"/>
              </a:rPr>
              <a:t>Postulated </a:t>
            </a:r>
            <a:r>
              <a:rPr lang="en-US" sz="2400" dirty="0">
                <a:cs typeface="Arial" panose="020B0604020202020204" pitchFamily="34" charset="0"/>
              </a:rPr>
              <a:t>that DNA damage propagated to subsequent cell copies and passed to subsequent generations, but </a:t>
            </a:r>
            <a:r>
              <a:rPr lang="en-US" sz="2400" dirty="0">
                <a:cs typeface="Times New Roman" panose="02020603050405020304" pitchFamily="18" charset="0"/>
              </a:rPr>
              <a:t>i</a:t>
            </a:r>
            <a:r>
              <a:rPr lang="en-US" altLang="en-US" sz="2400" dirty="0">
                <a:cs typeface="Times New Roman" panose="02020603050405020304" pitchFamily="18" charset="0"/>
              </a:rPr>
              <a:t>nsufficient evidence to support hypothesis</a:t>
            </a:r>
            <a:endParaRPr lang="en-US" sz="2400" dirty="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6A82DBC-ED3F-32C8-2D3A-176F4C87E028}"/>
              </a:ext>
            </a:extLst>
          </p:cNvPr>
          <p:cNvSpPr>
            <a:spLocks noGrp="1" noChangeArrowheads="1"/>
          </p:cNvSpPr>
          <p:nvPr>
            <p:ph type="title" idx="4294967295"/>
          </p:nvPr>
        </p:nvSpPr>
        <p:spPr>
          <a:xfrm>
            <a:off x="419100" y="683082"/>
            <a:ext cx="8305800" cy="647700"/>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Effects of DNA Damage</a:t>
            </a:r>
          </a:p>
        </p:txBody>
      </p:sp>
      <p:grpSp>
        <p:nvGrpSpPr>
          <p:cNvPr id="75779" name="Group 1">
            <a:extLst>
              <a:ext uri="{FF2B5EF4-FFF2-40B4-BE49-F238E27FC236}">
                <a16:creationId xmlns:a16="http://schemas.microsoft.com/office/drawing/2014/main" id="{B65A115D-7FDB-743A-6D67-7D0EFE5EAF38}"/>
              </a:ext>
            </a:extLst>
          </p:cNvPr>
          <p:cNvGrpSpPr>
            <a:grpSpLocks/>
          </p:cNvGrpSpPr>
          <p:nvPr/>
        </p:nvGrpSpPr>
        <p:grpSpPr bwMode="auto">
          <a:xfrm>
            <a:off x="587375" y="2057400"/>
            <a:ext cx="7967665" cy="3367088"/>
            <a:chOff x="696914" y="2119313"/>
            <a:chExt cx="7967665" cy="3340099"/>
          </a:xfrm>
        </p:grpSpPr>
        <p:grpSp>
          <p:nvGrpSpPr>
            <p:cNvPr id="75780" name="Group 87">
              <a:extLst>
                <a:ext uri="{FF2B5EF4-FFF2-40B4-BE49-F238E27FC236}">
                  <a16:creationId xmlns:a16="http://schemas.microsoft.com/office/drawing/2014/main" id="{1D762E01-C9B5-AA2C-3697-34293CB16E69}"/>
                </a:ext>
              </a:extLst>
            </p:cNvPr>
            <p:cNvGrpSpPr>
              <a:grpSpLocks/>
            </p:cNvGrpSpPr>
            <p:nvPr/>
          </p:nvGrpSpPr>
          <p:grpSpPr bwMode="auto">
            <a:xfrm>
              <a:off x="3830638" y="2119313"/>
              <a:ext cx="1600200" cy="3340099"/>
              <a:chOff x="2317" y="2343"/>
              <a:chExt cx="1008" cy="2104"/>
            </a:xfrm>
          </p:grpSpPr>
          <p:sp>
            <p:nvSpPr>
              <p:cNvPr id="75805" name="Text Box 52">
                <a:extLst>
                  <a:ext uri="{FF2B5EF4-FFF2-40B4-BE49-F238E27FC236}">
                    <a16:creationId xmlns:a16="http://schemas.microsoft.com/office/drawing/2014/main" id="{55A9FA3C-DD22-7B8C-000A-38AE323A02FB}"/>
                  </a:ext>
                </a:extLst>
              </p:cNvPr>
              <p:cNvSpPr txBox="1">
                <a:spLocks noChangeArrowheads="1"/>
              </p:cNvSpPr>
              <p:nvPr/>
            </p:nvSpPr>
            <p:spPr bwMode="auto">
              <a:xfrm>
                <a:off x="2317" y="2343"/>
                <a:ext cx="1008" cy="210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400" b="1" u="sng" dirty="0">
                  <a:solidFill>
                    <a:schemeClr val="bg1"/>
                  </a:solidFill>
                  <a:latin typeface="Arial" panose="020B0604020202020204" pitchFamily="34" charset="0"/>
                </a:endParaRPr>
              </a:p>
              <a:p>
                <a:pPr algn="ctr" eaLnBrk="1" hangingPunct="1">
                  <a:lnSpc>
                    <a:spcPct val="100000"/>
                  </a:lnSpc>
                  <a:spcBef>
                    <a:spcPct val="0"/>
                  </a:spcBef>
                  <a:buFontTx/>
                  <a:buNone/>
                </a:pPr>
                <a:endParaRPr lang="en-US" altLang="en-US" sz="1400" b="1" u="sng" dirty="0">
                  <a:solidFill>
                    <a:schemeClr val="bg1"/>
                  </a:solidFill>
                  <a:latin typeface="Arial" panose="020B0604020202020204" pitchFamily="34" charset="0"/>
                </a:endParaRPr>
              </a:p>
              <a:p>
                <a:pPr algn="ctr" eaLnBrk="1" hangingPunct="1">
                  <a:lnSpc>
                    <a:spcPct val="100000"/>
                  </a:lnSpc>
                  <a:spcBef>
                    <a:spcPct val="0"/>
                  </a:spcBef>
                  <a:buFontTx/>
                  <a:buNone/>
                </a:pPr>
                <a:endParaRPr lang="en-US" altLang="en-US" sz="1400" b="1" u="sng" dirty="0">
                  <a:solidFill>
                    <a:schemeClr val="bg1"/>
                  </a:solidFill>
                  <a:latin typeface="Arial" panose="020B0604020202020204" pitchFamily="34" charset="0"/>
                </a:endParaRPr>
              </a:p>
              <a:p>
                <a:pPr algn="ctr" eaLnBrk="1" hangingPunct="1">
                  <a:lnSpc>
                    <a:spcPct val="100000"/>
                  </a:lnSpc>
                  <a:spcBef>
                    <a:spcPct val="0"/>
                  </a:spcBef>
                  <a:buFontTx/>
                  <a:buNone/>
                </a:pPr>
                <a:endParaRPr lang="en-US" altLang="en-US" sz="1400" b="1" u="sng" dirty="0">
                  <a:solidFill>
                    <a:schemeClr val="bg1"/>
                  </a:solidFill>
                  <a:latin typeface="Arial" panose="020B0604020202020204" pitchFamily="34" charset="0"/>
                </a:endParaRPr>
              </a:p>
              <a:p>
                <a:pPr algn="ctr" eaLnBrk="1" hangingPunct="1">
                  <a:lnSpc>
                    <a:spcPct val="100000"/>
                  </a:lnSpc>
                  <a:spcBef>
                    <a:spcPct val="0"/>
                  </a:spcBef>
                  <a:buFontTx/>
                  <a:buNone/>
                </a:pPr>
                <a:endParaRPr lang="en-US" altLang="en-US" sz="1400" b="1" u="sng" dirty="0">
                  <a:solidFill>
                    <a:schemeClr val="bg1"/>
                  </a:solidFill>
                  <a:latin typeface="Arial" panose="020B0604020202020204" pitchFamily="34" charset="0"/>
                </a:endParaRPr>
              </a:p>
              <a:p>
                <a:pPr algn="ctr" eaLnBrk="1" hangingPunct="1">
                  <a:lnSpc>
                    <a:spcPct val="100000"/>
                  </a:lnSpc>
                  <a:spcBef>
                    <a:spcPct val="0"/>
                  </a:spcBef>
                  <a:buFontTx/>
                  <a:buNone/>
                </a:pPr>
                <a:endParaRPr lang="en-US" altLang="en-US" sz="1400" b="1" u="sng" dirty="0">
                  <a:solidFill>
                    <a:schemeClr val="bg1"/>
                  </a:solidFill>
                  <a:latin typeface="Arial" panose="020B0604020202020204" pitchFamily="34" charset="0"/>
                </a:endParaRPr>
              </a:p>
              <a:p>
                <a:pPr algn="ctr" eaLnBrk="1" hangingPunct="1">
                  <a:lnSpc>
                    <a:spcPct val="100000"/>
                  </a:lnSpc>
                  <a:spcBef>
                    <a:spcPct val="0"/>
                  </a:spcBef>
                  <a:buFontTx/>
                  <a:buNone/>
                </a:pPr>
                <a:r>
                  <a:rPr lang="en-US" altLang="en-US" sz="1200" b="1" u="sng" dirty="0">
                    <a:solidFill>
                      <a:schemeClr val="bg1"/>
                    </a:solidFill>
                    <a:latin typeface="Arial" panose="020B0604020202020204" pitchFamily="34" charset="0"/>
                  </a:rPr>
                  <a:t>Chromosome </a:t>
                </a:r>
              </a:p>
              <a:p>
                <a:pPr algn="ctr" eaLnBrk="1" hangingPunct="1">
                  <a:lnSpc>
                    <a:spcPct val="100000"/>
                  </a:lnSpc>
                  <a:spcBef>
                    <a:spcPct val="0"/>
                  </a:spcBef>
                  <a:buFontTx/>
                  <a:buNone/>
                </a:pPr>
                <a:r>
                  <a:rPr lang="en-US" altLang="en-US" sz="1200" b="1" u="sng" dirty="0">
                    <a:solidFill>
                      <a:schemeClr val="bg1"/>
                    </a:solidFill>
                    <a:latin typeface="Arial" panose="020B0604020202020204" pitchFamily="34" charset="0"/>
                  </a:rPr>
                  <a:t>Aberrations</a:t>
                </a:r>
              </a:p>
              <a:p>
                <a:pPr algn="ctr" eaLnBrk="1" hangingPunct="1">
                  <a:lnSpc>
                    <a:spcPct val="100000"/>
                  </a:lnSpc>
                  <a:spcBef>
                    <a:spcPct val="50000"/>
                  </a:spcBef>
                  <a:buFontTx/>
                  <a:buNone/>
                </a:pPr>
                <a:r>
                  <a:rPr lang="en-US" altLang="en-US" sz="1400" b="1" dirty="0">
                    <a:solidFill>
                      <a:schemeClr val="bg1"/>
                    </a:solidFill>
                    <a:latin typeface="Arial" panose="020B0604020202020204" pitchFamily="34" charset="0"/>
                  </a:rPr>
                  <a:t> </a:t>
                </a:r>
                <a:r>
                  <a:rPr lang="en-US" altLang="en-US" sz="1000" dirty="0">
                    <a:solidFill>
                      <a:schemeClr val="bg1"/>
                    </a:solidFill>
                    <a:latin typeface="Arial" panose="020B0604020202020204" pitchFamily="34" charset="0"/>
                  </a:rPr>
                  <a:t>Sometimes the damage affects the entire chromosome, causing it to break or recombine in an abnormal way. Sometimes parts of two different chromosomes may be combined.</a:t>
                </a:r>
              </a:p>
              <a:p>
                <a:pPr algn="ctr" eaLnBrk="1" hangingPunct="1">
                  <a:lnSpc>
                    <a:spcPct val="100000"/>
                  </a:lnSpc>
                  <a:spcBef>
                    <a:spcPct val="0"/>
                  </a:spcBef>
                  <a:buFontTx/>
                  <a:buNone/>
                </a:pPr>
                <a:endParaRPr lang="en-US" altLang="en-US" sz="1200" dirty="0">
                  <a:latin typeface="Arial" panose="020B0604020202020204" pitchFamily="34" charset="0"/>
                </a:endParaRPr>
              </a:p>
            </p:txBody>
          </p:sp>
          <p:pic>
            <p:nvPicPr>
              <p:cNvPr id="75806" name="Picture 9" descr="Q:\ER-72\DGT\POWERPT\BIOMARKE.GIF">
                <a:extLst>
                  <a:ext uri="{FF2B5EF4-FFF2-40B4-BE49-F238E27FC236}">
                    <a16:creationId xmlns:a16="http://schemas.microsoft.com/office/drawing/2014/main" id="{AFB21931-12EC-B5F2-5EA9-875E7E803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2352"/>
                <a:ext cx="8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781" name="Group 89">
              <a:extLst>
                <a:ext uri="{FF2B5EF4-FFF2-40B4-BE49-F238E27FC236}">
                  <a16:creationId xmlns:a16="http://schemas.microsoft.com/office/drawing/2014/main" id="{5FDA96F2-F7E9-A244-F951-C0AF72192E15}"/>
                </a:ext>
              </a:extLst>
            </p:cNvPr>
            <p:cNvGrpSpPr>
              <a:grpSpLocks/>
            </p:cNvGrpSpPr>
            <p:nvPr/>
          </p:nvGrpSpPr>
          <p:grpSpPr bwMode="auto">
            <a:xfrm>
              <a:off x="5540376" y="2514601"/>
              <a:ext cx="1536700" cy="2711450"/>
              <a:chOff x="3482" y="1392"/>
              <a:chExt cx="968" cy="1708"/>
            </a:xfrm>
          </p:grpSpPr>
          <p:sp>
            <p:nvSpPr>
              <p:cNvPr id="75799" name="Text Box 53">
                <a:extLst>
                  <a:ext uri="{FF2B5EF4-FFF2-40B4-BE49-F238E27FC236}">
                    <a16:creationId xmlns:a16="http://schemas.microsoft.com/office/drawing/2014/main" id="{711C16E9-BE9F-56FC-93A6-938392447058}"/>
                  </a:ext>
                </a:extLst>
              </p:cNvPr>
              <p:cNvSpPr txBox="1">
                <a:spLocks noChangeArrowheads="1"/>
              </p:cNvSpPr>
              <p:nvPr/>
            </p:nvSpPr>
            <p:spPr bwMode="auto">
              <a:xfrm>
                <a:off x="3482" y="1394"/>
                <a:ext cx="968" cy="1706"/>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endParaRPr lang="en-US" altLang="en-US" sz="1400" b="1" u="sng" dirty="0">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400" b="1" u="sng" dirty="0">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400" b="1" u="sng" dirty="0">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400" b="1" u="sng" dirty="0">
                  <a:solidFill>
                    <a:schemeClr val="bg1"/>
                  </a:solidFill>
                  <a:latin typeface="Arial" panose="020B0604020202020204" pitchFamily="34" charset="0"/>
                </a:endParaRPr>
              </a:p>
              <a:p>
                <a:pPr algn="ctr" eaLnBrk="1" hangingPunct="1">
                  <a:lnSpc>
                    <a:spcPct val="100000"/>
                  </a:lnSpc>
                  <a:spcBef>
                    <a:spcPct val="50000"/>
                  </a:spcBef>
                  <a:buFontTx/>
                  <a:buNone/>
                </a:pPr>
                <a:r>
                  <a:rPr lang="en-US" altLang="en-US" sz="1200" b="1" u="sng" dirty="0">
                    <a:solidFill>
                      <a:schemeClr val="bg1"/>
                    </a:solidFill>
                    <a:latin typeface="Arial" panose="020B0604020202020204" pitchFamily="34" charset="0"/>
                  </a:rPr>
                  <a:t>Genomic Instability</a:t>
                </a:r>
                <a:r>
                  <a:rPr lang="en-US" altLang="en-US" sz="1200" b="1" dirty="0">
                    <a:solidFill>
                      <a:schemeClr val="bg1"/>
                    </a:solidFill>
                    <a:latin typeface="Arial" panose="020B0604020202020204" pitchFamily="34" charset="0"/>
                  </a:rPr>
                  <a:t> </a:t>
                </a:r>
              </a:p>
              <a:p>
                <a:pPr algn="ctr" eaLnBrk="1" hangingPunct="1">
                  <a:lnSpc>
                    <a:spcPct val="100000"/>
                  </a:lnSpc>
                  <a:spcBef>
                    <a:spcPct val="50000"/>
                  </a:spcBef>
                  <a:buFontTx/>
                  <a:buNone/>
                </a:pPr>
                <a:r>
                  <a:rPr lang="en-US" altLang="en-US" sz="1000" dirty="0">
                    <a:solidFill>
                      <a:schemeClr val="bg1"/>
                    </a:solidFill>
                    <a:latin typeface="Arial" panose="020B0604020202020204" pitchFamily="34" charset="0"/>
                  </a:rPr>
                  <a:t>Sometimes DNA damage produces later changes which may contribute to cancer.</a:t>
                </a:r>
              </a:p>
              <a:p>
                <a:pPr algn="ctr" eaLnBrk="1" hangingPunct="1">
                  <a:lnSpc>
                    <a:spcPct val="100000"/>
                  </a:lnSpc>
                  <a:spcBef>
                    <a:spcPct val="50000"/>
                  </a:spcBef>
                  <a:buFontTx/>
                  <a:buNone/>
                </a:pPr>
                <a:endParaRPr lang="en-US" altLang="en-US" sz="1200" dirty="0">
                  <a:solidFill>
                    <a:schemeClr val="bg1"/>
                  </a:solidFill>
                  <a:latin typeface="Times New Roman" panose="02020603050405020304" pitchFamily="18" charset="0"/>
                </a:endParaRPr>
              </a:p>
            </p:txBody>
          </p:sp>
          <p:grpSp>
            <p:nvGrpSpPr>
              <p:cNvPr id="75800" name="Group 73">
                <a:extLst>
                  <a:ext uri="{FF2B5EF4-FFF2-40B4-BE49-F238E27FC236}">
                    <a16:creationId xmlns:a16="http://schemas.microsoft.com/office/drawing/2014/main" id="{085C7D7A-C9E5-D241-0FEB-83887DAB48F3}"/>
                  </a:ext>
                </a:extLst>
              </p:cNvPr>
              <p:cNvGrpSpPr>
                <a:grpSpLocks/>
              </p:cNvGrpSpPr>
              <p:nvPr/>
            </p:nvGrpSpPr>
            <p:grpSpPr bwMode="auto">
              <a:xfrm>
                <a:off x="3570" y="1392"/>
                <a:ext cx="793" cy="784"/>
                <a:chOff x="4114" y="1536"/>
                <a:chExt cx="991" cy="784"/>
              </a:xfrm>
            </p:grpSpPr>
            <p:sp>
              <p:nvSpPr>
                <p:cNvPr id="75801" name="Rectangle 19">
                  <a:extLst>
                    <a:ext uri="{FF2B5EF4-FFF2-40B4-BE49-F238E27FC236}">
                      <a16:creationId xmlns:a16="http://schemas.microsoft.com/office/drawing/2014/main" id="{B53F668D-7901-B40D-E72D-70661EFF00D8}"/>
                    </a:ext>
                  </a:extLst>
                </p:cNvPr>
                <p:cNvSpPr>
                  <a:spLocks noChangeArrowheads="1"/>
                </p:cNvSpPr>
                <p:nvPr/>
              </p:nvSpPr>
              <p:spPr bwMode="auto">
                <a:xfrm>
                  <a:off x="4114" y="1536"/>
                  <a:ext cx="960" cy="720"/>
                </a:xfrm>
                <a:prstGeom prst="rect">
                  <a:avLst/>
                </a:prstGeom>
                <a:solidFill>
                  <a:schemeClr val="tx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latin typeface="Times New Roman" panose="02020603050405020304" pitchFamily="18" charset="0"/>
                  </a:endParaRPr>
                </a:p>
              </p:txBody>
            </p:sp>
            <p:pic>
              <p:nvPicPr>
                <p:cNvPr id="75802" name="Picture 69">
                  <a:extLst>
                    <a:ext uri="{FF2B5EF4-FFF2-40B4-BE49-F238E27FC236}">
                      <a16:creationId xmlns:a16="http://schemas.microsoft.com/office/drawing/2014/main" id="{63368C64-3A13-6046-757C-0B03B3202E3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 y="1984"/>
                  <a:ext cx="384" cy="336"/>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5803" name="Picture 71">
                  <a:extLst>
                    <a:ext uri="{FF2B5EF4-FFF2-40B4-BE49-F238E27FC236}">
                      <a16:creationId xmlns:a16="http://schemas.microsoft.com/office/drawing/2014/main" id="{7E9E2D50-5284-338C-DB2A-595C80C53CB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 y="1600"/>
                  <a:ext cx="384" cy="336"/>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75804" name="Line 72">
                  <a:extLst>
                    <a:ext uri="{FF2B5EF4-FFF2-40B4-BE49-F238E27FC236}">
                      <a16:creationId xmlns:a16="http://schemas.microsoft.com/office/drawing/2014/main" id="{8B41316D-B33C-2DAB-4925-478266E97D3F}"/>
                    </a:ext>
                  </a:extLst>
                </p:cNvPr>
                <p:cNvSpPr>
                  <a:spLocks noChangeShapeType="1"/>
                </p:cNvSpPr>
                <p:nvPr/>
              </p:nvSpPr>
              <p:spPr bwMode="auto">
                <a:xfrm>
                  <a:off x="4504" y="1901"/>
                  <a:ext cx="240" cy="96"/>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5782" name="Group 86">
              <a:extLst>
                <a:ext uri="{FF2B5EF4-FFF2-40B4-BE49-F238E27FC236}">
                  <a16:creationId xmlns:a16="http://schemas.microsoft.com/office/drawing/2014/main" id="{611DB98C-DB9D-49A9-BB9E-FC78170225DD}"/>
                </a:ext>
              </a:extLst>
            </p:cNvPr>
            <p:cNvGrpSpPr>
              <a:grpSpLocks/>
            </p:cNvGrpSpPr>
            <p:nvPr/>
          </p:nvGrpSpPr>
          <p:grpSpPr bwMode="auto">
            <a:xfrm>
              <a:off x="2251075" y="2443162"/>
              <a:ext cx="1447800" cy="2878137"/>
              <a:chOff x="1322" y="2211"/>
              <a:chExt cx="912" cy="1813"/>
            </a:xfrm>
          </p:grpSpPr>
          <p:sp>
            <p:nvSpPr>
              <p:cNvPr id="75797" name="Text Box 51">
                <a:extLst>
                  <a:ext uri="{FF2B5EF4-FFF2-40B4-BE49-F238E27FC236}">
                    <a16:creationId xmlns:a16="http://schemas.microsoft.com/office/drawing/2014/main" id="{5F1EC488-5CAC-3C9B-6A44-81BDD0FDC089}"/>
                  </a:ext>
                </a:extLst>
              </p:cNvPr>
              <p:cNvSpPr txBox="1">
                <a:spLocks noChangeArrowheads="1"/>
              </p:cNvSpPr>
              <p:nvPr/>
            </p:nvSpPr>
            <p:spPr bwMode="auto">
              <a:xfrm>
                <a:off x="1322" y="2211"/>
                <a:ext cx="912" cy="1813"/>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endParaRPr lang="en-US" altLang="en-US" sz="1400" b="1" u="sng">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400" b="1" u="sng">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400" b="1" u="sng">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400" b="1" u="sng">
                  <a:solidFill>
                    <a:schemeClr val="bg1"/>
                  </a:solidFill>
                  <a:latin typeface="Arial" panose="020B0604020202020204" pitchFamily="34" charset="0"/>
                </a:endParaRPr>
              </a:p>
              <a:p>
                <a:pPr algn="ctr" eaLnBrk="1" hangingPunct="1">
                  <a:lnSpc>
                    <a:spcPct val="100000"/>
                  </a:lnSpc>
                  <a:spcBef>
                    <a:spcPct val="50000"/>
                  </a:spcBef>
                  <a:buFontTx/>
                  <a:buNone/>
                </a:pPr>
                <a:r>
                  <a:rPr lang="en-US" altLang="en-US" sz="1200" b="1" u="sng">
                    <a:solidFill>
                      <a:schemeClr val="bg1"/>
                    </a:solidFill>
                    <a:latin typeface="Arial" panose="020B0604020202020204" pitchFamily="34" charset="0"/>
                  </a:rPr>
                  <a:t>Gene Mutation</a:t>
                </a:r>
              </a:p>
              <a:p>
                <a:pPr algn="ctr" eaLnBrk="1" hangingPunct="1">
                  <a:lnSpc>
                    <a:spcPct val="100000"/>
                  </a:lnSpc>
                  <a:spcBef>
                    <a:spcPct val="50000"/>
                  </a:spcBef>
                  <a:buFontTx/>
                  <a:buNone/>
                </a:pPr>
                <a:r>
                  <a:rPr lang="en-US" altLang="en-US" sz="1000">
                    <a:solidFill>
                      <a:schemeClr val="bg1"/>
                    </a:solidFill>
                    <a:latin typeface="Arial" panose="020B0604020202020204" pitchFamily="34" charset="0"/>
                  </a:rPr>
                  <a:t>Sometimes a  specific gene is changed so that it is unable to make its corresponding protein properly.</a:t>
                </a:r>
              </a:p>
              <a:p>
                <a:pPr algn="ctr" eaLnBrk="1" hangingPunct="1">
                  <a:lnSpc>
                    <a:spcPct val="100000"/>
                  </a:lnSpc>
                  <a:spcBef>
                    <a:spcPct val="50000"/>
                  </a:spcBef>
                  <a:buFontTx/>
                  <a:buNone/>
                </a:pPr>
                <a:endParaRPr lang="en-US" altLang="en-US" sz="1400" b="1">
                  <a:solidFill>
                    <a:schemeClr val="bg1"/>
                  </a:solidFill>
                  <a:latin typeface="Arial" panose="020B0604020202020204" pitchFamily="34" charset="0"/>
                </a:endParaRPr>
              </a:p>
            </p:txBody>
          </p:sp>
          <p:pic>
            <p:nvPicPr>
              <p:cNvPr id="75798" name="Picture 85">
                <a:extLst>
                  <a:ext uri="{FF2B5EF4-FFF2-40B4-BE49-F238E27FC236}">
                    <a16:creationId xmlns:a16="http://schemas.microsoft.com/office/drawing/2014/main" id="{158C3DC0-D5C9-02E0-D1EA-84950EF5CC3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 y="2228"/>
                <a:ext cx="72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75783" name="Group 92">
              <a:extLst>
                <a:ext uri="{FF2B5EF4-FFF2-40B4-BE49-F238E27FC236}">
                  <a16:creationId xmlns:a16="http://schemas.microsoft.com/office/drawing/2014/main" id="{56970551-B1DC-F855-C38B-9D50E0DBFFA7}"/>
                </a:ext>
              </a:extLst>
            </p:cNvPr>
            <p:cNvGrpSpPr>
              <a:grpSpLocks/>
            </p:cNvGrpSpPr>
            <p:nvPr/>
          </p:nvGrpSpPr>
          <p:grpSpPr bwMode="auto">
            <a:xfrm>
              <a:off x="7216779" y="2525713"/>
              <a:ext cx="1447800" cy="2692400"/>
              <a:chOff x="4546" y="1639"/>
              <a:chExt cx="912" cy="1696"/>
            </a:xfrm>
          </p:grpSpPr>
          <p:grpSp>
            <p:nvGrpSpPr>
              <p:cNvPr id="75792" name="Group 88">
                <a:extLst>
                  <a:ext uri="{FF2B5EF4-FFF2-40B4-BE49-F238E27FC236}">
                    <a16:creationId xmlns:a16="http://schemas.microsoft.com/office/drawing/2014/main" id="{305885CA-ECF2-C0C9-6DE0-6C700E6CAC94}"/>
                  </a:ext>
                </a:extLst>
              </p:cNvPr>
              <p:cNvGrpSpPr>
                <a:grpSpLocks/>
              </p:cNvGrpSpPr>
              <p:nvPr/>
            </p:nvGrpSpPr>
            <p:grpSpPr bwMode="auto">
              <a:xfrm>
                <a:off x="4546" y="1639"/>
                <a:ext cx="912" cy="1696"/>
                <a:chOff x="4546" y="2359"/>
                <a:chExt cx="912" cy="1696"/>
              </a:xfrm>
            </p:grpSpPr>
            <p:sp>
              <p:nvSpPr>
                <p:cNvPr id="75795" name="Text Box 78">
                  <a:extLst>
                    <a:ext uri="{FF2B5EF4-FFF2-40B4-BE49-F238E27FC236}">
                      <a16:creationId xmlns:a16="http://schemas.microsoft.com/office/drawing/2014/main" id="{F6067FDC-40E9-20D4-853F-C4380D77B190}"/>
                    </a:ext>
                  </a:extLst>
                </p:cNvPr>
                <p:cNvSpPr txBox="1">
                  <a:spLocks noChangeArrowheads="1"/>
                </p:cNvSpPr>
                <p:nvPr/>
              </p:nvSpPr>
              <p:spPr bwMode="auto">
                <a:xfrm>
                  <a:off x="4546" y="2359"/>
                  <a:ext cx="912" cy="1696"/>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endParaRPr lang="en-US" altLang="en-US" sz="1200" u="sng" dirty="0">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200" u="sng" dirty="0">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200" u="sng" dirty="0">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200" u="sng" dirty="0">
                    <a:solidFill>
                      <a:schemeClr val="bg1"/>
                    </a:solidFill>
                    <a:latin typeface="Arial" panose="020B0604020202020204" pitchFamily="34" charset="0"/>
                  </a:endParaRPr>
                </a:p>
                <a:p>
                  <a:pPr algn="ctr" eaLnBrk="1" hangingPunct="1">
                    <a:lnSpc>
                      <a:spcPct val="100000"/>
                    </a:lnSpc>
                    <a:spcBef>
                      <a:spcPct val="50000"/>
                    </a:spcBef>
                    <a:buFontTx/>
                    <a:buNone/>
                  </a:pPr>
                  <a:r>
                    <a:rPr lang="en-US" altLang="en-US" sz="1200" b="1" u="sng" dirty="0">
                      <a:solidFill>
                        <a:schemeClr val="bg1"/>
                      </a:solidFill>
                      <a:latin typeface="Arial" panose="020B0604020202020204" pitchFamily="34" charset="0"/>
                    </a:rPr>
                    <a:t>Cell Destruction</a:t>
                  </a:r>
                  <a:r>
                    <a:rPr lang="en-US" altLang="en-US" sz="1200" b="1" dirty="0">
                      <a:solidFill>
                        <a:schemeClr val="bg1"/>
                      </a:solidFill>
                      <a:latin typeface="Arial" panose="020B0604020202020204" pitchFamily="34" charset="0"/>
                    </a:rPr>
                    <a:t> </a:t>
                  </a:r>
                </a:p>
                <a:p>
                  <a:pPr algn="ctr" eaLnBrk="1" hangingPunct="1">
                    <a:lnSpc>
                      <a:spcPct val="100000"/>
                    </a:lnSpc>
                    <a:spcBef>
                      <a:spcPct val="50000"/>
                    </a:spcBef>
                    <a:buFontTx/>
                    <a:buNone/>
                  </a:pPr>
                  <a:r>
                    <a:rPr lang="en-US" altLang="en-US" sz="1000" dirty="0">
                      <a:solidFill>
                        <a:schemeClr val="bg1"/>
                      </a:solidFill>
                      <a:latin typeface="Arial" panose="020B0604020202020204" pitchFamily="34" charset="0"/>
                    </a:rPr>
                    <a:t>Damaged DNA may trigger apoptosis, or programmed cell death. If only a few cells are affected, this prevents reproduction of damaged DNA and protects the tissue.</a:t>
                  </a:r>
                  <a:endParaRPr lang="en-US" altLang="en-US" sz="1000" dirty="0">
                    <a:solidFill>
                      <a:schemeClr val="bg1"/>
                    </a:solidFill>
                    <a:latin typeface="Times New Roman" panose="02020603050405020304" pitchFamily="18" charset="0"/>
                  </a:endParaRPr>
                </a:p>
              </p:txBody>
            </p:sp>
            <p:sp>
              <p:nvSpPr>
                <p:cNvPr id="75796" name="Rectangle 82">
                  <a:extLst>
                    <a:ext uri="{FF2B5EF4-FFF2-40B4-BE49-F238E27FC236}">
                      <a16:creationId xmlns:a16="http://schemas.microsoft.com/office/drawing/2014/main" id="{6C8F4EB6-E950-B62E-F78A-FD559EA21377}"/>
                    </a:ext>
                  </a:extLst>
                </p:cNvPr>
                <p:cNvSpPr>
                  <a:spLocks noChangeArrowheads="1"/>
                </p:cNvSpPr>
                <p:nvPr/>
              </p:nvSpPr>
              <p:spPr bwMode="auto">
                <a:xfrm>
                  <a:off x="4679" y="2359"/>
                  <a:ext cx="672" cy="624"/>
                </a:xfrm>
                <a:prstGeom prst="rect">
                  <a:avLst/>
                </a:prstGeom>
                <a:solidFill>
                  <a:schemeClr val="tx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latin typeface="Times New Roman" panose="02020603050405020304" pitchFamily="18" charset="0"/>
                  </a:endParaRPr>
                </a:p>
              </p:txBody>
            </p:sp>
          </p:grpSp>
          <p:sp>
            <p:nvSpPr>
              <p:cNvPr id="75793" name="Oval 90">
                <a:extLst>
                  <a:ext uri="{FF2B5EF4-FFF2-40B4-BE49-F238E27FC236}">
                    <a16:creationId xmlns:a16="http://schemas.microsoft.com/office/drawing/2014/main" id="{3FAA8BD7-13D8-92B7-1672-0842C23A31A9}"/>
                  </a:ext>
                </a:extLst>
              </p:cNvPr>
              <p:cNvSpPr>
                <a:spLocks noChangeArrowheads="1"/>
              </p:cNvSpPr>
              <p:nvPr/>
            </p:nvSpPr>
            <p:spPr bwMode="auto">
              <a:xfrm>
                <a:off x="4863" y="1872"/>
                <a:ext cx="336" cy="240"/>
              </a:xfrm>
              <a:prstGeom prst="ellipse">
                <a:avLst/>
              </a:prstGeom>
              <a:solidFill>
                <a:schemeClr val="folHlink"/>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latin typeface="Times New Roman" panose="02020603050405020304" pitchFamily="18" charset="0"/>
                </a:endParaRPr>
              </a:p>
            </p:txBody>
          </p:sp>
          <p:sp>
            <p:nvSpPr>
              <p:cNvPr id="75794" name="Oval 91">
                <a:extLst>
                  <a:ext uri="{FF2B5EF4-FFF2-40B4-BE49-F238E27FC236}">
                    <a16:creationId xmlns:a16="http://schemas.microsoft.com/office/drawing/2014/main" id="{DA0399CE-B95F-084F-56A5-67C2C3829026}"/>
                  </a:ext>
                </a:extLst>
              </p:cNvPr>
              <p:cNvSpPr>
                <a:spLocks noChangeArrowheads="1"/>
              </p:cNvSpPr>
              <p:nvPr/>
            </p:nvSpPr>
            <p:spPr bwMode="auto">
              <a:xfrm>
                <a:off x="4935" y="1978"/>
                <a:ext cx="96" cy="96"/>
              </a:xfrm>
              <a:prstGeom prst="ellipse">
                <a:avLst/>
              </a:prstGeom>
              <a:solidFill>
                <a:srgbClr val="3333CC"/>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latin typeface="Times New Roman" panose="02020603050405020304" pitchFamily="18" charset="0"/>
                </a:endParaRPr>
              </a:p>
            </p:txBody>
          </p:sp>
        </p:grpSp>
        <p:grpSp>
          <p:nvGrpSpPr>
            <p:cNvPr id="75784" name="Group 101">
              <a:extLst>
                <a:ext uri="{FF2B5EF4-FFF2-40B4-BE49-F238E27FC236}">
                  <a16:creationId xmlns:a16="http://schemas.microsoft.com/office/drawing/2014/main" id="{03A58AF0-57EF-39D4-497B-62799E6D2E3F}"/>
                </a:ext>
              </a:extLst>
            </p:cNvPr>
            <p:cNvGrpSpPr>
              <a:grpSpLocks/>
            </p:cNvGrpSpPr>
            <p:nvPr/>
          </p:nvGrpSpPr>
          <p:grpSpPr bwMode="auto">
            <a:xfrm>
              <a:off x="696914" y="2590800"/>
              <a:ext cx="1447800" cy="2662238"/>
              <a:chOff x="439" y="1536"/>
              <a:chExt cx="912" cy="1677"/>
            </a:xfrm>
          </p:grpSpPr>
          <p:grpSp>
            <p:nvGrpSpPr>
              <p:cNvPr id="75785" name="Group 93">
                <a:extLst>
                  <a:ext uri="{FF2B5EF4-FFF2-40B4-BE49-F238E27FC236}">
                    <a16:creationId xmlns:a16="http://schemas.microsoft.com/office/drawing/2014/main" id="{78B47A2D-CB62-BF83-DD5F-2FAD8BA1E4BB}"/>
                  </a:ext>
                </a:extLst>
              </p:cNvPr>
              <p:cNvGrpSpPr>
                <a:grpSpLocks/>
              </p:cNvGrpSpPr>
              <p:nvPr/>
            </p:nvGrpSpPr>
            <p:grpSpPr bwMode="auto">
              <a:xfrm>
                <a:off x="439" y="1536"/>
                <a:ext cx="912" cy="1677"/>
                <a:chOff x="439" y="1536"/>
                <a:chExt cx="912" cy="1677"/>
              </a:xfrm>
            </p:grpSpPr>
            <p:sp>
              <p:nvSpPr>
                <p:cNvPr id="75790" name="Text Box 75">
                  <a:extLst>
                    <a:ext uri="{FF2B5EF4-FFF2-40B4-BE49-F238E27FC236}">
                      <a16:creationId xmlns:a16="http://schemas.microsoft.com/office/drawing/2014/main" id="{3A97272E-6002-6DE4-33D6-42DDA4B81A89}"/>
                    </a:ext>
                  </a:extLst>
                </p:cNvPr>
                <p:cNvSpPr txBox="1">
                  <a:spLocks noChangeArrowheads="1"/>
                </p:cNvSpPr>
                <p:nvPr/>
              </p:nvSpPr>
              <p:spPr bwMode="auto">
                <a:xfrm>
                  <a:off x="439" y="1536"/>
                  <a:ext cx="912" cy="167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endParaRPr lang="en-US" altLang="en-US" sz="1200" u="sng">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200" u="sng">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200" u="sng">
                    <a:solidFill>
                      <a:schemeClr val="bg1"/>
                    </a:solidFill>
                    <a:latin typeface="Arial" panose="020B0604020202020204" pitchFamily="34" charset="0"/>
                  </a:endParaRPr>
                </a:p>
                <a:p>
                  <a:pPr algn="ctr" eaLnBrk="1" hangingPunct="1">
                    <a:lnSpc>
                      <a:spcPct val="100000"/>
                    </a:lnSpc>
                    <a:spcBef>
                      <a:spcPct val="50000"/>
                    </a:spcBef>
                    <a:buFontTx/>
                    <a:buNone/>
                  </a:pPr>
                  <a:endParaRPr lang="en-US" altLang="en-US" sz="1200" u="sng">
                    <a:solidFill>
                      <a:schemeClr val="bg1"/>
                    </a:solidFill>
                    <a:latin typeface="Arial" panose="020B0604020202020204" pitchFamily="34" charset="0"/>
                  </a:endParaRPr>
                </a:p>
                <a:p>
                  <a:pPr algn="ctr" eaLnBrk="1" hangingPunct="1">
                    <a:lnSpc>
                      <a:spcPct val="100000"/>
                    </a:lnSpc>
                    <a:spcBef>
                      <a:spcPct val="50000"/>
                    </a:spcBef>
                    <a:buFontTx/>
                    <a:buNone/>
                  </a:pPr>
                  <a:r>
                    <a:rPr lang="en-US" altLang="en-US" sz="1200" b="1" u="sng">
                      <a:solidFill>
                        <a:schemeClr val="bg1"/>
                      </a:solidFill>
                      <a:latin typeface="Arial" panose="020B0604020202020204" pitchFamily="34" charset="0"/>
                    </a:rPr>
                    <a:t>Gene Expression</a:t>
                  </a:r>
                  <a:endParaRPr lang="en-US" altLang="en-US" sz="1200" b="1">
                    <a:solidFill>
                      <a:schemeClr val="bg1"/>
                    </a:solidFill>
                    <a:latin typeface="Arial" panose="020B0604020202020204" pitchFamily="34" charset="0"/>
                  </a:endParaRPr>
                </a:p>
                <a:p>
                  <a:pPr algn="ctr" eaLnBrk="1" hangingPunct="1">
                    <a:lnSpc>
                      <a:spcPct val="100000"/>
                    </a:lnSpc>
                    <a:spcBef>
                      <a:spcPct val="50000"/>
                    </a:spcBef>
                    <a:buFontTx/>
                    <a:buNone/>
                  </a:pPr>
                  <a:r>
                    <a:rPr lang="en-US" altLang="en-US" sz="1000">
                      <a:solidFill>
                        <a:schemeClr val="bg1"/>
                      </a:solidFill>
                      <a:latin typeface="Arial" panose="020B0604020202020204" pitchFamily="34" charset="0"/>
                    </a:rPr>
                    <a:t>A gene may respond to the radiation by changing its signal  to produce protein. This may be protective or damaging.</a:t>
                  </a:r>
                </a:p>
                <a:p>
                  <a:pPr algn="ctr" eaLnBrk="1" hangingPunct="1">
                    <a:lnSpc>
                      <a:spcPct val="100000"/>
                    </a:lnSpc>
                    <a:spcBef>
                      <a:spcPct val="50000"/>
                    </a:spcBef>
                    <a:buFontTx/>
                    <a:buNone/>
                  </a:pPr>
                  <a:endParaRPr lang="en-US" altLang="en-US" sz="1200">
                    <a:latin typeface="Times New Roman" panose="02020603050405020304" pitchFamily="18" charset="0"/>
                  </a:endParaRPr>
                </a:p>
              </p:txBody>
            </p:sp>
            <p:sp>
              <p:nvSpPr>
                <p:cNvPr id="75791" name="Rectangle 84">
                  <a:extLst>
                    <a:ext uri="{FF2B5EF4-FFF2-40B4-BE49-F238E27FC236}">
                      <a16:creationId xmlns:a16="http://schemas.microsoft.com/office/drawing/2014/main" id="{1509A4B4-A14B-9F41-E27D-CCE85B9F6DD7}"/>
                    </a:ext>
                  </a:extLst>
                </p:cNvPr>
                <p:cNvSpPr>
                  <a:spLocks noChangeArrowheads="1"/>
                </p:cNvSpPr>
                <p:nvPr/>
              </p:nvSpPr>
              <p:spPr bwMode="auto">
                <a:xfrm>
                  <a:off x="523" y="1556"/>
                  <a:ext cx="727" cy="576"/>
                </a:xfrm>
                <a:prstGeom prst="rect">
                  <a:avLst/>
                </a:prstGeom>
                <a:solidFill>
                  <a:schemeClr val="tx1"/>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latin typeface="Times New Roman" panose="02020603050405020304" pitchFamily="18" charset="0"/>
                  </a:endParaRPr>
                </a:p>
              </p:txBody>
            </p:sp>
          </p:grpSp>
          <p:sp>
            <p:nvSpPr>
              <p:cNvPr id="75786" name="Rectangle 96">
                <a:extLst>
                  <a:ext uri="{FF2B5EF4-FFF2-40B4-BE49-F238E27FC236}">
                    <a16:creationId xmlns:a16="http://schemas.microsoft.com/office/drawing/2014/main" id="{FA49847F-8105-861C-37E2-DBE89E81E549}"/>
                  </a:ext>
                </a:extLst>
              </p:cNvPr>
              <p:cNvSpPr>
                <a:spLocks noChangeArrowheads="1"/>
              </p:cNvSpPr>
              <p:nvPr/>
            </p:nvSpPr>
            <p:spPr bwMode="auto">
              <a:xfrm>
                <a:off x="522" y="1796"/>
                <a:ext cx="192" cy="96"/>
              </a:xfrm>
              <a:prstGeom prst="rect">
                <a:avLst/>
              </a:prstGeom>
              <a:solidFill>
                <a:srgbClr val="FF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latin typeface="Times New Roman" panose="02020603050405020304" pitchFamily="18" charset="0"/>
                </a:endParaRPr>
              </a:p>
            </p:txBody>
          </p:sp>
          <p:sp>
            <p:nvSpPr>
              <p:cNvPr id="75787" name="Rectangle 97">
                <a:extLst>
                  <a:ext uri="{FF2B5EF4-FFF2-40B4-BE49-F238E27FC236}">
                    <a16:creationId xmlns:a16="http://schemas.microsoft.com/office/drawing/2014/main" id="{FBC29424-3FAC-449F-E3C1-68A976B5C336}"/>
                  </a:ext>
                </a:extLst>
              </p:cNvPr>
              <p:cNvSpPr>
                <a:spLocks noChangeArrowheads="1"/>
              </p:cNvSpPr>
              <p:nvPr/>
            </p:nvSpPr>
            <p:spPr bwMode="auto">
              <a:xfrm>
                <a:off x="714" y="1796"/>
                <a:ext cx="192" cy="96"/>
              </a:xfrm>
              <a:prstGeom prst="rect">
                <a:avLst/>
              </a:prstGeom>
              <a:solidFill>
                <a:srgbClr val="92D05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latin typeface="Times New Roman" panose="02020603050405020304" pitchFamily="18" charset="0"/>
                </a:endParaRPr>
              </a:p>
            </p:txBody>
          </p:sp>
          <p:sp>
            <p:nvSpPr>
              <p:cNvPr id="75788" name="Rectangle 99">
                <a:extLst>
                  <a:ext uri="{FF2B5EF4-FFF2-40B4-BE49-F238E27FC236}">
                    <a16:creationId xmlns:a16="http://schemas.microsoft.com/office/drawing/2014/main" id="{B0FC138B-BB35-D2A7-FE08-6AE746E53121}"/>
                  </a:ext>
                </a:extLst>
              </p:cNvPr>
              <p:cNvSpPr>
                <a:spLocks noChangeArrowheads="1"/>
              </p:cNvSpPr>
              <p:nvPr/>
            </p:nvSpPr>
            <p:spPr bwMode="auto">
              <a:xfrm>
                <a:off x="1080" y="1800"/>
                <a:ext cx="192" cy="96"/>
              </a:xfrm>
              <a:prstGeom prst="rect">
                <a:avLst/>
              </a:prstGeom>
              <a:solidFill>
                <a:srgbClr val="3366FF"/>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latin typeface="Times New Roman" panose="02020603050405020304" pitchFamily="18" charset="0"/>
                </a:endParaRPr>
              </a:p>
            </p:txBody>
          </p:sp>
          <p:sp>
            <p:nvSpPr>
              <p:cNvPr id="75789" name="Rectangle 100">
                <a:extLst>
                  <a:ext uri="{FF2B5EF4-FFF2-40B4-BE49-F238E27FC236}">
                    <a16:creationId xmlns:a16="http://schemas.microsoft.com/office/drawing/2014/main" id="{A5664C2E-073F-E92B-0039-A264D01088DB}"/>
                  </a:ext>
                </a:extLst>
              </p:cNvPr>
              <p:cNvSpPr>
                <a:spLocks noChangeArrowheads="1"/>
              </p:cNvSpPr>
              <p:nvPr/>
            </p:nvSpPr>
            <p:spPr bwMode="auto">
              <a:xfrm>
                <a:off x="888" y="1801"/>
                <a:ext cx="192" cy="96"/>
              </a:xfrm>
              <a:prstGeom prst="rect">
                <a:avLst/>
              </a:prstGeom>
              <a:solidFill>
                <a:schemeClr val="folHlink"/>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a:latin typeface="Times New Roman" panose="02020603050405020304" pitchFamily="18" charset="0"/>
                </a:endParaRPr>
              </a:p>
            </p:txBody>
          </p:sp>
        </p:grpSp>
      </p:grpSp>
      <p:sp>
        <p:nvSpPr>
          <p:cNvPr id="3" name="TextBox 2">
            <a:extLst>
              <a:ext uri="{FF2B5EF4-FFF2-40B4-BE49-F238E27FC236}">
                <a16:creationId xmlns:a16="http://schemas.microsoft.com/office/drawing/2014/main" id="{0C246690-03C2-7E77-5538-757749BD65F5}"/>
              </a:ext>
            </a:extLst>
          </p:cNvPr>
          <p:cNvSpPr txBox="1"/>
          <p:nvPr/>
        </p:nvSpPr>
        <p:spPr>
          <a:xfrm>
            <a:off x="419100" y="6488668"/>
            <a:ext cx="495300" cy="369332"/>
          </a:xfrm>
          <a:prstGeom prst="rect">
            <a:avLst/>
          </a:prstGeom>
          <a:noFill/>
        </p:spPr>
        <p:txBody>
          <a:bodyPr wrap="square">
            <a:spAutoFit/>
          </a:bodyPr>
          <a:lstStyle/>
          <a:p>
            <a:r>
              <a:rPr lang="en-US" dirty="0">
                <a:solidFill>
                  <a:srgbClr val="FF0000"/>
                </a:solidFill>
              </a:rPr>
              <a:t>36</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a:extLst>
              <a:ext uri="{FF2B5EF4-FFF2-40B4-BE49-F238E27FC236}">
                <a16:creationId xmlns:a16="http://schemas.microsoft.com/office/drawing/2014/main" id="{8FBAB178-64E9-BC3B-3671-482880A8B69C}"/>
              </a:ext>
            </a:extLst>
          </p:cNvPr>
          <p:cNvSpPr txBox="1">
            <a:spLocks noChangeArrowheads="1"/>
          </p:cNvSpPr>
          <p:nvPr/>
        </p:nvSpPr>
        <p:spPr bwMode="auto">
          <a:xfrm>
            <a:off x="591205" y="466344"/>
            <a:ext cx="7954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DNA Strand Breaks Occur Frequently</a:t>
            </a:r>
          </a:p>
        </p:txBody>
      </p:sp>
      <p:grpSp>
        <p:nvGrpSpPr>
          <p:cNvPr id="77827" name="Group 1">
            <a:extLst>
              <a:ext uri="{FF2B5EF4-FFF2-40B4-BE49-F238E27FC236}">
                <a16:creationId xmlns:a16="http://schemas.microsoft.com/office/drawing/2014/main" id="{C1875CD3-E166-E876-5E0E-F5A5A3C7B407}"/>
              </a:ext>
            </a:extLst>
          </p:cNvPr>
          <p:cNvGrpSpPr>
            <a:grpSpLocks/>
          </p:cNvGrpSpPr>
          <p:nvPr/>
        </p:nvGrpSpPr>
        <p:grpSpPr bwMode="auto">
          <a:xfrm>
            <a:off x="872986" y="1295400"/>
            <a:ext cx="7391400" cy="4019742"/>
            <a:chOff x="1279690" y="2533844"/>
            <a:chExt cx="6370696" cy="3184630"/>
          </a:xfrm>
        </p:grpSpPr>
        <p:pic>
          <p:nvPicPr>
            <p:cNvPr id="77829" name="Picture 4">
              <a:extLst>
                <a:ext uri="{FF2B5EF4-FFF2-40B4-BE49-F238E27FC236}">
                  <a16:creationId xmlns:a16="http://schemas.microsoft.com/office/drawing/2014/main" id="{AE5ED285-841B-E77F-90EE-34E4A16AE5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9690" y="2533844"/>
              <a:ext cx="5861037" cy="197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Box 5">
              <a:extLst>
                <a:ext uri="{FF2B5EF4-FFF2-40B4-BE49-F238E27FC236}">
                  <a16:creationId xmlns:a16="http://schemas.microsoft.com/office/drawing/2014/main" id="{B0C20B0D-7840-3AF0-F2DC-73AE6F774690}"/>
                </a:ext>
              </a:extLst>
            </p:cNvPr>
            <p:cNvSpPr txBox="1">
              <a:spLocks noChangeArrowheads="1"/>
            </p:cNvSpPr>
            <p:nvPr/>
          </p:nvSpPr>
          <p:spPr bwMode="auto">
            <a:xfrm>
              <a:off x="4480159" y="4541515"/>
              <a:ext cx="3170227" cy="11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latin typeface="Arial" panose="020B0604020202020204" pitchFamily="34" charset="0"/>
                </a:rPr>
                <a:t>Single strand breaks (SSB) occur 10,000 times per day per cell.</a:t>
              </a:r>
            </a:p>
            <a:p>
              <a:pPr eaLnBrk="1" hangingPunct="1">
                <a:lnSpc>
                  <a:spcPct val="80000"/>
                </a:lnSpc>
                <a:spcBef>
                  <a:spcPct val="0"/>
                </a:spcBef>
                <a:buFontTx/>
                <a:buNone/>
              </a:pPr>
              <a:endParaRPr lang="en-US" altLang="en-US" sz="1400" dirty="0">
                <a:latin typeface="Arial" panose="020B0604020202020204" pitchFamily="34" charset="0"/>
              </a:endParaRPr>
            </a:p>
            <a:p>
              <a:pPr eaLnBrk="1" hangingPunct="1">
                <a:lnSpc>
                  <a:spcPct val="100000"/>
                </a:lnSpc>
                <a:spcBef>
                  <a:spcPct val="0"/>
                </a:spcBef>
                <a:buFontTx/>
                <a:buNone/>
              </a:pPr>
              <a:r>
                <a:rPr lang="en-US" altLang="en-US" sz="1400" dirty="0">
                  <a:latin typeface="Arial" panose="020B0604020202020204" pitchFamily="34" charset="0"/>
                </a:rPr>
                <a:t>0.27 mSv/d of radiation potentially adds 12 SSBs per day.</a:t>
              </a:r>
            </a:p>
          </p:txBody>
        </p:sp>
        <p:sp>
          <p:nvSpPr>
            <p:cNvPr id="77831" name="TextBox 6">
              <a:extLst>
                <a:ext uri="{FF2B5EF4-FFF2-40B4-BE49-F238E27FC236}">
                  <a16:creationId xmlns:a16="http://schemas.microsoft.com/office/drawing/2014/main" id="{C811A38E-8E11-AD8F-0D0D-00FA75F050E9}"/>
                </a:ext>
              </a:extLst>
            </p:cNvPr>
            <p:cNvSpPr txBox="1">
              <a:spLocks noChangeArrowheads="1"/>
            </p:cNvSpPr>
            <p:nvPr/>
          </p:nvSpPr>
          <p:spPr bwMode="auto">
            <a:xfrm>
              <a:off x="1356612" y="4527550"/>
              <a:ext cx="2853597" cy="11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latin typeface="Arial" panose="020B0604020202020204" pitchFamily="34" charset="0"/>
                </a:rPr>
                <a:t>Double strand breaks (DSB) occur 10 times per day per cell. </a:t>
              </a:r>
            </a:p>
            <a:p>
              <a:pPr eaLnBrk="1" hangingPunct="1">
                <a:lnSpc>
                  <a:spcPct val="80000"/>
                </a:lnSpc>
                <a:spcBef>
                  <a:spcPct val="0"/>
                </a:spcBef>
                <a:buFontTx/>
                <a:buNone/>
              </a:pPr>
              <a:endParaRPr lang="en-US" altLang="en-US" sz="1400" dirty="0">
                <a:latin typeface="Arial" panose="020B0604020202020204" pitchFamily="34" charset="0"/>
              </a:endParaRPr>
            </a:p>
            <a:p>
              <a:pPr eaLnBrk="1" hangingPunct="1">
                <a:lnSpc>
                  <a:spcPct val="100000"/>
                </a:lnSpc>
                <a:spcBef>
                  <a:spcPct val="0"/>
                </a:spcBef>
                <a:buFontTx/>
                <a:buNone/>
              </a:pPr>
              <a:r>
                <a:rPr lang="en-US" altLang="en-US" sz="1400" dirty="0">
                  <a:latin typeface="Arial" panose="020B0604020202020204" pitchFamily="34" charset="0"/>
                </a:rPr>
                <a:t>0.27 mSv/d of radiation potentially adds 1 DSB per year.</a:t>
              </a:r>
            </a:p>
          </p:txBody>
        </p:sp>
      </p:grpSp>
      <p:sp>
        <p:nvSpPr>
          <p:cNvPr id="96260" name="TextBox 8">
            <a:extLst>
              <a:ext uri="{FF2B5EF4-FFF2-40B4-BE49-F238E27FC236}">
                <a16:creationId xmlns:a16="http://schemas.microsoft.com/office/drawing/2014/main" id="{D96EA5E2-1766-502F-4F8D-13EF593EA157}"/>
              </a:ext>
            </a:extLst>
          </p:cNvPr>
          <p:cNvSpPr txBox="1">
            <a:spLocks noChangeArrowheads="1"/>
          </p:cNvSpPr>
          <p:nvPr/>
        </p:nvSpPr>
        <p:spPr bwMode="auto">
          <a:xfrm>
            <a:off x="1005627" y="5486400"/>
            <a:ext cx="7562195" cy="830263"/>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342900" indent="-225425" eaLnBrk="1" fontAlgn="auto" hangingPunct="1">
              <a:spcBef>
                <a:spcPct val="0"/>
              </a:spcBef>
              <a:spcAft>
                <a:spcPts val="0"/>
              </a:spcAft>
              <a:buClrTx/>
              <a:buSzTx/>
              <a:buFont typeface="Arial" panose="020B0604020202020204" pitchFamily="34" charset="0"/>
              <a:buChar char="•"/>
              <a:defRPr/>
            </a:pPr>
            <a:r>
              <a:rPr lang="en-US" altLang="en-US" sz="1600" dirty="0">
                <a:solidFill>
                  <a:schemeClr val="tx1"/>
                </a:solidFill>
                <a:latin typeface="+mn-lt"/>
              </a:rPr>
              <a:t>Ionized oxygen molecules from metabolism principal cause of DNA breaks</a:t>
            </a:r>
          </a:p>
          <a:p>
            <a:pPr marL="342900" indent="-225425" eaLnBrk="1" fontAlgn="auto" hangingPunct="1">
              <a:spcBef>
                <a:spcPct val="0"/>
              </a:spcBef>
              <a:spcAft>
                <a:spcPts val="0"/>
              </a:spcAft>
              <a:buClrTx/>
              <a:buSzTx/>
              <a:buFont typeface="Arial" panose="020B0604020202020204" pitchFamily="34" charset="0"/>
              <a:buChar char="•"/>
              <a:defRPr/>
            </a:pPr>
            <a:r>
              <a:rPr lang="en-US" altLang="en-US" sz="1600" dirty="0">
                <a:latin typeface="+mn-lt"/>
              </a:rPr>
              <a:t>Natural background radiation (U.S. average ≈0.008 mSv/d) not significant           contributor to DNA strand breaks</a:t>
            </a:r>
            <a:endParaRPr lang="en-US" altLang="en-US" sz="1600" dirty="0">
              <a:solidFill>
                <a:schemeClr val="tx1"/>
              </a:solidFill>
              <a:latin typeface="+mn-lt"/>
            </a:endParaRPr>
          </a:p>
        </p:txBody>
      </p:sp>
      <p:sp>
        <p:nvSpPr>
          <p:cNvPr id="3" name="TextBox 2">
            <a:extLst>
              <a:ext uri="{FF2B5EF4-FFF2-40B4-BE49-F238E27FC236}">
                <a16:creationId xmlns:a16="http://schemas.microsoft.com/office/drawing/2014/main" id="{18FE3C13-4B0A-D5A9-5806-EA29FF0AFC52}"/>
              </a:ext>
            </a:extLst>
          </p:cNvPr>
          <p:cNvSpPr txBox="1"/>
          <p:nvPr/>
        </p:nvSpPr>
        <p:spPr>
          <a:xfrm>
            <a:off x="457200" y="6505548"/>
            <a:ext cx="505032" cy="369332"/>
          </a:xfrm>
          <a:prstGeom prst="rect">
            <a:avLst/>
          </a:prstGeom>
          <a:noFill/>
        </p:spPr>
        <p:txBody>
          <a:bodyPr wrap="square">
            <a:spAutoFit/>
          </a:bodyPr>
          <a:lstStyle/>
          <a:p>
            <a:r>
              <a:rPr lang="en-US" dirty="0">
                <a:solidFill>
                  <a:srgbClr val="FF0000"/>
                </a:solidFill>
              </a:rPr>
              <a:t>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7B7D-7518-B1B8-8AFF-8C8FB242EC5E}"/>
            </a:ext>
          </a:extLst>
        </p:cNvPr>
        <p:cNvGrpSpPr/>
        <p:nvPr/>
      </p:nvGrpSpPr>
      <p:grpSpPr>
        <a:xfrm>
          <a:off x="0" y="0"/>
          <a:ext cx="0" cy="0"/>
          <a:chOff x="0" y="0"/>
          <a:chExt cx="0" cy="0"/>
        </a:xfrm>
      </p:grpSpPr>
      <p:sp>
        <p:nvSpPr>
          <p:cNvPr id="139266" name="Text Box 2">
            <a:extLst>
              <a:ext uri="{FF2B5EF4-FFF2-40B4-BE49-F238E27FC236}">
                <a16:creationId xmlns:a16="http://schemas.microsoft.com/office/drawing/2014/main" id="{6E2D43A3-F34E-269B-5504-433A1D0B0D3C}"/>
              </a:ext>
            </a:extLst>
          </p:cNvPr>
          <p:cNvSpPr txBox="1">
            <a:spLocks noChangeArrowheads="1"/>
          </p:cNvSpPr>
          <p:nvPr/>
        </p:nvSpPr>
        <p:spPr bwMode="auto">
          <a:xfrm>
            <a:off x="533400" y="2895600"/>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High-Dose Radiation</a:t>
            </a:r>
          </a:p>
          <a:p>
            <a:pPr algn="ctr" eaLnBrk="1" hangingPunct="1">
              <a:lnSpc>
                <a:spcPct val="100000"/>
              </a:lnSpc>
              <a:spcBef>
                <a:spcPct val="0"/>
              </a:spcBef>
              <a:buFontTx/>
              <a:buNone/>
            </a:pPr>
            <a:r>
              <a:rPr lang="en-US" altLang="en-US" sz="3600" dirty="0">
                <a:latin typeface="Arial" panose="020B0604020202020204" pitchFamily="34" charset="0"/>
              </a:rPr>
              <a:t>Health Effects Studies</a:t>
            </a:r>
          </a:p>
        </p:txBody>
      </p:sp>
    </p:spTree>
    <p:extLst>
      <p:ext uri="{BB962C8B-B14F-4D97-AF65-F5344CB8AC3E}">
        <p14:creationId xmlns:p14="http://schemas.microsoft.com/office/powerpoint/2010/main" val="2352575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559ACF19-CB1F-133A-5401-F47355B7086D}"/>
              </a:ext>
            </a:extLst>
          </p:cNvPr>
          <p:cNvSpPr>
            <a:spLocks noGrp="1" noChangeArrowheads="1"/>
          </p:cNvSpPr>
          <p:nvPr>
            <p:ph type="title"/>
          </p:nvPr>
        </p:nvSpPr>
        <p:spPr>
          <a:xfrm>
            <a:off x="457200" y="381000"/>
            <a:ext cx="8229600" cy="1066800"/>
          </a:xfrm>
        </p:spPr>
        <p:txBody>
          <a:bodyPr>
            <a:normAutofit fontScale="90000"/>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High-Dose Radiation</a:t>
            </a:r>
            <a:br>
              <a:rPr lang="en-US" altLang="en-US" sz="3600" dirty="0">
                <a:solidFill>
                  <a:schemeClr val="tx1"/>
                </a:solidFill>
                <a:latin typeface="Arial" panose="020B0604020202020204" pitchFamily="34" charset="0"/>
                <a:cs typeface="Arial" panose="020B0604020202020204" pitchFamily="34" charset="0"/>
              </a:rPr>
            </a:br>
            <a:r>
              <a:rPr lang="en-US" altLang="en-US" sz="3600" dirty="0">
                <a:solidFill>
                  <a:schemeClr val="tx1"/>
                </a:solidFill>
                <a:latin typeface="Arial" panose="020B0604020202020204" pitchFamily="34" charset="0"/>
                <a:cs typeface="Arial" panose="020B0604020202020204" pitchFamily="34" charset="0"/>
              </a:rPr>
              <a:t>Health Effects </a:t>
            </a:r>
            <a:r>
              <a:rPr lang="en-US" altLang="en-US" dirty="0">
                <a:solidFill>
                  <a:schemeClr val="tx1"/>
                </a:solidFill>
                <a:latin typeface="Arial" panose="020B0604020202020204" pitchFamily="34" charset="0"/>
                <a:cs typeface="Arial" panose="020B0604020202020204" pitchFamily="34" charset="0"/>
              </a:rPr>
              <a:t>Studies</a:t>
            </a:r>
            <a:endParaRPr lang="en-US" altLang="en-US" sz="3600" dirty="0">
              <a:solidFill>
                <a:schemeClr val="tx1"/>
              </a:solidFill>
              <a:latin typeface="Arial" panose="020B0604020202020204" pitchFamily="34" charset="0"/>
              <a:cs typeface="Arial" panose="020B0604020202020204" pitchFamily="34" charset="0"/>
            </a:endParaRPr>
          </a:p>
        </p:txBody>
      </p:sp>
      <p:sp>
        <p:nvSpPr>
          <p:cNvPr id="9219" name="Rectangle 3">
            <a:extLst>
              <a:ext uri="{FF2B5EF4-FFF2-40B4-BE49-F238E27FC236}">
                <a16:creationId xmlns:a16="http://schemas.microsoft.com/office/drawing/2014/main" id="{9CD0E87A-9500-5353-2279-1A01B5F96D30}"/>
              </a:ext>
            </a:extLst>
          </p:cNvPr>
          <p:cNvSpPr>
            <a:spLocks noGrp="1" noChangeArrowheads="1"/>
          </p:cNvSpPr>
          <p:nvPr>
            <p:ph idx="1"/>
          </p:nvPr>
        </p:nvSpPr>
        <p:spPr>
          <a:xfrm>
            <a:off x="838200" y="1676400"/>
            <a:ext cx="7620000" cy="4953000"/>
          </a:xfrm>
        </p:spPr>
        <p:txBody>
          <a:bodyPr rtlCol="0">
            <a:normAutofit/>
          </a:bodyPr>
          <a:lstStyle/>
          <a:p>
            <a:pPr>
              <a:defRPr/>
            </a:pPr>
            <a:r>
              <a:rPr lang="en-US" altLang="en-US" sz="2400" dirty="0"/>
              <a:t>High-dose exposures (&gt;200 </a:t>
            </a:r>
            <a:r>
              <a:rPr lang="en-US" altLang="en-US" sz="2400" dirty="0" err="1"/>
              <a:t>mGy</a:t>
            </a:r>
            <a:r>
              <a:rPr lang="en-US" altLang="en-US" sz="2400" dirty="0"/>
              <a:t>) extremely uncommon</a:t>
            </a:r>
          </a:p>
          <a:p>
            <a:pPr>
              <a:defRPr/>
            </a:pPr>
            <a:r>
              <a:rPr lang="en-US" altLang="en-US" sz="2400" dirty="0"/>
              <a:t>Evidence of harm from high radiation exposure almost entirely limited to</a:t>
            </a:r>
          </a:p>
          <a:p>
            <a:pPr lvl="1">
              <a:buFont typeface="Calibri" panose="020F0502020204030204" pitchFamily="34" charset="0"/>
              <a:buChar char="―"/>
              <a:defRPr/>
            </a:pPr>
            <a:r>
              <a:rPr lang="en-US" altLang="en-US" sz="2000" dirty="0"/>
              <a:t> Radium dial painters</a:t>
            </a:r>
          </a:p>
          <a:p>
            <a:pPr lvl="1">
              <a:buFont typeface="Calibri" panose="020F0502020204030204" pitchFamily="34" charset="0"/>
              <a:buChar char="―"/>
              <a:defRPr/>
            </a:pPr>
            <a:r>
              <a:rPr lang="en-US" altLang="en-US" sz="2000" dirty="0"/>
              <a:t> Atomic bomb survivors</a:t>
            </a:r>
          </a:p>
          <a:p>
            <a:pPr lvl="1">
              <a:buFont typeface="Calibri" panose="020F0502020204030204" pitchFamily="34" charset="0"/>
              <a:buChar char="―"/>
              <a:defRPr/>
            </a:pPr>
            <a:r>
              <a:rPr lang="en-US" altLang="en-US" sz="2000" dirty="0"/>
              <a:t> Chernobyl first responders</a:t>
            </a:r>
          </a:p>
          <a:p>
            <a:pPr lvl="1">
              <a:buFont typeface="Calibri" panose="020F0502020204030204" pitchFamily="34" charset="0"/>
              <a:buChar char="―"/>
              <a:defRPr/>
            </a:pPr>
            <a:r>
              <a:rPr lang="en-US" altLang="en-US" sz="2000" dirty="0"/>
              <a:t> People exposed in Goiania radiological accident</a:t>
            </a:r>
          </a:p>
          <a:p>
            <a:pPr>
              <a:defRPr/>
            </a:pPr>
            <a:r>
              <a:rPr lang="en-US" altLang="en-US" sz="2400" dirty="0"/>
              <a:t>Provide evidence that doses &lt;200 </a:t>
            </a:r>
            <a:r>
              <a:rPr lang="en-US" altLang="en-US" sz="2400" dirty="0" err="1"/>
              <a:t>mGy</a:t>
            </a:r>
            <a:r>
              <a:rPr lang="en-US" altLang="en-US" sz="2400" dirty="0"/>
              <a:t> do not increase cancer risk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9ABF002-90E2-3249-BE6A-6C26CC02FA67}"/>
              </a:ext>
            </a:extLst>
          </p:cNvPr>
          <p:cNvSpPr>
            <a:spLocks noGrp="1" noChangeArrowheads="1"/>
          </p:cNvSpPr>
          <p:nvPr>
            <p:ph type="title"/>
          </p:nvPr>
        </p:nvSpPr>
        <p:spPr>
          <a:xfrm>
            <a:off x="655638" y="457200"/>
            <a:ext cx="7772400" cy="609600"/>
          </a:xfrm>
        </p:spPr>
        <p:txBody>
          <a:bodyPr rtlCol="0">
            <a:normAutofit fontScale="90000"/>
          </a:bodyPr>
          <a:lstStyle/>
          <a:p>
            <a:pPr algn="ctr" eaLnBrk="1" fontAlgn="auto" hangingPunct="1">
              <a:spcAft>
                <a:spcPts val="0"/>
              </a:spcAft>
              <a:defRPr/>
            </a:pPr>
            <a:r>
              <a:rPr lang="en-US" altLang="en-US" sz="4000" dirty="0">
                <a:solidFill>
                  <a:schemeClr val="tx1"/>
                </a:solidFill>
                <a:latin typeface="Arial" panose="020B0604020202020204" pitchFamily="34" charset="0"/>
                <a:cs typeface="Arial" panose="020B0604020202020204" pitchFamily="34" charset="0"/>
              </a:rPr>
              <a:t>Historical Perspective (cont.)</a:t>
            </a:r>
          </a:p>
        </p:txBody>
      </p:sp>
      <p:sp>
        <p:nvSpPr>
          <p:cNvPr id="14339" name="Rectangle 3">
            <a:extLst>
              <a:ext uri="{FF2B5EF4-FFF2-40B4-BE49-F238E27FC236}">
                <a16:creationId xmlns:a16="http://schemas.microsoft.com/office/drawing/2014/main" id="{D6AC7D4E-9C26-EB81-7C13-14C048E9EFC9}"/>
              </a:ext>
            </a:extLst>
          </p:cNvPr>
          <p:cNvSpPr>
            <a:spLocks noGrp="1" noChangeArrowheads="1"/>
          </p:cNvSpPr>
          <p:nvPr>
            <p:ph idx="1"/>
          </p:nvPr>
        </p:nvSpPr>
        <p:spPr>
          <a:xfrm>
            <a:off x="642386" y="1371600"/>
            <a:ext cx="7772400" cy="4724400"/>
          </a:xfrm>
        </p:spPr>
        <p:txBody>
          <a:bodyPr rtlCol="0">
            <a:noAutofit/>
          </a:bodyPr>
          <a:lstStyle/>
          <a:p>
            <a:pPr marL="0" indent="0" eaLnBrk="1" fontAlgn="auto" hangingPunct="1">
              <a:spcBef>
                <a:spcPts val="0"/>
              </a:spcBef>
              <a:spcAft>
                <a:spcPts val="600"/>
              </a:spcAft>
              <a:buFont typeface="Wingdings 3" panose="05040102010807070707" pitchFamily="18" charset="2"/>
              <a:buNone/>
              <a:defRPr/>
            </a:pPr>
            <a:r>
              <a:rPr lang="en-US" altLang="en-US" sz="2200" dirty="0">
                <a:solidFill>
                  <a:schemeClr val="tx1">
                    <a:lumMod val="75000"/>
                    <a:lumOff val="25000"/>
                  </a:schemeClr>
                </a:solidFill>
              </a:rPr>
              <a:t>1904 – first death from excessive x-ray exposure recorded (about 100 deaths occurred from afflictions possibly related to ionizing radiation exposure by 1922)</a:t>
            </a:r>
          </a:p>
          <a:p>
            <a:pPr marL="0" indent="0" eaLnBrk="1" fontAlgn="auto" hangingPunct="1">
              <a:lnSpc>
                <a:spcPct val="100000"/>
              </a:lnSpc>
              <a:spcBef>
                <a:spcPts val="600"/>
              </a:spcBef>
              <a:spcAft>
                <a:spcPts val="0"/>
              </a:spcAft>
              <a:buFont typeface="Wingdings 3" panose="05040102010807070707" pitchFamily="18" charset="2"/>
              <a:buNone/>
              <a:defRPr/>
            </a:pPr>
            <a:r>
              <a:rPr lang="en-US" altLang="en-US" sz="2200" dirty="0">
                <a:solidFill>
                  <a:schemeClr val="tx1">
                    <a:lumMod val="75000"/>
                    <a:lumOff val="25000"/>
                  </a:schemeClr>
                </a:solidFill>
              </a:rPr>
              <a:t>1898 to 1970 – </a:t>
            </a:r>
            <a:r>
              <a:rPr lang="en-US" altLang="en-US" sz="2200" dirty="0"/>
              <a:t>physicians used x-rays and radium to</a:t>
            </a:r>
            <a:endParaRPr lang="en-US" altLang="en-US" sz="2200" dirty="0">
              <a:solidFill>
                <a:schemeClr val="tx1">
                  <a:lumMod val="75000"/>
                  <a:lumOff val="25000"/>
                </a:schemeClr>
              </a:solidFill>
            </a:endParaRPr>
          </a:p>
          <a:p>
            <a:pPr marL="803275" eaLnBrk="1" fontAlgn="auto" hangingPunct="1">
              <a:lnSpc>
                <a:spcPct val="100000"/>
              </a:lnSpc>
              <a:spcBef>
                <a:spcPts val="600"/>
              </a:spcBef>
              <a:spcAft>
                <a:spcPts val="0"/>
              </a:spcAft>
              <a:defRPr/>
            </a:pPr>
            <a:r>
              <a:rPr lang="en-US" altLang="en-US" sz="2200" dirty="0"/>
              <a:t>heal wounds faster</a:t>
            </a:r>
          </a:p>
          <a:p>
            <a:pPr marL="803275" eaLnBrk="1" fontAlgn="auto" hangingPunct="1">
              <a:lnSpc>
                <a:spcPct val="100000"/>
              </a:lnSpc>
              <a:spcBef>
                <a:spcPts val="600"/>
              </a:spcBef>
              <a:spcAft>
                <a:spcPts val="0"/>
              </a:spcAft>
              <a:defRPr/>
            </a:pPr>
            <a:r>
              <a:rPr lang="en-US" altLang="en-US" sz="2200" dirty="0"/>
              <a:t>stop infections (gas gangrene, boils, sinus, inner ear, whooping cough, pneumonia, etc.)</a:t>
            </a:r>
          </a:p>
          <a:p>
            <a:pPr marL="803275" eaLnBrk="1" fontAlgn="auto" hangingPunct="1">
              <a:lnSpc>
                <a:spcPct val="100000"/>
              </a:lnSpc>
              <a:spcBef>
                <a:spcPts val="600"/>
              </a:spcBef>
              <a:spcAft>
                <a:spcPts val="0"/>
              </a:spcAft>
              <a:defRPr/>
            </a:pPr>
            <a:r>
              <a:rPr lang="en-US" altLang="en-US" sz="2200" dirty="0"/>
              <a:t>relieve arthritis and other inflammatory conditions</a:t>
            </a:r>
          </a:p>
          <a:p>
            <a:pPr marL="803275" eaLnBrk="1" fontAlgn="auto" hangingPunct="1">
              <a:lnSpc>
                <a:spcPct val="100000"/>
              </a:lnSpc>
              <a:spcBef>
                <a:spcPts val="600"/>
              </a:spcBef>
              <a:spcAft>
                <a:spcPts val="600"/>
              </a:spcAft>
              <a:defRPr/>
            </a:pPr>
            <a:r>
              <a:rPr lang="en-US" altLang="en-US" sz="2200" dirty="0"/>
              <a:t>treat asthma, autoimmune diseases, type 1 diabetes</a:t>
            </a:r>
          </a:p>
          <a:p>
            <a:pPr marL="0" indent="0" eaLnBrk="1" fontAlgn="auto" hangingPunct="1">
              <a:lnSpc>
                <a:spcPct val="100000"/>
              </a:lnSpc>
              <a:spcBef>
                <a:spcPts val="0"/>
              </a:spcBef>
              <a:spcAft>
                <a:spcPts val="0"/>
              </a:spcAft>
              <a:buFont typeface="Wingdings 3" panose="05040102010807070707" pitchFamily="18" charset="2"/>
              <a:buNone/>
              <a:defRPr/>
            </a:pPr>
            <a:r>
              <a:rPr lang="en-US" altLang="en-US" sz="2200" dirty="0"/>
              <a:t>(No reported evidence of increased cancer in patients subjected to such radiation </a:t>
            </a:r>
            <a:r>
              <a:rPr lang="en-US" altLang="en-US" sz="2200" dirty="0" err="1"/>
              <a:t>treatments</a:t>
            </a:r>
            <a:r>
              <a:rPr lang="en-US" altLang="en-US" sz="2200" baseline="30000" dirty="0" err="1"/>
              <a:t>a,b</a:t>
            </a:r>
            <a:r>
              <a:rPr lang="en-US" altLang="en-US" sz="2200" dirty="0"/>
              <a:t>)</a:t>
            </a:r>
            <a:endParaRPr lang="en-US" altLang="en-US" sz="2200" baseline="30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a:extLst>
              <a:ext uri="{FF2B5EF4-FFF2-40B4-BE49-F238E27FC236}">
                <a16:creationId xmlns:a16="http://schemas.microsoft.com/office/drawing/2014/main" id="{1A3514FD-AB5B-A567-8F8A-670AFD90DEBF}"/>
              </a:ext>
            </a:extLst>
          </p:cNvPr>
          <p:cNvSpPr>
            <a:spLocks noGrp="1" noChangeArrowheads="1"/>
          </p:cNvSpPr>
          <p:nvPr>
            <p:ph type="title"/>
          </p:nvPr>
        </p:nvSpPr>
        <p:spPr>
          <a:xfrm>
            <a:off x="628650" y="457200"/>
            <a:ext cx="7886700" cy="7016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Radium Dial Painters</a:t>
            </a:r>
          </a:p>
        </p:txBody>
      </p:sp>
      <p:pic>
        <p:nvPicPr>
          <p:cNvPr id="112643" name="Picture 6" descr="poc_radiumgirls_pressphoto3">
            <a:extLst>
              <a:ext uri="{FF2B5EF4-FFF2-40B4-BE49-F238E27FC236}">
                <a16:creationId xmlns:a16="http://schemas.microsoft.com/office/drawing/2014/main" id="{394EF00C-6EFA-D4F3-5DEC-9E10A50270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281" y="1158875"/>
            <a:ext cx="4267437" cy="319932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7CC4702D-9B3B-18B5-4FF3-0D95ACFE8973}"/>
              </a:ext>
            </a:extLst>
          </p:cNvPr>
          <p:cNvSpPr txBox="1"/>
          <p:nvPr/>
        </p:nvSpPr>
        <p:spPr>
          <a:xfrm>
            <a:off x="914399" y="4598210"/>
            <a:ext cx="7315200" cy="1323439"/>
          </a:xfrm>
          <a:prstGeom prst="rect">
            <a:avLst/>
          </a:prstGeom>
          <a:noFill/>
        </p:spPr>
        <p:txBody>
          <a:bodyPr wrap="square" rtlCol="0">
            <a:spAutoFit/>
          </a:bodyPr>
          <a:lstStyle/>
          <a:p>
            <a:r>
              <a:rPr lang="en-US" altLang="en-US" sz="2000" dirty="0"/>
              <a:t>Beginning about 1915, many women were employed in well-paying jobs to paint the hands and faces of clocks and watches with radium paint. At the time little was known about radiation or its effects.</a:t>
            </a:r>
          </a:p>
        </p:txBody>
      </p:sp>
      <p:sp>
        <p:nvSpPr>
          <p:cNvPr id="4" name="TextBox 3">
            <a:extLst>
              <a:ext uri="{FF2B5EF4-FFF2-40B4-BE49-F238E27FC236}">
                <a16:creationId xmlns:a16="http://schemas.microsoft.com/office/drawing/2014/main" id="{5B58F04B-43EE-D595-58EE-0333EDD7A290}"/>
              </a:ext>
            </a:extLst>
          </p:cNvPr>
          <p:cNvSpPr txBox="1"/>
          <p:nvPr/>
        </p:nvSpPr>
        <p:spPr>
          <a:xfrm>
            <a:off x="457200" y="6488668"/>
            <a:ext cx="533400" cy="369332"/>
          </a:xfrm>
          <a:prstGeom prst="rect">
            <a:avLst/>
          </a:prstGeom>
          <a:noFill/>
        </p:spPr>
        <p:txBody>
          <a:bodyPr wrap="square">
            <a:spAutoFit/>
          </a:bodyPr>
          <a:lstStyle/>
          <a:p>
            <a:r>
              <a:rPr lang="en-US" dirty="0">
                <a:solidFill>
                  <a:srgbClr val="FF0000"/>
                </a:solidFill>
              </a:rPr>
              <a:t>40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a:extLst>
              <a:ext uri="{FF2B5EF4-FFF2-40B4-BE49-F238E27FC236}">
                <a16:creationId xmlns:a16="http://schemas.microsoft.com/office/drawing/2014/main" id="{BBF5C6F5-170C-6248-8C21-60EEE72DD3EE}"/>
              </a:ext>
            </a:extLst>
          </p:cNvPr>
          <p:cNvSpPr>
            <a:spLocks noGrp="1" noChangeArrowheads="1"/>
          </p:cNvSpPr>
          <p:nvPr>
            <p:ph type="title"/>
          </p:nvPr>
        </p:nvSpPr>
        <p:spPr>
          <a:xfrm>
            <a:off x="457200" y="381000"/>
            <a:ext cx="8229600" cy="593725"/>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Atomic Bomb Survivors</a:t>
            </a:r>
          </a:p>
        </p:txBody>
      </p:sp>
      <p:pic>
        <p:nvPicPr>
          <p:cNvPr id="118787" name="Picture 6" descr="hiroshima">
            <a:extLst>
              <a:ext uri="{FF2B5EF4-FFF2-40B4-BE49-F238E27FC236}">
                <a16:creationId xmlns:a16="http://schemas.microsoft.com/office/drawing/2014/main" id="{1043B046-F61F-8124-A383-4D79893797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399" y="1143000"/>
            <a:ext cx="4158989" cy="31242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5DB93B2D-A32B-D33E-4793-50FF18F81033}"/>
              </a:ext>
            </a:extLst>
          </p:cNvPr>
          <p:cNvSpPr txBox="1"/>
          <p:nvPr/>
        </p:nvSpPr>
        <p:spPr>
          <a:xfrm>
            <a:off x="914400" y="4497809"/>
            <a:ext cx="7038541" cy="1754326"/>
          </a:xfrm>
          <a:prstGeom prst="rect">
            <a:avLst/>
          </a:prstGeom>
          <a:noFill/>
        </p:spPr>
        <p:txBody>
          <a:bodyPr wrap="square" rtlCol="0">
            <a:spAutoFit/>
          </a:bodyPr>
          <a:lstStyle/>
          <a:p>
            <a:r>
              <a:rPr lang="en-US" altLang="en-US" dirty="0"/>
              <a:t>Almost 200,000 Japanese were killed when the atom bombs were dropped on Hiroshima and Nagasaki in 1945, the vast majority killed by the thermal blast (fireball) and the subsequent pressure blast (shockwave) that destroyed buildings in which people were located. Survivors who were subjected to high, acute radiation doses have been extensively studied. </a:t>
            </a:r>
          </a:p>
        </p:txBody>
      </p:sp>
      <p:sp>
        <p:nvSpPr>
          <p:cNvPr id="4" name="TextBox 3">
            <a:extLst>
              <a:ext uri="{FF2B5EF4-FFF2-40B4-BE49-F238E27FC236}">
                <a16:creationId xmlns:a16="http://schemas.microsoft.com/office/drawing/2014/main" id="{5704EBAA-1259-F873-4D0D-6F591C3B3C49}"/>
              </a:ext>
            </a:extLst>
          </p:cNvPr>
          <p:cNvSpPr txBox="1"/>
          <p:nvPr/>
        </p:nvSpPr>
        <p:spPr>
          <a:xfrm>
            <a:off x="381000" y="6488668"/>
            <a:ext cx="533400" cy="369332"/>
          </a:xfrm>
          <a:prstGeom prst="rect">
            <a:avLst/>
          </a:prstGeom>
          <a:noFill/>
        </p:spPr>
        <p:txBody>
          <a:bodyPr wrap="square">
            <a:spAutoFit/>
          </a:bodyPr>
          <a:lstStyle/>
          <a:p>
            <a:r>
              <a:rPr lang="en-US" dirty="0">
                <a:solidFill>
                  <a:srgbClr val="FF0000"/>
                </a:solidFill>
              </a:rPr>
              <a:t>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a:extLst>
              <a:ext uri="{FF2B5EF4-FFF2-40B4-BE49-F238E27FC236}">
                <a16:creationId xmlns:a16="http://schemas.microsoft.com/office/drawing/2014/main" id="{414952C9-3BE4-77AF-7D5B-3FFF00817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2615" y="967478"/>
            <a:ext cx="4430733" cy="307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Box 1">
            <a:extLst>
              <a:ext uri="{FF2B5EF4-FFF2-40B4-BE49-F238E27FC236}">
                <a16:creationId xmlns:a16="http://schemas.microsoft.com/office/drawing/2014/main" id="{EF67C0E3-1F56-594A-8C6C-C602198FD3D5}"/>
              </a:ext>
            </a:extLst>
          </p:cNvPr>
          <p:cNvSpPr txBox="1">
            <a:spLocks noChangeArrowheads="1"/>
          </p:cNvSpPr>
          <p:nvPr/>
        </p:nvSpPr>
        <p:spPr bwMode="auto">
          <a:xfrm>
            <a:off x="381000" y="3048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Chernobyl First Responders</a:t>
            </a:r>
          </a:p>
        </p:txBody>
      </p:sp>
      <p:sp>
        <p:nvSpPr>
          <p:cNvPr id="2" name="TextBox 1">
            <a:extLst>
              <a:ext uri="{FF2B5EF4-FFF2-40B4-BE49-F238E27FC236}">
                <a16:creationId xmlns:a16="http://schemas.microsoft.com/office/drawing/2014/main" id="{A50AF53C-8252-0C1B-96FA-B8E50F94243E}"/>
              </a:ext>
            </a:extLst>
          </p:cNvPr>
          <p:cNvSpPr txBox="1"/>
          <p:nvPr/>
        </p:nvSpPr>
        <p:spPr>
          <a:xfrm>
            <a:off x="1603781" y="4495800"/>
            <a:ext cx="6248400" cy="1323439"/>
          </a:xfrm>
          <a:prstGeom prst="rect">
            <a:avLst/>
          </a:prstGeom>
          <a:noFill/>
        </p:spPr>
        <p:txBody>
          <a:bodyPr wrap="square" rtlCol="0">
            <a:spAutoFit/>
          </a:bodyPr>
          <a:lstStyle/>
          <a:p>
            <a:r>
              <a:rPr lang="en-US" sz="2000" dirty="0"/>
              <a:t>Chernobyl first responders, tasked with smothering fire and radioactive debris following reactor disruption accident, received very high whole-body exposures from gamma-rays.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a:extLst>
              <a:ext uri="{FF2B5EF4-FFF2-40B4-BE49-F238E27FC236}">
                <a16:creationId xmlns:a16="http://schemas.microsoft.com/office/drawing/2014/main" id="{74910C1E-D576-46B5-E8BD-EDE3F3CB5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642" t="10001" r="26642"/>
          <a:stretch>
            <a:fillRect/>
          </a:stretch>
        </p:blipFill>
        <p:spPr bwMode="auto">
          <a:xfrm>
            <a:off x="914400" y="993913"/>
            <a:ext cx="3229051"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29C695-1AC8-A1CA-BDDE-677997D9C873}"/>
              </a:ext>
            </a:extLst>
          </p:cNvPr>
          <p:cNvSpPr txBox="1"/>
          <p:nvPr/>
        </p:nvSpPr>
        <p:spPr>
          <a:xfrm>
            <a:off x="4343400" y="1219200"/>
            <a:ext cx="3733800" cy="4247317"/>
          </a:xfrm>
          <a:prstGeom prst="rect">
            <a:avLst/>
          </a:prstGeom>
          <a:noFill/>
        </p:spPr>
        <p:txBody>
          <a:bodyPr wrap="square" rtlCol="0">
            <a:spAutoFit/>
          </a:bodyPr>
          <a:lstStyle/>
          <a:p>
            <a:r>
              <a:rPr lang="en-US" kern="100" dirty="0">
                <a:ea typeface="Calibri" panose="020F0502020204030204" pitchFamily="34" charset="0"/>
                <a:cs typeface="Times New Roman" panose="02020603050405020304" pitchFamily="18" charset="0"/>
              </a:rPr>
              <a:t>This r</a:t>
            </a:r>
            <a:r>
              <a:rPr lang="en-US" sz="1800" kern="100" dirty="0">
                <a:effectLst/>
                <a:ea typeface="Calibri" panose="020F0502020204030204" pitchFamily="34" charset="0"/>
                <a:cs typeface="Times New Roman" panose="02020603050405020304" pitchFamily="18" charset="0"/>
              </a:rPr>
              <a:t>adiological contamination accident occurred in Goiania, Brazil after an unsecured radiotherapy source was stolen from an abandoned hospital site and subsequently handled by many people.</a:t>
            </a:r>
          </a:p>
          <a:p>
            <a:endParaRPr lang="en-US" altLang="en-US" sz="1800" dirty="0">
              <a:latin typeface="+mn-lt"/>
            </a:endParaRPr>
          </a:p>
          <a:p>
            <a:r>
              <a:rPr lang="en-US" altLang="en-US" sz="1800" dirty="0">
                <a:latin typeface="+mn-lt"/>
              </a:rPr>
              <a:t>It was a unique radiological incident in that casualties incurred initial acute whole-body external gamma-ray irradiation from Cs-137 followed by chronic whole-body internal </a:t>
            </a:r>
            <a:r>
              <a:rPr lang="en-US" altLang="en-US" dirty="0"/>
              <a:t>exposures from ingested Cs-137.</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53710-5D71-4DF9-2ADD-AF8EAE5E9125}"/>
            </a:ext>
          </a:extLst>
        </p:cNvPr>
        <p:cNvGrpSpPr/>
        <p:nvPr/>
      </p:nvGrpSpPr>
      <p:grpSpPr>
        <a:xfrm>
          <a:off x="0" y="0"/>
          <a:ext cx="0" cy="0"/>
          <a:chOff x="0" y="0"/>
          <a:chExt cx="0" cy="0"/>
        </a:xfrm>
      </p:grpSpPr>
      <p:sp>
        <p:nvSpPr>
          <p:cNvPr id="108546" name="Text Box 2">
            <a:extLst>
              <a:ext uri="{FF2B5EF4-FFF2-40B4-BE49-F238E27FC236}">
                <a16:creationId xmlns:a16="http://schemas.microsoft.com/office/drawing/2014/main" id="{1CAAD19C-9ED6-1631-40EC-7247A8F8BBC1}"/>
              </a:ext>
            </a:extLst>
          </p:cNvPr>
          <p:cNvSpPr txBox="1">
            <a:spLocks noChangeArrowheads="1"/>
          </p:cNvSpPr>
          <p:nvPr/>
        </p:nvSpPr>
        <p:spPr bwMode="auto">
          <a:xfrm>
            <a:off x="685800" y="2514600"/>
            <a:ext cx="7620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dirty="0">
                <a:latin typeface="Arial" panose="020B0604020202020204" pitchFamily="34" charset="0"/>
              </a:rPr>
              <a:t> </a:t>
            </a:r>
            <a:r>
              <a:rPr lang="en-US" altLang="en-US" sz="3600" dirty="0">
                <a:latin typeface="Arial" panose="020B0604020202020204" pitchFamily="34" charset="0"/>
              </a:rPr>
              <a:t>Radiation Exposure Effects</a:t>
            </a:r>
          </a:p>
          <a:p>
            <a:pPr algn="ctr" eaLnBrk="1" hangingPunct="1">
              <a:lnSpc>
                <a:spcPct val="100000"/>
              </a:lnSpc>
              <a:spcBef>
                <a:spcPct val="0"/>
              </a:spcBef>
              <a:buFontTx/>
              <a:buNone/>
            </a:pPr>
            <a:r>
              <a:rPr lang="en-US" altLang="en-US" sz="3600" dirty="0">
                <a:latin typeface="Arial" panose="020B0604020202020204" pitchFamily="34" charset="0"/>
              </a:rPr>
              <a:t>In Three Graphics </a:t>
            </a:r>
          </a:p>
        </p:txBody>
      </p:sp>
    </p:spTree>
    <p:extLst>
      <p:ext uri="{BB962C8B-B14F-4D97-AF65-F5344CB8AC3E}">
        <p14:creationId xmlns:p14="http://schemas.microsoft.com/office/powerpoint/2010/main" val="3734180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Causes Of Cancer Graph">
            <a:extLst>
              <a:ext uri="{FF2B5EF4-FFF2-40B4-BE49-F238E27FC236}">
                <a16:creationId xmlns:a16="http://schemas.microsoft.com/office/drawing/2014/main" id="{1913C9CA-4091-7FE8-94B4-4BF138B90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63246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TextBox 1">
            <a:extLst>
              <a:ext uri="{FF2B5EF4-FFF2-40B4-BE49-F238E27FC236}">
                <a16:creationId xmlns:a16="http://schemas.microsoft.com/office/drawing/2014/main" id="{F59C5E22-5675-18B1-23CB-CEF216AE3E20}"/>
              </a:ext>
            </a:extLst>
          </p:cNvPr>
          <p:cNvSpPr txBox="1">
            <a:spLocks noChangeArrowheads="1"/>
          </p:cNvSpPr>
          <p:nvPr/>
        </p:nvSpPr>
        <p:spPr bwMode="auto">
          <a:xfrm>
            <a:off x="7086600" y="2057400"/>
            <a:ext cx="152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a:latin typeface="Arial" panose="020B0604020202020204" pitchFamily="34" charset="0"/>
                <a:cs typeface="Arial" panose="020B0604020202020204" pitchFamily="34" charset="0"/>
              </a:rPr>
              <a:t>Ionizing Radiation Not a Big Cause of Cancer</a:t>
            </a:r>
          </a:p>
        </p:txBody>
      </p:sp>
      <p:cxnSp>
        <p:nvCxnSpPr>
          <p:cNvPr id="4" name="Connector: Elbow 3">
            <a:extLst>
              <a:ext uri="{FF2B5EF4-FFF2-40B4-BE49-F238E27FC236}">
                <a16:creationId xmlns:a16="http://schemas.microsoft.com/office/drawing/2014/main" id="{E6F38CB7-C05C-E3D0-0AC1-7CBF8164B91D}"/>
              </a:ext>
            </a:extLst>
          </p:cNvPr>
          <p:cNvCxnSpPr>
            <a:cxnSpLocks/>
            <a:stCxn id="159747" idx="2"/>
          </p:cNvCxnSpPr>
          <p:nvPr/>
        </p:nvCxnSpPr>
        <p:spPr>
          <a:xfrm rot="5400000">
            <a:off x="7217569" y="3712369"/>
            <a:ext cx="347662" cy="91440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8352598-0DCA-1406-D960-607119E069EB}"/>
              </a:ext>
            </a:extLst>
          </p:cNvPr>
          <p:cNvSpPr txBox="1"/>
          <p:nvPr/>
        </p:nvSpPr>
        <p:spPr>
          <a:xfrm>
            <a:off x="914400" y="304799"/>
            <a:ext cx="70866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Cancer Cause Probabilities</a:t>
            </a:r>
          </a:p>
        </p:txBody>
      </p:sp>
    </p:spTree>
    <p:extLst>
      <p:ext uri="{BB962C8B-B14F-4D97-AF65-F5344CB8AC3E}">
        <p14:creationId xmlns:p14="http://schemas.microsoft.com/office/powerpoint/2010/main" val="2945111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Box 1">
            <a:extLst>
              <a:ext uri="{FF2B5EF4-FFF2-40B4-BE49-F238E27FC236}">
                <a16:creationId xmlns:a16="http://schemas.microsoft.com/office/drawing/2014/main" id="{2E0DF380-ED58-DE0E-96C9-1964702D3AF6}"/>
              </a:ext>
            </a:extLst>
          </p:cNvPr>
          <p:cNvSpPr txBox="1">
            <a:spLocks noChangeArrowheads="1"/>
          </p:cNvSpPr>
          <p:nvPr/>
        </p:nvSpPr>
        <p:spPr bwMode="auto">
          <a:xfrm>
            <a:off x="381000" y="357912"/>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dirty="0">
                <a:latin typeface="Arial" panose="020B0604020202020204" pitchFamily="34" charset="0"/>
                <a:cs typeface="Arial" panose="020B0604020202020204" pitchFamily="34" charset="0"/>
              </a:rPr>
              <a:t>Visualizing Acute Radiation Dose Effects</a:t>
            </a:r>
          </a:p>
        </p:txBody>
      </p:sp>
      <p:sp>
        <p:nvSpPr>
          <p:cNvPr id="153603" name="TextBox 3">
            <a:extLst>
              <a:ext uri="{FF2B5EF4-FFF2-40B4-BE49-F238E27FC236}">
                <a16:creationId xmlns:a16="http://schemas.microsoft.com/office/drawing/2014/main" id="{15177915-369C-A3BE-1156-0EB4ABBE5B28}"/>
              </a:ext>
            </a:extLst>
          </p:cNvPr>
          <p:cNvSpPr txBox="1">
            <a:spLocks noChangeArrowheads="1"/>
          </p:cNvSpPr>
          <p:nvPr/>
        </p:nvSpPr>
        <p:spPr bwMode="auto">
          <a:xfrm>
            <a:off x="6629198" y="4483213"/>
            <a:ext cx="168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a:latin typeface="Trebuchet MS" panose="020B0603020202020204" pitchFamily="34" charset="0"/>
              </a:rPr>
              <a:t>No adverse health effects</a:t>
            </a:r>
          </a:p>
        </p:txBody>
      </p:sp>
      <p:grpSp>
        <p:nvGrpSpPr>
          <p:cNvPr id="153604" name="Group 1">
            <a:extLst>
              <a:ext uri="{FF2B5EF4-FFF2-40B4-BE49-F238E27FC236}">
                <a16:creationId xmlns:a16="http://schemas.microsoft.com/office/drawing/2014/main" id="{17191D3B-4242-DFC3-BDC1-6E99238869F5}"/>
              </a:ext>
            </a:extLst>
          </p:cNvPr>
          <p:cNvGrpSpPr>
            <a:grpSpLocks/>
          </p:cNvGrpSpPr>
          <p:nvPr/>
        </p:nvGrpSpPr>
        <p:grpSpPr bwMode="auto">
          <a:xfrm>
            <a:off x="1905000" y="1143000"/>
            <a:ext cx="4648200" cy="5486400"/>
            <a:chOff x="762000" y="19050"/>
            <a:chExt cx="5646738" cy="6762750"/>
          </a:xfrm>
        </p:grpSpPr>
        <p:pic>
          <p:nvPicPr>
            <p:cNvPr id="153607" name="Picture 2">
              <a:extLst>
                <a:ext uri="{FF2B5EF4-FFF2-40B4-BE49-F238E27FC236}">
                  <a16:creationId xmlns:a16="http://schemas.microsoft.com/office/drawing/2014/main" id="{E6E06D46-C114-2429-CD31-DFFF9DCF7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
              <a:ext cx="5218113" cy="67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8" name="TextBox 2">
              <a:extLst>
                <a:ext uri="{FF2B5EF4-FFF2-40B4-BE49-F238E27FC236}">
                  <a16:creationId xmlns:a16="http://schemas.microsoft.com/office/drawing/2014/main" id="{D71AFB35-CE57-590A-26FD-5E153FD03CC3}"/>
                </a:ext>
              </a:extLst>
            </p:cNvPr>
            <p:cNvSpPr txBox="1">
              <a:spLocks noChangeArrowheads="1"/>
            </p:cNvSpPr>
            <p:nvPr/>
          </p:nvSpPr>
          <p:spPr bwMode="auto">
            <a:xfrm>
              <a:off x="2702938" y="1641011"/>
              <a:ext cx="2019181" cy="32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900">
                  <a:latin typeface="Trebuchet MS" panose="020B0603020202020204" pitchFamily="34" charset="0"/>
                </a:rPr>
                <a:t>Increased Cancer Risk</a:t>
              </a:r>
            </a:p>
          </p:txBody>
        </p:sp>
        <p:sp>
          <p:nvSpPr>
            <p:cNvPr id="5" name="Right Brace 4">
              <a:extLst>
                <a:ext uri="{FF2B5EF4-FFF2-40B4-BE49-F238E27FC236}">
                  <a16:creationId xmlns:a16="http://schemas.microsoft.com/office/drawing/2014/main" id="{1273058E-DD82-9ED7-BD2F-98B144E02A25}"/>
                </a:ext>
              </a:extLst>
            </p:cNvPr>
            <p:cNvSpPr/>
            <p:nvPr/>
          </p:nvSpPr>
          <p:spPr>
            <a:xfrm>
              <a:off x="6028166" y="2210682"/>
              <a:ext cx="380572" cy="4495082"/>
            </a:xfrm>
            <a:prstGeom prst="rightBrace">
              <a:avLst>
                <a:gd name="adj1" fmla="val 8333"/>
                <a:gd name="adj2" fmla="val 49216"/>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6" name="Rectangle 5">
              <a:extLst>
                <a:ext uri="{FF2B5EF4-FFF2-40B4-BE49-F238E27FC236}">
                  <a16:creationId xmlns:a16="http://schemas.microsoft.com/office/drawing/2014/main" id="{3C9954DA-4441-57D6-C11E-191CCB7D49B8}"/>
                </a:ext>
              </a:extLst>
            </p:cNvPr>
            <p:cNvSpPr/>
            <p:nvPr/>
          </p:nvSpPr>
          <p:spPr>
            <a:xfrm>
              <a:off x="2819468" y="2917371"/>
              <a:ext cx="2970840" cy="382418"/>
            </a:xfrm>
            <a:prstGeom prst="rect">
              <a:avLst/>
            </a:prstGeom>
            <a:solidFill>
              <a:srgbClr val="B9FFA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Rectangle 2">
            <a:extLst>
              <a:ext uri="{FF2B5EF4-FFF2-40B4-BE49-F238E27FC236}">
                <a16:creationId xmlns:a16="http://schemas.microsoft.com/office/drawing/2014/main" id="{BFF03C71-DEC8-04D0-BBB9-BDB47D9E44A0}"/>
              </a:ext>
            </a:extLst>
          </p:cNvPr>
          <p:cNvSpPr/>
          <p:nvPr/>
        </p:nvSpPr>
        <p:spPr>
          <a:xfrm>
            <a:off x="3598637" y="2419762"/>
            <a:ext cx="2473050" cy="323966"/>
          </a:xfrm>
          <a:prstGeom prst="rect">
            <a:avLst/>
          </a:prstGeom>
          <a:solidFill>
            <a:srgbClr val="F8A8C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06" name="TextBox 1">
            <a:extLst>
              <a:ext uri="{FF2B5EF4-FFF2-40B4-BE49-F238E27FC236}">
                <a16:creationId xmlns:a16="http://schemas.microsoft.com/office/drawing/2014/main" id="{F7A525B5-7627-9AB5-2A05-19E1E6A2AB09}"/>
              </a:ext>
            </a:extLst>
          </p:cNvPr>
          <p:cNvSpPr txBox="1">
            <a:spLocks noChangeArrowheads="1"/>
          </p:cNvSpPr>
          <p:nvPr/>
        </p:nvSpPr>
        <p:spPr bwMode="auto">
          <a:xfrm>
            <a:off x="3519184" y="2475654"/>
            <a:ext cx="1687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900" dirty="0">
                <a:latin typeface="Trebuchet MS" panose="020B0603020202020204" pitchFamily="34" charset="0"/>
              </a:rPr>
              <a:t>Observable Biological Harm</a:t>
            </a:r>
          </a:p>
        </p:txBody>
      </p:sp>
      <p:sp>
        <p:nvSpPr>
          <p:cNvPr id="8" name="TextBox 7">
            <a:extLst>
              <a:ext uri="{FF2B5EF4-FFF2-40B4-BE49-F238E27FC236}">
                <a16:creationId xmlns:a16="http://schemas.microsoft.com/office/drawing/2014/main" id="{133B31AF-BC1C-9169-07F6-77531510DD43}"/>
              </a:ext>
            </a:extLst>
          </p:cNvPr>
          <p:cNvSpPr txBox="1"/>
          <p:nvPr/>
        </p:nvSpPr>
        <p:spPr>
          <a:xfrm>
            <a:off x="381000" y="6500784"/>
            <a:ext cx="457200" cy="369332"/>
          </a:xfrm>
          <a:prstGeom prst="rect">
            <a:avLst/>
          </a:prstGeom>
          <a:noFill/>
        </p:spPr>
        <p:txBody>
          <a:bodyPr wrap="square">
            <a:spAutoFit/>
          </a:bodyPr>
          <a:lstStyle/>
          <a:p>
            <a:r>
              <a:rPr lang="en-US" dirty="0">
                <a:solidFill>
                  <a:srgbClr val="FF0000"/>
                </a:solidFill>
              </a:rPr>
              <a:t>47</a:t>
            </a:r>
          </a:p>
        </p:txBody>
      </p:sp>
    </p:spTree>
    <p:extLst>
      <p:ext uri="{BB962C8B-B14F-4D97-AF65-F5344CB8AC3E}">
        <p14:creationId xmlns:p14="http://schemas.microsoft.com/office/powerpoint/2010/main" val="4115992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DADBA512-2822-523C-E8B2-A8BFAFFE66B4}"/>
              </a:ext>
            </a:extLst>
          </p:cNvPr>
          <p:cNvSpPr>
            <a:spLocks noGrp="1" noChangeArrowheads="1"/>
          </p:cNvSpPr>
          <p:nvPr>
            <p:ph type="title"/>
          </p:nvPr>
        </p:nvSpPr>
        <p:spPr>
          <a:xfrm>
            <a:off x="914400" y="304800"/>
            <a:ext cx="7391399" cy="609600"/>
          </a:xfrm>
        </p:spPr>
        <p:txBody>
          <a:bodyPr>
            <a:noAutofit/>
          </a:bodyPr>
          <a:lstStyle/>
          <a:p>
            <a:pPr algn="ctr"/>
            <a:r>
              <a:rPr lang="en-US" altLang="en-US" dirty="0">
                <a:solidFill>
                  <a:schemeClr val="tx1"/>
                </a:solidFill>
                <a:latin typeface="Arial" panose="020B0604020202020204" pitchFamily="34" charset="0"/>
                <a:cs typeface="Arial" panose="020B0604020202020204" pitchFamily="34" charset="0"/>
              </a:rPr>
              <a:t>Acute Exposures in Perspective</a:t>
            </a:r>
          </a:p>
        </p:txBody>
      </p:sp>
      <p:sp>
        <p:nvSpPr>
          <p:cNvPr id="3" name="TextBox 2">
            <a:extLst>
              <a:ext uri="{FF2B5EF4-FFF2-40B4-BE49-F238E27FC236}">
                <a16:creationId xmlns:a16="http://schemas.microsoft.com/office/drawing/2014/main" id="{D06DB7BD-5DD7-ECC9-D2E3-D3E35D372614}"/>
              </a:ext>
            </a:extLst>
          </p:cNvPr>
          <p:cNvSpPr txBox="1"/>
          <p:nvPr/>
        </p:nvSpPr>
        <p:spPr>
          <a:xfrm>
            <a:off x="459789" y="6488668"/>
            <a:ext cx="454611" cy="369332"/>
          </a:xfrm>
          <a:prstGeom prst="rect">
            <a:avLst/>
          </a:prstGeom>
          <a:noFill/>
        </p:spPr>
        <p:txBody>
          <a:bodyPr wrap="square">
            <a:spAutoFit/>
          </a:bodyPr>
          <a:lstStyle/>
          <a:p>
            <a:r>
              <a:rPr lang="en-US" dirty="0">
                <a:solidFill>
                  <a:srgbClr val="FF0000"/>
                </a:solidFill>
              </a:rPr>
              <a:t>48</a:t>
            </a:r>
          </a:p>
        </p:txBody>
      </p:sp>
      <p:grpSp>
        <p:nvGrpSpPr>
          <p:cNvPr id="5" name="Group 4">
            <a:extLst>
              <a:ext uri="{FF2B5EF4-FFF2-40B4-BE49-F238E27FC236}">
                <a16:creationId xmlns:a16="http://schemas.microsoft.com/office/drawing/2014/main" id="{36EC7E4E-FB52-DF05-71F5-8F10292E6228}"/>
              </a:ext>
            </a:extLst>
          </p:cNvPr>
          <p:cNvGrpSpPr/>
          <p:nvPr/>
        </p:nvGrpSpPr>
        <p:grpSpPr>
          <a:xfrm>
            <a:off x="1245393" y="1219200"/>
            <a:ext cx="6755607" cy="5410200"/>
            <a:chOff x="1245393" y="1219200"/>
            <a:chExt cx="6755607" cy="5410200"/>
          </a:xfrm>
        </p:grpSpPr>
        <p:pic>
          <p:nvPicPr>
            <p:cNvPr id="165892" name="Picture 2">
              <a:extLst>
                <a:ext uri="{FF2B5EF4-FFF2-40B4-BE49-F238E27FC236}">
                  <a16:creationId xmlns:a16="http://schemas.microsoft.com/office/drawing/2014/main" id="{78E814AF-8834-44E9-54DA-F6265AA9A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359" t="22981" r="26538" b="6653"/>
            <a:stretch>
              <a:fillRect/>
            </a:stretch>
          </p:blipFill>
          <p:spPr bwMode="auto">
            <a:xfrm>
              <a:off x="1245393" y="1219200"/>
              <a:ext cx="382780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TextBox 2">
              <a:extLst>
                <a:ext uri="{FF2B5EF4-FFF2-40B4-BE49-F238E27FC236}">
                  <a16:creationId xmlns:a16="http://schemas.microsoft.com/office/drawing/2014/main" id="{63764B6C-05DE-DCF3-8B3D-4D6472FFE8D8}"/>
                </a:ext>
              </a:extLst>
            </p:cNvPr>
            <p:cNvSpPr txBox="1">
              <a:spLocks noChangeArrowheads="1"/>
            </p:cNvSpPr>
            <p:nvPr/>
          </p:nvSpPr>
          <p:spPr bwMode="auto">
            <a:xfrm>
              <a:off x="5073201" y="2322153"/>
              <a:ext cx="29277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solidFill>
                    <a:srgbClr val="FF0000"/>
                  </a:solidFill>
                </a:rPr>
                <a:t>Public acute exposures to low LET ionizing radiation orders of magnitude below threshold for biological harm</a:t>
              </a:r>
            </a:p>
          </p:txBody>
        </p:sp>
        <p:sp>
          <p:nvSpPr>
            <p:cNvPr id="4" name="TextBox 3">
              <a:extLst>
                <a:ext uri="{FF2B5EF4-FFF2-40B4-BE49-F238E27FC236}">
                  <a16:creationId xmlns:a16="http://schemas.microsoft.com/office/drawing/2014/main" id="{3FAE5266-5663-B4F4-C7A7-C29CC0067D02}"/>
                </a:ext>
              </a:extLst>
            </p:cNvPr>
            <p:cNvSpPr txBox="1"/>
            <p:nvPr/>
          </p:nvSpPr>
          <p:spPr>
            <a:xfrm>
              <a:off x="5334000" y="4724400"/>
              <a:ext cx="2251938" cy="1477328"/>
            </a:xfrm>
            <a:prstGeom prst="rect">
              <a:avLst/>
            </a:prstGeom>
            <a:noFill/>
          </p:spPr>
          <p:txBody>
            <a:bodyPr wrap="square">
              <a:spAutoFit/>
            </a:bodyPr>
            <a:lstStyle/>
            <a:p>
              <a:r>
                <a:rPr lang="en-US" dirty="0">
                  <a:solidFill>
                    <a:srgbClr val="FF0000"/>
                  </a:solidFill>
                </a:rPr>
                <a:t>Low LET radiation contributes only about 4.5 </a:t>
              </a:r>
              <a:r>
                <a:rPr lang="el-GR" dirty="0">
                  <a:solidFill>
                    <a:srgbClr val="FF0000"/>
                  </a:solidFill>
                </a:rPr>
                <a:t>μ</a:t>
              </a:r>
              <a:r>
                <a:rPr lang="en-US" dirty="0">
                  <a:solidFill>
                    <a:srgbClr val="FF0000"/>
                  </a:solidFill>
                </a:rPr>
                <a:t>Gy to natural background radiation exposure</a:t>
              </a:r>
            </a:p>
          </p:txBody>
        </p:sp>
      </p:grpSp>
    </p:spTree>
    <p:extLst>
      <p:ext uri="{BB962C8B-B14F-4D97-AF65-F5344CB8AC3E}">
        <p14:creationId xmlns:p14="http://schemas.microsoft.com/office/powerpoint/2010/main" val="41297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6413FB1C-8389-6B5B-BB51-4DE505ED00E1}"/>
              </a:ext>
            </a:extLst>
          </p:cNvPr>
          <p:cNvSpPr>
            <a:spLocks noGrp="1" noChangeArrowheads="1"/>
          </p:cNvSpPr>
          <p:nvPr>
            <p:ph type="title"/>
          </p:nvPr>
        </p:nvSpPr>
        <p:spPr>
          <a:xfrm>
            <a:off x="495300" y="381000"/>
            <a:ext cx="8153400" cy="660400"/>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Radiation Exposure Takeaways</a:t>
            </a:r>
          </a:p>
        </p:txBody>
      </p:sp>
      <p:sp>
        <p:nvSpPr>
          <p:cNvPr id="23555" name="Rectangle 3">
            <a:extLst>
              <a:ext uri="{FF2B5EF4-FFF2-40B4-BE49-F238E27FC236}">
                <a16:creationId xmlns:a16="http://schemas.microsoft.com/office/drawing/2014/main" id="{FCE2CCCB-ED1D-8B64-3E1B-89B450309301}"/>
              </a:ext>
            </a:extLst>
          </p:cNvPr>
          <p:cNvSpPr>
            <a:spLocks noGrp="1" noChangeArrowheads="1"/>
          </p:cNvSpPr>
          <p:nvPr>
            <p:ph idx="1"/>
          </p:nvPr>
        </p:nvSpPr>
        <p:spPr>
          <a:xfrm>
            <a:off x="685800" y="1447800"/>
            <a:ext cx="7772400" cy="4191000"/>
          </a:xfrm>
        </p:spPr>
        <p:txBody>
          <a:bodyPr rtlCol="0">
            <a:normAutofit/>
          </a:bodyPr>
          <a:lstStyle/>
          <a:p>
            <a:pPr eaLnBrk="1" fontAlgn="auto" hangingPunct="1">
              <a:spcBef>
                <a:spcPts val="600"/>
              </a:spcBef>
              <a:spcAft>
                <a:spcPts val="0"/>
              </a:spcAft>
              <a:defRPr/>
            </a:pPr>
            <a:r>
              <a:rPr lang="en-US" sz="2400" dirty="0">
                <a:highlight>
                  <a:srgbClr val="F9F9F9"/>
                </a:highlight>
                <a:cs typeface="Times" panose="02020603050405020304" pitchFamily="18" charset="0"/>
              </a:rPr>
              <a:t>Radiation </a:t>
            </a:r>
            <a:r>
              <a:rPr lang="en-US" altLang="en-US" sz="2400" dirty="0">
                <a:cs typeface="Arial" panose="020B0604020202020204" pitchFamily="34" charset="0"/>
              </a:rPr>
              <a:t>exposure does not create unique cancer </a:t>
            </a:r>
            <a:r>
              <a:rPr lang="en-US" altLang="en-US" sz="2400" u="sng" dirty="0">
                <a:cs typeface="Arial" panose="020B0604020202020204" pitchFamily="34" charset="0"/>
              </a:rPr>
              <a:t>risk</a:t>
            </a:r>
            <a:r>
              <a:rPr lang="en-US" altLang="en-US" sz="2400" dirty="0">
                <a:cs typeface="Arial" panose="020B0604020202020204" pitchFamily="34" charset="0"/>
              </a:rPr>
              <a:t> situation; nor is such </a:t>
            </a:r>
            <a:r>
              <a:rPr lang="en-US" altLang="en-US" sz="2400" u="sng" dirty="0">
                <a:cs typeface="Arial" panose="020B0604020202020204" pitchFamily="34" charset="0"/>
              </a:rPr>
              <a:t>risk</a:t>
            </a:r>
            <a:r>
              <a:rPr lang="en-US" altLang="en-US" sz="2400" dirty="0">
                <a:cs typeface="Arial" panose="020B0604020202020204" pitchFamily="34" charset="0"/>
              </a:rPr>
              <a:t> distinguishable from cancer </a:t>
            </a:r>
            <a:r>
              <a:rPr lang="en-US" altLang="en-US" sz="2400" u="sng" dirty="0">
                <a:cs typeface="Arial" panose="020B0604020202020204" pitchFamily="34" charset="0"/>
              </a:rPr>
              <a:t>risk</a:t>
            </a:r>
            <a:r>
              <a:rPr lang="en-US" altLang="en-US" sz="2400" dirty="0">
                <a:cs typeface="Arial" panose="020B0604020202020204" pitchFamily="34" charset="0"/>
              </a:rPr>
              <a:t> due to other cancer-causing agents</a:t>
            </a:r>
            <a:endParaRPr lang="en-US" sz="2400" dirty="0">
              <a:highlight>
                <a:srgbClr val="F9F9F9"/>
              </a:highlight>
              <a:cs typeface="Times" panose="02020603050405020304" pitchFamily="18" charset="0"/>
            </a:endParaRPr>
          </a:p>
          <a:p>
            <a:pPr eaLnBrk="1" fontAlgn="auto" hangingPunct="1">
              <a:spcBef>
                <a:spcPts val="600"/>
              </a:spcBef>
              <a:spcAft>
                <a:spcPts val="0"/>
              </a:spcAft>
              <a:defRPr/>
            </a:pPr>
            <a:r>
              <a:rPr lang="en-US" sz="2400" dirty="0">
                <a:highlight>
                  <a:srgbClr val="F9F9F9"/>
                </a:highlight>
                <a:cs typeface="Times" panose="02020603050405020304" pitchFamily="18" charset="0"/>
              </a:rPr>
              <a:t>Public health data do not absolutely establish occurrence of cancer following </a:t>
            </a:r>
            <a:r>
              <a:rPr lang="en-US" sz="2400" u="sng" dirty="0">
                <a:highlight>
                  <a:srgbClr val="F9F9F9"/>
                </a:highlight>
                <a:cs typeface="Times" panose="02020603050405020304" pitchFamily="18" charset="0"/>
              </a:rPr>
              <a:t>acute</a:t>
            </a:r>
            <a:r>
              <a:rPr lang="en-US" sz="2400" dirty="0">
                <a:highlight>
                  <a:srgbClr val="F9F9F9"/>
                </a:highlight>
                <a:cs typeface="Times" panose="02020603050405020304" pitchFamily="18" charset="0"/>
              </a:rPr>
              <a:t> exposure to </a:t>
            </a:r>
            <a:r>
              <a:rPr lang="en-US" sz="2400" u="sng" dirty="0">
                <a:highlight>
                  <a:srgbClr val="F9F9F9"/>
                </a:highlight>
                <a:cs typeface="Times" panose="02020603050405020304" pitchFamily="18" charset="0"/>
              </a:rPr>
              <a:t>low-dose</a:t>
            </a:r>
            <a:r>
              <a:rPr lang="en-US" sz="2400" dirty="0">
                <a:highlight>
                  <a:srgbClr val="F9F9F9"/>
                </a:highlight>
                <a:cs typeface="Times" panose="02020603050405020304" pitchFamily="18" charset="0"/>
              </a:rPr>
              <a:t> radiation (&lt;200 </a:t>
            </a:r>
            <a:r>
              <a:rPr lang="en-US" sz="2400" dirty="0" err="1">
                <a:highlight>
                  <a:srgbClr val="F9F9F9"/>
                </a:highlight>
                <a:cs typeface="Times" panose="02020603050405020304" pitchFamily="18" charset="0"/>
              </a:rPr>
              <a:t>mGy</a:t>
            </a:r>
            <a:r>
              <a:rPr lang="en-US" sz="2400" dirty="0">
                <a:highlight>
                  <a:srgbClr val="F9F9F9"/>
                </a:highlight>
                <a:cs typeface="Times" panose="02020603050405020304" pitchFamily="18" charset="0"/>
              </a:rPr>
              <a:t>) </a:t>
            </a:r>
          </a:p>
          <a:p>
            <a:pPr eaLnBrk="1" fontAlgn="auto" hangingPunct="1">
              <a:spcBef>
                <a:spcPts val="600"/>
              </a:spcBef>
              <a:spcAft>
                <a:spcPts val="0"/>
              </a:spcAft>
              <a:defRPr/>
            </a:pPr>
            <a:r>
              <a:rPr lang="en-US" sz="2400" dirty="0">
                <a:highlight>
                  <a:srgbClr val="F9F9F9"/>
                </a:highlight>
                <a:cs typeface="Times" panose="02020603050405020304" pitchFamily="18" charset="0"/>
              </a:rPr>
              <a:t>Studies of radiological technicians </a:t>
            </a:r>
            <a:r>
              <a:rPr lang="en-US" sz="2400" u="sng" dirty="0">
                <a:highlight>
                  <a:srgbClr val="F9F9F9"/>
                </a:highlight>
                <a:cs typeface="Times" panose="02020603050405020304" pitchFamily="18" charset="0"/>
              </a:rPr>
              <a:t>chronically</a:t>
            </a:r>
            <a:r>
              <a:rPr lang="en-US" sz="2400" dirty="0">
                <a:highlight>
                  <a:srgbClr val="F9F9F9"/>
                </a:highlight>
                <a:cs typeface="Times" panose="02020603050405020304" pitchFamily="18" charset="0"/>
              </a:rPr>
              <a:t> exposed to low levels of radiation above normal background show no adverse biological effects</a:t>
            </a:r>
          </a:p>
        </p:txBody>
      </p:sp>
      <p:sp>
        <p:nvSpPr>
          <p:cNvPr id="3" name="TextBox 2">
            <a:extLst>
              <a:ext uri="{FF2B5EF4-FFF2-40B4-BE49-F238E27FC236}">
                <a16:creationId xmlns:a16="http://schemas.microsoft.com/office/drawing/2014/main" id="{6E5A97F8-3675-37B1-7D10-BE8636C3F984}"/>
              </a:ext>
            </a:extLst>
          </p:cNvPr>
          <p:cNvSpPr txBox="1"/>
          <p:nvPr/>
        </p:nvSpPr>
        <p:spPr>
          <a:xfrm>
            <a:off x="381000" y="6488668"/>
            <a:ext cx="457200" cy="369332"/>
          </a:xfrm>
          <a:prstGeom prst="rect">
            <a:avLst/>
          </a:prstGeom>
          <a:noFill/>
        </p:spPr>
        <p:txBody>
          <a:bodyPr wrap="square">
            <a:spAutoFit/>
          </a:bodyPr>
          <a:lstStyle/>
          <a:p>
            <a:r>
              <a:rPr lang="en-US" dirty="0">
                <a:solidFill>
                  <a:srgbClr val="FF0000"/>
                </a:solidFill>
              </a:rPr>
              <a:t>49</a:t>
            </a:r>
          </a:p>
        </p:txBody>
      </p:sp>
    </p:spTree>
    <p:extLst>
      <p:ext uri="{BB962C8B-B14F-4D97-AF65-F5344CB8AC3E}">
        <p14:creationId xmlns:p14="http://schemas.microsoft.com/office/powerpoint/2010/main" val="1875221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35EF02B9-261D-BB92-D6A4-6425F6E6D337}"/>
              </a:ext>
            </a:extLst>
          </p:cNvPr>
          <p:cNvSpPr>
            <a:spLocks noGrp="1" noChangeArrowheads="1"/>
          </p:cNvSpPr>
          <p:nvPr>
            <p:ph type="title"/>
          </p:nvPr>
        </p:nvSpPr>
        <p:spPr>
          <a:xfrm>
            <a:off x="685800" y="457200"/>
            <a:ext cx="7772400" cy="609600"/>
          </a:xfrm>
        </p:spPr>
        <p:txBody>
          <a:bodyPr>
            <a:noAutofit/>
          </a:bodyPr>
          <a:lstStyle/>
          <a:p>
            <a:pPr algn="ctr" eaLnBrk="1" hangingPunct="1"/>
            <a:r>
              <a:rPr lang="en-US" altLang="en-US" dirty="0">
                <a:solidFill>
                  <a:schemeClr val="tx1"/>
                </a:solidFill>
                <a:latin typeface="Arial" panose="020B0604020202020204" pitchFamily="34" charset="0"/>
              </a:rPr>
              <a:t>Radiation Exposure Effects Summary</a:t>
            </a:r>
          </a:p>
        </p:txBody>
      </p:sp>
      <p:sp>
        <p:nvSpPr>
          <p:cNvPr id="167939" name="Text Box 3">
            <a:extLst>
              <a:ext uri="{FF2B5EF4-FFF2-40B4-BE49-F238E27FC236}">
                <a16:creationId xmlns:a16="http://schemas.microsoft.com/office/drawing/2014/main" id="{5BBDB07F-E647-872C-09CA-FD0CD536502B}"/>
              </a:ext>
            </a:extLst>
          </p:cNvPr>
          <p:cNvSpPr txBox="1">
            <a:spLocks noChangeArrowheads="1"/>
          </p:cNvSpPr>
          <p:nvPr/>
        </p:nvSpPr>
        <p:spPr bwMode="auto">
          <a:xfrm>
            <a:off x="1219200" y="1568450"/>
            <a:ext cx="7010400"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dirty="0">
                <a:latin typeface="Times New Roman" panose="02020603050405020304" pitchFamily="18" charset="0"/>
              </a:rPr>
              <a:t> Ingestion is most important route for </a:t>
            </a:r>
          </a:p>
          <a:p>
            <a:pPr eaLnBrk="1" hangingPunct="1">
              <a:lnSpc>
                <a:spcPct val="100000"/>
              </a:lnSpc>
              <a:spcBef>
                <a:spcPct val="0"/>
              </a:spcBef>
              <a:buFontTx/>
              <a:buNone/>
            </a:pPr>
            <a:r>
              <a:rPr lang="en-US" altLang="en-US" dirty="0">
                <a:latin typeface="Times New Roman" panose="02020603050405020304" pitchFamily="18" charset="0"/>
              </a:rPr>
              <a:t>   introduction of radionuclides into organisms </a:t>
            </a:r>
          </a:p>
          <a:p>
            <a:pPr eaLnBrk="1" hangingPunct="1">
              <a:lnSpc>
                <a:spcPct val="100000"/>
              </a:lnSpc>
              <a:spcBef>
                <a:spcPct val="25000"/>
              </a:spcBef>
              <a:buFontTx/>
              <a:buChar char="•"/>
            </a:pPr>
            <a:r>
              <a:rPr lang="en-US" altLang="en-US" dirty="0">
                <a:latin typeface="Times" panose="02020603050405020304" pitchFamily="18" charset="0"/>
              </a:rPr>
              <a:t> Certain body parts more specifically affected </a:t>
            </a:r>
          </a:p>
          <a:p>
            <a:pPr eaLnBrk="1" hangingPunct="1">
              <a:lnSpc>
                <a:spcPct val="100000"/>
              </a:lnSpc>
              <a:spcBef>
                <a:spcPct val="0"/>
              </a:spcBef>
              <a:buFontTx/>
              <a:buNone/>
            </a:pPr>
            <a:r>
              <a:rPr lang="en-US" altLang="en-US" dirty="0">
                <a:latin typeface="Times" panose="02020603050405020304" pitchFamily="18" charset="0"/>
              </a:rPr>
              <a:t>   by exposure to different types of radiation </a:t>
            </a:r>
          </a:p>
          <a:p>
            <a:pPr eaLnBrk="1" hangingPunct="1">
              <a:lnSpc>
                <a:spcPct val="100000"/>
              </a:lnSpc>
              <a:spcBef>
                <a:spcPct val="0"/>
              </a:spcBef>
              <a:buFontTx/>
              <a:buNone/>
            </a:pPr>
            <a:r>
              <a:rPr lang="en-US" altLang="en-US" dirty="0">
                <a:latin typeface="Times" panose="02020603050405020304" pitchFamily="18" charset="0"/>
              </a:rPr>
              <a:t>   sources</a:t>
            </a:r>
          </a:p>
          <a:p>
            <a:pPr eaLnBrk="1" hangingPunct="1">
              <a:lnSpc>
                <a:spcPct val="100000"/>
              </a:lnSpc>
              <a:spcBef>
                <a:spcPct val="25000"/>
              </a:spcBef>
              <a:buFontTx/>
              <a:buChar char="•"/>
            </a:pPr>
            <a:r>
              <a:rPr lang="en-US" altLang="en-US" dirty="0">
                <a:latin typeface="Times" panose="02020603050405020304" pitchFamily="18" charset="0"/>
              </a:rPr>
              <a:t> Potential health effects of radiation exposure </a:t>
            </a:r>
          </a:p>
          <a:p>
            <a:pPr eaLnBrk="1" hangingPunct="1">
              <a:lnSpc>
                <a:spcPct val="100000"/>
              </a:lnSpc>
              <a:spcBef>
                <a:spcPct val="0"/>
              </a:spcBef>
              <a:buFontTx/>
              <a:buNone/>
            </a:pPr>
            <a:r>
              <a:rPr lang="en-US" altLang="en-US" dirty="0">
                <a:latin typeface="Times" panose="02020603050405020304" pitchFamily="18" charset="0"/>
              </a:rPr>
              <a:t>   depend upon radiation type, dose, and </a:t>
            </a:r>
          </a:p>
          <a:p>
            <a:pPr eaLnBrk="1" hangingPunct="1">
              <a:lnSpc>
                <a:spcPct val="100000"/>
              </a:lnSpc>
              <a:spcBef>
                <a:spcPct val="0"/>
              </a:spcBef>
              <a:buFontTx/>
              <a:buNone/>
            </a:pPr>
            <a:r>
              <a:rPr lang="en-US" altLang="en-US" dirty="0">
                <a:latin typeface="Times" panose="02020603050405020304" pitchFamily="18" charset="0"/>
              </a:rPr>
              <a:t>   affected organ(s)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DC2B317-AF98-C7B0-D146-25A836379AA7}"/>
              </a:ext>
            </a:extLst>
          </p:cNvPr>
          <p:cNvSpPr>
            <a:spLocks noGrp="1" noChangeArrowheads="1"/>
          </p:cNvSpPr>
          <p:nvPr>
            <p:ph type="title"/>
          </p:nvPr>
        </p:nvSpPr>
        <p:spPr>
          <a:xfrm>
            <a:off x="457200" y="533400"/>
            <a:ext cx="8229600" cy="6096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Historical Perspective (cont.)</a:t>
            </a:r>
          </a:p>
        </p:txBody>
      </p:sp>
      <p:sp>
        <p:nvSpPr>
          <p:cNvPr id="9219" name="Rectangle 3">
            <a:extLst>
              <a:ext uri="{FF2B5EF4-FFF2-40B4-BE49-F238E27FC236}">
                <a16:creationId xmlns:a16="http://schemas.microsoft.com/office/drawing/2014/main" id="{A87BDA44-B1F5-2778-D7FD-086507EA4ABE}"/>
              </a:ext>
            </a:extLst>
          </p:cNvPr>
          <p:cNvSpPr>
            <a:spLocks noGrp="1" noChangeArrowheads="1"/>
          </p:cNvSpPr>
          <p:nvPr>
            <p:ph idx="1"/>
          </p:nvPr>
        </p:nvSpPr>
        <p:spPr>
          <a:xfrm>
            <a:off x="609600" y="1371600"/>
            <a:ext cx="7924800" cy="4953000"/>
          </a:xfrm>
        </p:spPr>
        <p:txBody>
          <a:bodyPr rtlCol="0">
            <a:noAutofit/>
          </a:bodyPr>
          <a:lstStyle/>
          <a:p>
            <a:pPr marL="0" indent="0" eaLnBrk="1" fontAlgn="auto" hangingPunct="1">
              <a:lnSpc>
                <a:spcPct val="100000"/>
              </a:lnSpc>
              <a:spcBef>
                <a:spcPts val="600"/>
              </a:spcBef>
              <a:spcAft>
                <a:spcPts val="0"/>
              </a:spcAft>
              <a:buFont typeface="Wingdings 3" panose="05040102010807070707" pitchFamily="18" charset="2"/>
              <a:buNone/>
              <a:defRPr/>
            </a:pPr>
            <a:r>
              <a:rPr lang="en-US" altLang="en-US" sz="2200" dirty="0">
                <a:solidFill>
                  <a:schemeClr val="tx1">
                    <a:lumMod val="75000"/>
                    <a:lumOff val="25000"/>
                  </a:schemeClr>
                </a:solidFill>
              </a:rPr>
              <a:t>Abrupt change in public mood regarding radiation after WW II due to political and social issues related to nuclear weapon testing</a:t>
            </a:r>
          </a:p>
          <a:p>
            <a:pPr marL="747713" indent="-173038" eaLnBrk="1" fontAlgn="auto" hangingPunct="1">
              <a:lnSpc>
                <a:spcPct val="100000"/>
              </a:lnSpc>
              <a:spcBef>
                <a:spcPts val="600"/>
              </a:spcBef>
              <a:spcAft>
                <a:spcPts val="0"/>
              </a:spcAft>
              <a:defRPr/>
            </a:pPr>
            <a:r>
              <a:rPr lang="en-US" altLang="en-US" sz="2200" dirty="0">
                <a:solidFill>
                  <a:schemeClr val="tx1">
                    <a:lumMod val="75000"/>
                    <a:lumOff val="25000"/>
                  </a:schemeClr>
                </a:solidFill>
              </a:rPr>
              <a:t> Claims </a:t>
            </a:r>
            <a:r>
              <a:rPr lang="en-US" altLang="en-US" sz="2200" dirty="0">
                <a:cs typeface="Arial" panose="020B0604020202020204" pitchFamily="34" charset="0"/>
              </a:rPr>
              <a:t>of long-term adverse health  </a:t>
            </a:r>
          </a:p>
          <a:p>
            <a:pPr marL="574675" indent="0" eaLnBrk="1" fontAlgn="auto" hangingPunct="1">
              <a:lnSpc>
                <a:spcPct val="100000"/>
              </a:lnSpc>
              <a:spcBef>
                <a:spcPts val="0"/>
              </a:spcBef>
              <a:spcAft>
                <a:spcPts val="0"/>
              </a:spcAft>
              <a:buFont typeface="Arial" panose="020B0604020202020204" pitchFamily="34" charset="0"/>
              <a:buNone/>
              <a:defRPr/>
            </a:pPr>
            <a:r>
              <a:rPr lang="en-US" altLang="en-US" sz="2200" dirty="0">
                <a:cs typeface="Arial" panose="020B0604020202020204" pitchFamily="34" charset="0"/>
              </a:rPr>
              <a:t>   effects from low dose radioactive  </a:t>
            </a:r>
          </a:p>
          <a:p>
            <a:pPr marL="574675" indent="0" eaLnBrk="1" fontAlgn="auto" hangingPunct="1">
              <a:lnSpc>
                <a:spcPct val="100000"/>
              </a:lnSpc>
              <a:spcBef>
                <a:spcPts val="0"/>
              </a:spcBef>
              <a:spcAft>
                <a:spcPts val="0"/>
              </a:spcAft>
              <a:buFont typeface="Arial" panose="020B0604020202020204" pitchFamily="34" charset="0"/>
              <a:buNone/>
              <a:defRPr/>
            </a:pPr>
            <a:r>
              <a:rPr lang="en-US" altLang="en-US" sz="2200" dirty="0">
                <a:cs typeface="Arial" panose="020B0604020202020204" pitchFamily="34" charset="0"/>
              </a:rPr>
              <a:t>   fallout originally used in attempts to  </a:t>
            </a:r>
          </a:p>
          <a:p>
            <a:pPr marL="574675" indent="0" eaLnBrk="1" fontAlgn="auto" hangingPunct="1">
              <a:lnSpc>
                <a:spcPct val="100000"/>
              </a:lnSpc>
              <a:spcBef>
                <a:spcPts val="0"/>
              </a:spcBef>
              <a:spcAft>
                <a:spcPts val="0"/>
              </a:spcAft>
              <a:buFont typeface="Arial" panose="020B0604020202020204" pitchFamily="34" charset="0"/>
              <a:buNone/>
              <a:defRPr/>
            </a:pPr>
            <a:r>
              <a:rPr lang="en-US" altLang="en-US" sz="2200" dirty="0">
                <a:cs typeface="Arial" panose="020B0604020202020204" pitchFamily="34" charset="0"/>
              </a:rPr>
              <a:t>   halt nuclear weapon testing</a:t>
            </a:r>
          </a:p>
          <a:p>
            <a:pPr marL="747713" indent="-173038" eaLnBrk="1" fontAlgn="auto" hangingPunct="1">
              <a:lnSpc>
                <a:spcPct val="100000"/>
              </a:lnSpc>
              <a:spcBef>
                <a:spcPts val="600"/>
              </a:spcBef>
              <a:spcAft>
                <a:spcPts val="0"/>
              </a:spcAft>
              <a:defRPr/>
            </a:pPr>
            <a:r>
              <a:rPr lang="en-US" altLang="en-US" sz="2200" dirty="0">
                <a:cs typeface="Arial" panose="020B0604020202020204" pitchFamily="34" charset="0"/>
              </a:rPr>
              <a:t> Claims of adverse radiation-induced </a:t>
            </a:r>
          </a:p>
          <a:p>
            <a:pPr marL="460375" indent="0" eaLnBrk="1" fontAlgn="auto" hangingPunct="1">
              <a:lnSpc>
                <a:spcPct val="120000"/>
              </a:lnSpc>
              <a:spcBef>
                <a:spcPts val="0"/>
              </a:spcBef>
              <a:spcAft>
                <a:spcPts val="0"/>
              </a:spcAft>
              <a:buFont typeface="Wingdings 3" panose="05040102010807070707" pitchFamily="18" charset="2"/>
              <a:buNone/>
              <a:defRPr/>
            </a:pPr>
            <a:r>
              <a:rPr lang="en-US" altLang="en-US" sz="2200" dirty="0">
                <a:cs typeface="Arial" panose="020B0604020202020204" pitchFamily="34" charset="0"/>
              </a:rPr>
              <a:t>     health effects from fallout still being </a:t>
            </a:r>
          </a:p>
          <a:p>
            <a:pPr marL="460375" indent="0" eaLnBrk="1" fontAlgn="auto" hangingPunct="1">
              <a:lnSpc>
                <a:spcPct val="120000"/>
              </a:lnSpc>
              <a:spcBef>
                <a:spcPts val="0"/>
              </a:spcBef>
              <a:spcAft>
                <a:spcPts val="0"/>
              </a:spcAft>
              <a:buFont typeface="Wingdings 3" panose="05040102010807070707" pitchFamily="18" charset="2"/>
              <a:buNone/>
              <a:defRPr/>
            </a:pPr>
            <a:r>
              <a:rPr lang="en-US" altLang="en-US" sz="2200" dirty="0">
                <a:cs typeface="Arial" panose="020B0604020202020204" pitchFamily="34" charset="0"/>
              </a:rPr>
              <a:t>     alleged today despite termination of </a:t>
            </a:r>
          </a:p>
          <a:p>
            <a:pPr marL="460375" indent="0" eaLnBrk="1" fontAlgn="auto" hangingPunct="1">
              <a:lnSpc>
                <a:spcPct val="120000"/>
              </a:lnSpc>
              <a:spcBef>
                <a:spcPts val="0"/>
              </a:spcBef>
              <a:spcAft>
                <a:spcPts val="0"/>
              </a:spcAft>
              <a:buFont typeface="Wingdings 3" panose="05040102010807070707" pitchFamily="18" charset="2"/>
              <a:buNone/>
              <a:defRPr/>
            </a:pPr>
            <a:r>
              <a:rPr lang="en-US" altLang="en-US" sz="2200" dirty="0">
                <a:cs typeface="Arial" panose="020B0604020202020204" pitchFamily="34" charset="0"/>
              </a:rPr>
              <a:t>     above-ground testing by Limited Test </a:t>
            </a:r>
          </a:p>
          <a:p>
            <a:pPr marL="460375" indent="0" eaLnBrk="1" fontAlgn="auto" hangingPunct="1">
              <a:lnSpc>
                <a:spcPct val="120000"/>
              </a:lnSpc>
              <a:spcBef>
                <a:spcPts val="0"/>
              </a:spcBef>
              <a:spcAft>
                <a:spcPts val="0"/>
              </a:spcAft>
              <a:buFont typeface="Wingdings 3" panose="05040102010807070707" pitchFamily="18" charset="2"/>
              <a:buNone/>
              <a:defRPr/>
            </a:pPr>
            <a:r>
              <a:rPr lang="en-US" altLang="en-US" sz="2200" dirty="0">
                <a:cs typeface="Arial" panose="020B0604020202020204" pitchFamily="34" charset="0"/>
              </a:rPr>
              <a:t>     Ban Treaty of 1963 and no proven adverse health</a:t>
            </a:r>
          </a:p>
          <a:p>
            <a:pPr marL="460375" indent="0" eaLnBrk="1" fontAlgn="auto" hangingPunct="1">
              <a:lnSpc>
                <a:spcPct val="120000"/>
              </a:lnSpc>
              <a:spcBef>
                <a:spcPts val="0"/>
              </a:spcBef>
              <a:spcAft>
                <a:spcPts val="0"/>
              </a:spcAft>
              <a:buFont typeface="Wingdings 3" panose="05040102010807070707" pitchFamily="18" charset="2"/>
              <a:buNone/>
              <a:defRPr/>
            </a:pPr>
            <a:r>
              <a:rPr lang="en-US" altLang="en-US" sz="2200" dirty="0">
                <a:cs typeface="Arial" panose="020B0604020202020204" pitchFamily="34" charset="0"/>
              </a:rPr>
              <a:t>     effects</a:t>
            </a:r>
          </a:p>
        </p:txBody>
      </p:sp>
      <p:pic>
        <p:nvPicPr>
          <p:cNvPr id="11268" name="Picture 5" descr="1955 nuclear weapons test – Never Was Magazine">
            <a:extLst>
              <a:ext uri="{FF2B5EF4-FFF2-40B4-BE49-F238E27FC236}">
                <a16:creationId xmlns:a16="http://schemas.microsoft.com/office/drawing/2014/main" id="{9737E560-CA6A-6A63-A2A8-975F57546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667000"/>
            <a:ext cx="2000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4583EC1A-83D5-694B-8181-D1026801FD90}"/>
              </a:ext>
            </a:extLst>
          </p:cNvPr>
          <p:cNvSpPr>
            <a:spLocks noGrp="1" noChangeArrowheads="1"/>
          </p:cNvSpPr>
          <p:nvPr>
            <p:ph type="title"/>
          </p:nvPr>
        </p:nvSpPr>
        <p:spPr>
          <a:xfrm>
            <a:off x="381000" y="561975"/>
            <a:ext cx="8305800" cy="762000"/>
          </a:xfrm>
        </p:spPr>
        <p:txBody>
          <a:bodyPr>
            <a:normAutofit fontScale="90000"/>
          </a:bodyPr>
          <a:lstStyle/>
          <a:p>
            <a:pPr algn="ctr" eaLnBrk="1" hangingPunct="1"/>
            <a:r>
              <a:rPr lang="en-US" altLang="en-US" dirty="0">
                <a:solidFill>
                  <a:schemeClr val="tx1"/>
                </a:solidFill>
                <a:latin typeface="Arial" panose="020B0604020202020204" pitchFamily="34" charset="0"/>
              </a:rPr>
              <a:t>Radiation Exposure</a:t>
            </a:r>
            <a:r>
              <a:rPr lang="en-US" altLang="en-US" sz="3600" dirty="0">
                <a:solidFill>
                  <a:schemeClr val="tx1"/>
                </a:solidFill>
                <a:latin typeface="Arial" panose="020B0604020202020204" pitchFamily="34" charset="0"/>
              </a:rPr>
              <a:t> Effects Summary (cont.)</a:t>
            </a:r>
          </a:p>
        </p:txBody>
      </p:sp>
      <p:sp>
        <p:nvSpPr>
          <p:cNvPr id="97283" name="Text Box 3">
            <a:extLst>
              <a:ext uri="{FF2B5EF4-FFF2-40B4-BE49-F238E27FC236}">
                <a16:creationId xmlns:a16="http://schemas.microsoft.com/office/drawing/2014/main" id="{DCCBAF85-A117-930A-2D9D-6180B882840C}"/>
              </a:ext>
            </a:extLst>
          </p:cNvPr>
          <p:cNvSpPr txBox="1">
            <a:spLocks noChangeArrowheads="1"/>
          </p:cNvSpPr>
          <p:nvPr/>
        </p:nvSpPr>
        <p:spPr bwMode="auto">
          <a:xfrm>
            <a:off x="1066800" y="1728787"/>
            <a:ext cx="7010400" cy="3400425"/>
          </a:xfrm>
          <a:prstGeom prst="rect">
            <a:avLst/>
          </a:prstGeom>
          <a:noFill/>
          <a:ln>
            <a:noFill/>
          </a:ln>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0"/>
              </a:spcBef>
              <a:spcAft>
                <a:spcPts val="0"/>
              </a:spcAft>
              <a:buFontTx/>
              <a:buChar char="•"/>
              <a:defRPr/>
            </a:pPr>
            <a:r>
              <a:rPr lang="en-US" altLang="en-US" dirty="0">
                <a:latin typeface="Times New Roman" panose="02020603050405020304" pitchFamily="18" charset="0"/>
              </a:rPr>
              <a:t> </a:t>
            </a:r>
            <a:r>
              <a:rPr lang="en-US" altLang="en-US" dirty="0">
                <a:latin typeface="Times" panose="02020603050405020304" pitchFamily="18" charset="0"/>
              </a:rPr>
              <a:t>Effects depend upon how biological responses</a:t>
            </a:r>
          </a:p>
          <a:p>
            <a:pPr eaLnBrk="1" fontAlgn="auto" hangingPunct="1">
              <a:lnSpc>
                <a:spcPct val="100000"/>
              </a:lnSpc>
              <a:spcBef>
                <a:spcPct val="0"/>
              </a:spcBef>
              <a:spcAft>
                <a:spcPts val="0"/>
              </a:spcAft>
              <a:buFontTx/>
              <a:buNone/>
              <a:defRPr/>
            </a:pPr>
            <a:r>
              <a:rPr lang="en-US" altLang="en-US" dirty="0">
                <a:latin typeface="Times" panose="02020603050405020304" pitchFamily="18" charset="0"/>
              </a:rPr>
              <a:t>   relate to dose </a:t>
            </a:r>
          </a:p>
          <a:p>
            <a:pPr marL="800100" lvl="1" indent="-342900" eaLnBrk="1" fontAlgn="auto" hangingPunct="1">
              <a:lnSpc>
                <a:spcPct val="100000"/>
              </a:lnSpc>
              <a:spcBef>
                <a:spcPct val="0"/>
              </a:spcBef>
              <a:spcAft>
                <a:spcPts val="0"/>
              </a:spcAft>
              <a:buFont typeface="Times" panose="02020603050405020304" pitchFamily="18" charset="0"/>
              <a:buChar char="―"/>
              <a:defRPr/>
            </a:pPr>
            <a:r>
              <a:rPr lang="en-US" altLang="en-US" dirty="0">
                <a:latin typeface="Times" panose="02020603050405020304" pitchFamily="18" charset="0"/>
              </a:rPr>
              <a:t> Stochastic effects – increasing </a:t>
            </a:r>
            <a:r>
              <a:rPr lang="en-US" altLang="en-US" u="sng" dirty="0">
                <a:latin typeface="Times" panose="02020603050405020304" pitchFamily="18" charset="0"/>
              </a:rPr>
              <a:t>probability</a:t>
            </a:r>
            <a:r>
              <a:rPr lang="en-US" altLang="en-US" dirty="0">
                <a:latin typeface="Times" panose="02020603050405020304" pitchFamily="18" charset="0"/>
              </a:rPr>
              <a:t> of </a:t>
            </a:r>
          </a:p>
          <a:p>
            <a:pPr lvl="1" eaLnBrk="1" fontAlgn="auto" hangingPunct="1">
              <a:lnSpc>
                <a:spcPct val="100000"/>
              </a:lnSpc>
              <a:spcBef>
                <a:spcPct val="0"/>
              </a:spcBef>
              <a:spcAft>
                <a:spcPts val="0"/>
              </a:spcAft>
              <a:buFont typeface="Arial" panose="020B0604020202020204" pitchFamily="34" charset="0"/>
              <a:buNone/>
              <a:defRPr/>
            </a:pPr>
            <a:r>
              <a:rPr lang="en-US" altLang="en-US" dirty="0">
                <a:latin typeface="Times" panose="02020603050405020304" pitchFamily="18" charset="0"/>
              </a:rPr>
              <a:t>      occurrence with increasing dose</a:t>
            </a:r>
          </a:p>
          <a:p>
            <a:pPr marL="800100" lvl="1" indent="-342900" eaLnBrk="1" fontAlgn="auto" hangingPunct="1">
              <a:lnSpc>
                <a:spcPct val="100000"/>
              </a:lnSpc>
              <a:spcBef>
                <a:spcPct val="0"/>
              </a:spcBef>
              <a:spcAft>
                <a:spcPts val="0"/>
              </a:spcAft>
              <a:buFont typeface="Times" panose="02020603050405020304" pitchFamily="18" charset="0"/>
              <a:buChar char="―"/>
              <a:defRPr/>
            </a:pPr>
            <a:r>
              <a:rPr lang="en-US" altLang="en-US" dirty="0">
                <a:latin typeface="Times" panose="02020603050405020304" pitchFamily="18" charset="0"/>
              </a:rPr>
              <a:t> Deterministic effects – increasing severity of </a:t>
            </a:r>
          </a:p>
          <a:p>
            <a:pPr lvl="1" eaLnBrk="1" fontAlgn="auto" hangingPunct="1">
              <a:lnSpc>
                <a:spcPct val="100000"/>
              </a:lnSpc>
              <a:spcBef>
                <a:spcPct val="0"/>
              </a:spcBef>
              <a:spcAft>
                <a:spcPts val="0"/>
              </a:spcAft>
              <a:buFont typeface="Arial" panose="020B0604020202020204" pitchFamily="34" charset="0"/>
              <a:buNone/>
              <a:defRPr/>
            </a:pPr>
            <a:r>
              <a:rPr lang="en-US" altLang="en-US" dirty="0">
                <a:latin typeface="Times" panose="02020603050405020304" pitchFamily="18" charset="0"/>
              </a:rPr>
              <a:t>      response with increasing dose</a:t>
            </a:r>
          </a:p>
          <a:p>
            <a:pPr eaLnBrk="1" fontAlgn="auto" hangingPunct="1">
              <a:lnSpc>
                <a:spcPct val="100000"/>
              </a:lnSpc>
              <a:spcBef>
                <a:spcPct val="25000"/>
              </a:spcBef>
              <a:spcAft>
                <a:spcPts val="0"/>
              </a:spcAft>
              <a:buFontTx/>
              <a:buChar char="•"/>
              <a:defRPr/>
            </a:pPr>
            <a:r>
              <a:rPr lang="en-US" altLang="en-US" dirty="0">
                <a:latin typeface="Times" panose="02020603050405020304" pitchFamily="18" charset="0"/>
              </a:rPr>
              <a:t> Harmful effects caused by ionization (and </a:t>
            </a:r>
          </a:p>
          <a:p>
            <a:pPr eaLnBrk="1" fontAlgn="auto" hangingPunct="1">
              <a:lnSpc>
                <a:spcPct val="100000"/>
              </a:lnSpc>
              <a:spcBef>
                <a:spcPct val="0"/>
              </a:spcBef>
              <a:spcAft>
                <a:spcPts val="0"/>
              </a:spcAft>
              <a:buFontTx/>
              <a:buNone/>
              <a:defRPr/>
            </a:pPr>
            <a:r>
              <a:rPr lang="en-US" altLang="en-US" dirty="0">
                <a:latin typeface="Times" panose="02020603050405020304" pitchFamily="18" charset="0"/>
              </a:rPr>
              <a:t>   excitation) in cells composing living tissue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5283D45-A6BB-67CD-80D8-847D80DB9A91}"/>
              </a:ext>
            </a:extLst>
          </p:cNvPr>
          <p:cNvSpPr>
            <a:spLocks noGrp="1" noChangeArrowheads="1"/>
          </p:cNvSpPr>
          <p:nvPr>
            <p:ph type="title"/>
          </p:nvPr>
        </p:nvSpPr>
        <p:spPr>
          <a:xfrm>
            <a:off x="457200" y="518353"/>
            <a:ext cx="8305800" cy="762000"/>
          </a:xfrm>
        </p:spPr>
        <p:txBody>
          <a:bodyPr>
            <a:normAutofit fontScale="90000"/>
          </a:bodyPr>
          <a:lstStyle/>
          <a:p>
            <a:pPr algn="ctr" eaLnBrk="1" hangingPunct="1"/>
            <a:r>
              <a:rPr lang="en-US" altLang="en-US" sz="3600" dirty="0">
                <a:solidFill>
                  <a:schemeClr val="tx1"/>
                </a:solidFill>
                <a:latin typeface="Arial" panose="020B0604020202020204" pitchFamily="34" charset="0"/>
              </a:rPr>
              <a:t>Radiation Exposure Effects Summary (cont.)</a:t>
            </a:r>
          </a:p>
        </p:txBody>
      </p:sp>
      <p:sp>
        <p:nvSpPr>
          <p:cNvPr id="172035" name="Text Box 3">
            <a:extLst>
              <a:ext uri="{FF2B5EF4-FFF2-40B4-BE49-F238E27FC236}">
                <a16:creationId xmlns:a16="http://schemas.microsoft.com/office/drawing/2014/main" id="{A5B37044-CF87-2028-92CF-53617F69AAF9}"/>
              </a:ext>
            </a:extLst>
          </p:cNvPr>
          <p:cNvSpPr txBox="1">
            <a:spLocks noChangeArrowheads="1"/>
          </p:cNvSpPr>
          <p:nvPr/>
        </p:nvSpPr>
        <p:spPr bwMode="auto">
          <a:xfrm>
            <a:off x="1219200" y="1752600"/>
            <a:ext cx="7010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dirty="0">
                <a:latin typeface="Times" panose="02020603050405020304" pitchFamily="18" charset="0"/>
              </a:rPr>
              <a:t> Possible consequences of </a:t>
            </a:r>
            <a:r>
              <a:rPr lang="en-US" altLang="en-US" u="sng" dirty="0">
                <a:latin typeface="Times" panose="02020603050405020304" pitchFamily="18" charset="0"/>
              </a:rPr>
              <a:t>chronic</a:t>
            </a:r>
            <a:r>
              <a:rPr lang="en-US" altLang="en-US" dirty="0">
                <a:latin typeface="Times" panose="02020603050405020304" pitchFamily="18" charset="0"/>
              </a:rPr>
              <a:t> exposure at </a:t>
            </a:r>
          </a:p>
          <a:p>
            <a:pPr eaLnBrk="1" hangingPunct="1">
              <a:lnSpc>
                <a:spcPct val="100000"/>
              </a:lnSpc>
              <a:spcBef>
                <a:spcPct val="0"/>
              </a:spcBef>
              <a:buFontTx/>
              <a:buNone/>
            </a:pPr>
            <a:r>
              <a:rPr lang="en-US" altLang="en-US" dirty="0">
                <a:latin typeface="Times" panose="02020603050405020304" pitchFamily="18" charset="0"/>
              </a:rPr>
              <a:t>   rates </a:t>
            </a:r>
            <a:r>
              <a:rPr lang="en-US" altLang="en-US" u="sng" dirty="0">
                <a:latin typeface="Times" panose="02020603050405020304" pitchFamily="18" charset="0"/>
              </a:rPr>
              <a:t>several hundred times natural</a:t>
            </a:r>
          </a:p>
          <a:p>
            <a:pPr eaLnBrk="1" hangingPunct="1">
              <a:lnSpc>
                <a:spcPct val="100000"/>
              </a:lnSpc>
              <a:spcBef>
                <a:spcPct val="0"/>
              </a:spcBef>
              <a:buFontTx/>
              <a:buNone/>
            </a:pPr>
            <a:r>
              <a:rPr lang="en-US" altLang="en-US" dirty="0">
                <a:latin typeface="Times" panose="02020603050405020304" pitchFamily="18" charset="0"/>
              </a:rPr>
              <a:t>   </a:t>
            </a:r>
            <a:r>
              <a:rPr lang="en-US" altLang="en-US" u="sng" dirty="0">
                <a:latin typeface="Times" panose="02020603050405020304" pitchFamily="18" charset="0"/>
              </a:rPr>
              <a:t>background</a:t>
            </a:r>
            <a:r>
              <a:rPr lang="en-US" altLang="en-US" dirty="0">
                <a:latin typeface="Times" panose="02020603050405020304" pitchFamily="18" charset="0"/>
              </a:rPr>
              <a:t>:</a:t>
            </a:r>
          </a:p>
          <a:p>
            <a:pPr lvl="1" eaLnBrk="1" hangingPunct="1">
              <a:lnSpc>
                <a:spcPct val="100000"/>
              </a:lnSpc>
              <a:spcBef>
                <a:spcPct val="0"/>
              </a:spcBef>
              <a:buFont typeface="Times" panose="02020603050405020304" pitchFamily="18" charset="0"/>
              <a:buChar char="―"/>
            </a:pPr>
            <a:r>
              <a:rPr lang="en-US" altLang="en-US" dirty="0">
                <a:latin typeface="Times" panose="02020603050405020304" pitchFamily="18" charset="0"/>
              </a:rPr>
              <a:t> Leukopenia (low white blood cell count)</a:t>
            </a:r>
          </a:p>
          <a:p>
            <a:pPr lvl="1" eaLnBrk="1" hangingPunct="1">
              <a:lnSpc>
                <a:spcPct val="100000"/>
              </a:lnSpc>
              <a:spcBef>
                <a:spcPct val="0"/>
              </a:spcBef>
              <a:buFont typeface="Times" panose="02020603050405020304" pitchFamily="18" charset="0"/>
              <a:buChar char="―"/>
            </a:pPr>
            <a:r>
              <a:rPr lang="en-US" altLang="en-US" dirty="0">
                <a:latin typeface="Times" panose="02020603050405020304" pitchFamily="18" charset="0"/>
              </a:rPr>
              <a:t> Anemia (low red blood cell count)</a:t>
            </a:r>
          </a:p>
          <a:p>
            <a:pPr lvl="1" eaLnBrk="1" hangingPunct="1">
              <a:lnSpc>
                <a:spcPct val="100000"/>
              </a:lnSpc>
              <a:spcBef>
                <a:spcPct val="0"/>
              </a:spcBef>
              <a:buFont typeface="Times" panose="02020603050405020304" pitchFamily="18" charset="0"/>
              <a:buChar char="―"/>
            </a:pPr>
            <a:r>
              <a:rPr lang="en-US" altLang="en-US" dirty="0">
                <a:latin typeface="Times" panose="02020603050405020304" pitchFamily="18" charset="0"/>
              </a:rPr>
              <a:t> Detrimental changes in tissue structure</a:t>
            </a:r>
          </a:p>
          <a:p>
            <a:pPr lvl="1" eaLnBrk="1" hangingPunct="1">
              <a:lnSpc>
                <a:spcPct val="100000"/>
              </a:lnSpc>
              <a:spcBef>
                <a:spcPct val="0"/>
              </a:spcBef>
              <a:buFont typeface="Times" panose="02020603050405020304" pitchFamily="18" charset="0"/>
              <a:buChar char="―"/>
            </a:pPr>
            <a:r>
              <a:rPr lang="en-US" altLang="en-US" dirty="0">
                <a:latin typeface="Times" panose="02020603050405020304" pitchFamily="18" charset="0"/>
              </a:rPr>
              <a:t> Leukemia</a:t>
            </a:r>
          </a:p>
          <a:p>
            <a:pPr lvl="1" eaLnBrk="1" hangingPunct="1">
              <a:lnSpc>
                <a:spcPct val="100000"/>
              </a:lnSpc>
              <a:spcBef>
                <a:spcPct val="0"/>
              </a:spcBef>
              <a:buFont typeface="Times" panose="02020603050405020304" pitchFamily="18" charset="0"/>
              <a:buChar char="―"/>
            </a:pPr>
            <a:r>
              <a:rPr lang="en-US" altLang="en-US" dirty="0">
                <a:latin typeface="Times" panose="02020603050405020304" pitchFamily="18" charset="0"/>
              </a:rPr>
              <a:t> Malignant tumors</a:t>
            </a:r>
          </a:p>
          <a:p>
            <a:pPr lvl="1" eaLnBrk="1" hangingPunct="1">
              <a:lnSpc>
                <a:spcPct val="100000"/>
              </a:lnSpc>
              <a:spcBef>
                <a:spcPct val="0"/>
              </a:spcBef>
              <a:buFont typeface="Times" panose="02020603050405020304" pitchFamily="18" charset="0"/>
              <a:buChar char="―"/>
            </a:pPr>
            <a:r>
              <a:rPr lang="en-US" altLang="en-US" dirty="0">
                <a:latin typeface="Times" panose="02020603050405020304" pitchFamily="18" charset="0"/>
              </a:rPr>
              <a:t> Cataracts</a:t>
            </a:r>
          </a:p>
          <a:p>
            <a:pPr lvl="1" eaLnBrk="1" hangingPunct="1">
              <a:lnSpc>
                <a:spcPct val="100000"/>
              </a:lnSpc>
              <a:spcBef>
                <a:spcPct val="0"/>
              </a:spcBef>
              <a:buFont typeface="Times" panose="02020603050405020304" pitchFamily="18" charset="0"/>
              <a:buChar char="―"/>
            </a:pPr>
            <a:r>
              <a:rPr lang="en-US" altLang="en-US" dirty="0">
                <a:latin typeface="Times" panose="02020603050405020304" pitchFamily="18" charset="0"/>
              </a:rPr>
              <a:t> Increased rate of genetic mutation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96268F93-2967-9DDB-9F53-8048D3AB1FF6}"/>
              </a:ext>
            </a:extLst>
          </p:cNvPr>
          <p:cNvSpPr>
            <a:spLocks noGrp="1" noChangeArrowheads="1"/>
          </p:cNvSpPr>
          <p:nvPr>
            <p:ph type="title"/>
          </p:nvPr>
        </p:nvSpPr>
        <p:spPr>
          <a:xfrm>
            <a:off x="457200" y="685800"/>
            <a:ext cx="8229600" cy="762000"/>
          </a:xfrm>
        </p:spPr>
        <p:txBody>
          <a:bodyPr>
            <a:normAutofit fontScale="90000"/>
          </a:bodyPr>
          <a:lstStyle/>
          <a:p>
            <a:pPr algn="ctr" eaLnBrk="1" hangingPunct="1"/>
            <a:r>
              <a:rPr lang="en-US" altLang="en-US" sz="3600" dirty="0">
                <a:solidFill>
                  <a:schemeClr val="tx1"/>
                </a:solidFill>
                <a:latin typeface="Arial" panose="020B0604020202020204" pitchFamily="34" charset="0"/>
              </a:rPr>
              <a:t>Radiation Exposure Effects Summary (cont.)</a:t>
            </a:r>
          </a:p>
        </p:txBody>
      </p:sp>
      <p:sp>
        <p:nvSpPr>
          <p:cNvPr id="174083" name="Text Box 3">
            <a:extLst>
              <a:ext uri="{FF2B5EF4-FFF2-40B4-BE49-F238E27FC236}">
                <a16:creationId xmlns:a16="http://schemas.microsoft.com/office/drawing/2014/main" id="{26CDCE5F-6407-0C0F-C510-AED62A62A480}"/>
              </a:ext>
            </a:extLst>
          </p:cNvPr>
          <p:cNvSpPr txBox="1">
            <a:spLocks noChangeArrowheads="1"/>
          </p:cNvSpPr>
          <p:nvPr/>
        </p:nvSpPr>
        <p:spPr bwMode="auto">
          <a:xfrm>
            <a:off x="1143000" y="1981200"/>
            <a:ext cx="7010400"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dirty="0">
                <a:latin typeface="Times" panose="02020603050405020304" pitchFamily="18" charset="0"/>
              </a:rPr>
              <a:t> DNA is most important molecule that can be </a:t>
            </a:r>
          </a:p>
          <a:p>
            <a:pPr eaLnBrk="1" hangingPunct="1">
              <a:lnSpc>
                <a:spcPct val="100000"/>
              </a:lnSpc>
              <a:spcBef>
                <a:spcPct val="0"/>
              </a:spcBef>
              <a:buFontTx/>
              <a:buNone/>
            </a:pPr>
            <a:r>
              <a:rPr lang="en-US" altLang="en-US" dirty="0">
                <a:latin typeface="Times" panose="02020603050405020304" pitchFamily="18" charset="0"/>
              </a:rPr>
              <a:t>   changed by radiation</a:t>
            </a:r>
            <a:endParaRPr lang="en-US" altLang="en-US" dirty="0">
              <a:latin typeface="Times New Roman" panose="02020603050405020304" pitchFamily="18" charset="0"/>
            </a:endParaRPr>
          </a:p>
          <a:p>
            <a:pPr eaLnBrk="1" hangingPunct="1">
              <a:lnSpc>
                <a:spcPct val="100000"/>
              </a:lnSpc>
              <a:spcBef>
                <a:spcPct val="25000"/>
              </a:spcBef>
              <a:buFontTx/>
              <a:buChar char="•"/>
            </a:pPr>
            <a:r>
              <a:rPr lang="en-US" altLang="en-US" dirty="0">
                <a:latin typeface="Times New Roman" panose="02020603050405020304" pitchFamily="18" charset="0"/>
              </a:rPr>
              <a:t> </a:t>
            </a:r>
            <a:r>
              <a:rPr lang="en-US" altLang="en-US" dirty="0">
                <a:latin typeface="Times" panose="02020603050405020304" pitchFamily="18" charset="0"/>
              </a:rPr>
              <a:t>Studies have shown most radiation-induced</a:t>
            </a:r>
          </a:p>
          <a:p>
            <a:pPr eaLnBrk="1" hangingPunct="1">
              <a:lnSpc>
                <a:spcPct val="100000"/>
              </a:lnSpc>
              <a:spcBef>
                <a:spcPct val="0"/>
              </a:spcBef>
              <a:buFontTx/>
              <a:buNone/>
            </a:pPr>
            <a:r>
              <a:rPr lang="en-US" altLang="en-US" dirty="0">
                <a:latin typeface="Times" panose="02020603050405020304" pitchFamily="18" charset="0"/>
              </a:rPr>
              <a:t>   DNA damage normally repaired by the body</a:t>
            </a:r>
            <a:endParaRPr lang="en-US" altLang="en-US" dirty="0">
              <a:latin typeface="Times New Roman" panose="02020603050405020304" pitchFamily="18" charset="0"/>
            </a:endParaRPr>
          </a:p>
          <a:p>
            <a:pPr eaLnBrk="1" hangingPunct="1">
              <a:lnSpc>
                <a:spcPct val="100000"/>
              </a:lnSpc>
              <a:spcBef>
                <a:spcPct val="25000"/>
              </a:spcBef>
              <a:buFontTx/>
              <a:buChar char="•"/>
            </a:pPr>
            <a:r>
              <a:rPr lang="en-US" altLang="en-US" dirty="0">
                <a:latin typeface="Times New Roman" panose="02020603050405020304" pitchFamily="18" charset="0"/>
              </a:rPr>
              <a:t> </a:t>
            </a:r>
            <a:r>
              <a:rPr lang="en-US" altLang="en-US" dirty="0">
                <a:latin typeface="Times" panose="02020603050405020304" pitchFamily="18" charset="0"/>
              </a:rPr>
              <a:t>Gene mutations (unrepaired or mis-repaired </a:t>
            </a:r>
          </a:p>
          <a:p>
            <a:pPr eaLnBrk="1" hangingPunct="1">
              <a:lnSpc>
                <a:spcPct val="100000"/>
              </a:lnSpc>
              <a:spcBef>
                <a:spcPct val="0"/>
              </a:spcBef>
              <a:buFontTx/>
              <a:buNone/>
            </a:pPr>
            <a:r>
              <a:rPr lang="en-US" altLang="en-US" dirty="0">
                <a:latin typeface="Times" panose="02020603050405020304" pitchFamily="18" charset="0"/>
              </a:rPr>
              <a:t>   DNA damage) from normal metabolism </a:t>
            </a:r>
          </a:p>
          <a:p>
            <a:pPr eaLnBrk="1" hangingPunct="1">
              <a:lnSpc>
                <a:spcPct val="100000"/>
              </a:lnSpc>
              <a:spcBef>
                <a:spcPct val="0"/>
              </a:spcBef>
              <a:buFontTx/>
              <a:buNone/>
            </a:pPr>
            <a:r>
              <a:rPr lang="en-US" altLang="en-US" dirty="0">
                <a:latin typeface="Times" panose="02020603050405020304" pitchFamily="18" charset="0"/>
              </a:rPr>
              <a:t>   outnumber those caused by natural radiation </a:t>
            </a:r>
          </a:p>
          <a:p>
            <a:pPr eaLnBrk="1" hangingPunct="1">
              <a:lnSpc>
                <a:spcPct val="100000"/>
              </a:lnSpc>
              <a:spcBef>
                <a:spcPct val="0"/>
              </a:spcBef>
              <a:buFontTx/>
              <a:buNone/>
            </a:pPr>
            <a:r>
              <a:rPr lang="en-US" altLang="en-US" dirty="0">
                <a:latin typeface="Times" panose="02020603050405020304" pitchFamily="18" charset="0"/>
              </a:rPr>
              <a:t>   by 10</a:t>
            </a:r>
            <a:r>
              <a:rPr lang="en-US" altLang="en-US" baseline="30000" dirty="0">
                <a:latin typeface="Times" panose="02020603050405020304" pitchFamily="18" charset="0"/>
              </a:rPr>
              <a:t>7</a:t>
            </a:r>
            <a:r>
              <a:rPr lang="en-US" altLang="en-US" dirty="0">
                <a:latin typeface="Times" panose="02020603050405020304" pitchFamily="18"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5EA3BC80-FD00-020E-09B1-42CADB302A2E}"/>
              </a:ext>
            </a:extLst>
          </p:cNvPr>
          <p:cNvSpPr>
            <a:spLocks noGrp="1" noChangeArrowheads="1"/>
          </p:cNvSpPr>
          <p:nvPr>
            <p:ph type="title"/>
          </p:nvPr>
        </p:nvSpPr>
        <p:spPr>
          <a:xfrm>
            <a:off x="457200" y="533400"/>
            <a:ext cx="8229600" cy="609600"/>
          </a:xfrm>
        </p:spPr>
        <p:txBody>
          <a:bodyPr>
            <a:noAutofit/>
          </a:bodyPr>
          <a:lstStyle/>
          <a:p>
            <a:pPr algn="ctr" eaLnBrk="1" hangingPunct="1"/>
            <a:r>
              <a:rPr lang="en-US" altLang="en-US" sz="3200" dirty="0">
                <a:solidFill>
                  <a:schemeClr val="tx1"/>
                </a:solidFill>
                <a:latin typeface="Arial" panose="020B0604020202020204" pitchFamily="34" charset="0"/>
              </a:rPr>
              <a:t>Radiation Exposure Effects Summary (cont.)</a:t>
            </a:r>
          </a:p>
        </p:txBody>
      </p:sp>
      <p:sp>
        <p:nvSpPr>
          <p:cNvPr id="176131" name="Text Box 3">
            <a:extLst>
              <a:ext uri="{FF2B5EF4-FFF2-40B4-BE49-F238E27FC236}">
                <a16:creationId xmlns:a16="http://schemas.microsoft.com/office/drawing/2014/main" id="{24791643-4043-F01E-1D5D-E23A2D5D927B}"/>
              </a:ext>
            </a:extLst>
          </p:cNvPr>
          <p:cNvSpPr txBox="1">
            <a:spLocks noChangeArrowheads="1"/>
          </p:cNvSpPr>
          <p:nvPr/>
        </p:nvSpPr>
        <p:spPr bwMode="auto">
          <a:xfrm>
            <a:off x="1066800" y="1371600"/>
            <a:ext cx="7010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2400" dirty="0">
                <a:latin typeface="Times" panose="02020603050405020304" pitchFamily="18" charset="0"/>
                <a:cs typeface="Times" panose="02020603050405020304" pitchFamily="18" charset="0"/>
              </a:rPr>
              <a:t> </a:t>
            </a:r>
            <a:r>
              <a:rPr lang="en-US" altLang="en-US" u="sng" dirty="0">
                <a:latin typeface="Times" panose="02020603050405020304" pitchFamily="18" charset="0"/>
                <a:cs typeface="Times" panose="02020603050405020304" pitchFamily="18" charset="0"/>
              </a:rPr>
              <a:t>High</a:t>
            </a:r>
            <a:r>
              <a:rPr lang="en-US" altLang="en-US" dirty="0">
                <a:latin typeface="Times" panose="02020603050405020304" pitchFamily="18" charset="0"/>
                <a:cs typeface="Times" panose="02020603050405020304" pitchFamily="18" charset="0"/>
              </a:rPr>
              <a:t> radiation doses are real and serious</a:t>
            </a:r>
          </a:p>
          <a:p>
            <a:pPr eaLnBrk="1" hangingPunct="1">
              <a:lnSpc>
                <a:spcPct val="100000"/>
              </a:lnSpc>
              <a:spcBef>
                <a:spcPct val="0"/>
              </a:spcBef>
              <a:buNone/>
            </a:pPr>
            <a:r>
              <a:rPr lang="en-US" altLang="en-US" dirty="0">
                <a:latin typeface="Times" panose="02020603050405020304" pitchFamily="18" charset="0"/>
                <a:cs typeface="Times" panose="02020603050405020304" pitchFamily="18" charset="0"/>
              </a:rPr>
              <a:t>  danger</a:t>
            </a:r>
          </a:p>
          <a:p>
            <a:pPr eaLnBrk="1" hangingPunct="1">
              <a:lnSpc>
                <a:spcPct val="100000"/>
              </a:lnSpc>
              <a:spcBef>
                <a:spcPct val="25000"/>
              </a:spcBef>
              <a:buFontTx/>
              <a:buChar char="•"/>
            </a:pPr>
            <a:r>
              <a:rPr lang="en-US" altLang="en-US" dirty="0">
                <a:latin typeface="Times" panose="02020603050405020304" pitchFamily="18" charset="0"/>
                <a:cs typeface="Times" panose="02020603050405020304" pitchFamily="18" charset="0"/>
              </a:rPr>
              <a:t> Radiation is very good cell killer, but poor</a:t>
            </a:r>
          </a:p>
          <a:p>
            <a:pPr eaLnBrk="1" hangingPunct="1">
              <a:lnSpc>
                <a:spcPct val="100000"/>
              </a:lnSpc>
              <a:spcBef>
                <a:spcPct val="0"/>
              </a:spcBef>
              <a:buFont typeface="Arial" panose="020B0604020202020204" pitchFamily="34" charset="0"/>
              <a:buNone/>
            </a:pPr>
            <a:r>
              <a:rPr lang="en-US" altLang="en-US" dirty="0">
                <a:latin typeface="Times" panose="02020603050405020304" pitchFamily="18" charset="0"/>
                <a:cs typeface="Times" panose="02020603050405020304" pitchFamily="18" charset="0"/>
              </a:rPr>
              <a:t>   cancer producing agent</a:t>
            </a:r>
          </a:p>
          <a:p>
            <a:pPr eaLnBrk="1" hangingPunct="1">
              <a:lnSpc>
                <a:spcPct val="100000"/>
              </a:lnSpc>
              <a:spcBef>
                <a:spcPct val="25000"/>
              </a:spcBef>
              <a:buFontTx/>
              <a:buChar char="•"/>
            </a:pPr>
            <a:r>
              <a:rPr lang="en-US" altLang="en-US" dirty="0">
                <a:latin typeface="Times" panose="02020603050405020304" pitchFamily="18" charset="0"/>
                <a:cs typeface="Times" panose="02020603050405020304" pitchFamily="18" charset="0"/>
              </a:rPr>
              <a:t> Scientific advances say </a:t>
            </a:r>
            <a:r>
              <a:rPr lang="en-US" altLang="en-US" u="sng" dirty="0">
                <a:latin typeface="Times" panose="02020603050405020304" pitchFamily="18" charset="0"/>
                <a:cs typeface="Times" panose="02020603050405020304" pitchFamily="18" charset="0"/>
              </a:rPr>
              <a:t>low</a:t>
            </a:r>
            <a:r>
              <a:rPr lang="en-US" altLang="en-US" dirty="0">
                <a:latin typeface="Times" panose="02020603050405020304" pitchFamily="18" charset="0"/>
                <a:cs typeface="Times" panose="02020603050405020304" pitchFamily="18" charset="0"/>
              </a:rPr>
              <a:t> doses of</a:t>
            </a:r>
          </a:p>
          <a:p>
            <a:pPr eaLnBrk="1" hangingPunct="1">
              <a:lnSpc>
                <a:spcPct val="100000"/>
              </a:lnSpc>
              <a:spcBef>
                <a:spcPct val="0"/>
              </a:spcBef>
              <a:buFont typeface="Arial" panose="020B0604020202020204" pitchFamily="34" charset="0"/>
              <a:buNone/>
            </a:pPr>
            <a:r>
              <a:rPr lang="en-US" altLang="en-US" dirty="0">
                <a:latin typeface="Times" panose="02020603050405020304" pitchFamily="18" charset="0"/>
                <a:cs typeface="Times" panose="02020603050405020304" pitchFamily="18" charset="0"/>
              </a:rPr>
              <a:t>   radiation produce very different biological</a:t>
            </a:r>
          </a:p>
          <a:p>
            <a:pPr eaLnBrk="1" hangingPunct="1">
              <a:lnSpc>
                <a:spcPct val="100000"/>
              </a:lnSpc>
              <a:spcBef>
                <a:spcPct val="0"/>
              </a:spcBef>
              <a:buFont typeface="Arial" panose="020B0604020202020204" pitchFamily="34" charset="0"/>
              <a:buNone/>
            </a:pPr>
            <a:r>
              <a:rPr lang="en-US" altLang="en-US" dirty="0">
                <a:latin typeface="Times" panose="02020603050405020304" pitchFamily="18" charset="0"/>
                <a:cs typeface="Times" panose="02020603050405020304" pitchFamily="18" charset="0"/>
              </a:rPr>
              <a:t>   responses than high doses</a:t>
            </a:r>
          </a:p>
          <a:p>
            <a:pPr eaLnBrk="1" hangingPunct="1">
              <a:lnSpc>
                <a:spcPct val="100000"/>
              </a:lnSpc>
              <a:spcBef>
                <a:spcPct val="25000"/>
              </a:spcBef>
              <a:buFontTx/>
              <a:buChar char="•"/>
            </a:pPr>
            <a:r>
              <a:rPr lang="en-US" altLang="en-US" dirty="0">
                <a:latin typeface="Times" panose="02020603050405020304" pitchFamily="18" charset="0"/>
                <a:cs typeface="Times" panose="02020603050405020304" pitchFamily="18" charset="0"/>
              </a:rPr>
              <a:t> Medical uses of radiation beneficial</a:t>
            </a:r>
          </a:p>
          <a:p>
            <a:pPr eaLnBrk="1" hangingPunct="1">
              <a:lnSpc>
                <a:spcPct val="100000"/>
              </a:lnSpc>
              <a:spcBef>
                <a:spcPct val="25000"/>
              </a:spcBef>
              <a:buFontTx/>
              <a:buChar char="•"/>
            </a:pPr>
            <a:r>
              <a:rPr lang="en-US" altLang="en-US" dirty="0">
                <a:latin typeface="Times" panose="02020603050405020304" pitchFamily="18" charset="0"/>
                <a:cs typeface="Times" panose="02020603050405020304" pitchFamily="18" charset="0"/>
              </a:rPr>
              <a:t> Environmental radiation levels not major </a:t>
            </a:r>
          </a:p>
          <a:p>
            <a:pPr eaLnBrk="1" hangingPunct="1">
              <a:lnSpc>
                <a:spcPct val="100000"/>
              </a:lnSpc>
              <a:spcBef>
                <a:spcPct val="0"/>
              </a:spcBef>
              <a:buFont typeface="Arial" panose="020B0604020202020204" pitchFamily="34" charset="0"/>
              <a:buNone/>
            </a:pPr>
            <a:r>
              <a:rPr lang="en-US" altLang="en-US" dirty="0">
                <a:latin typeface="Times" panose="02020603050405020304" pitchFamily="18" charset="0"/>
                <a:cs typeface="Times" panose="02020603050405020304" pitchFamily="18" charset="0"/>
              </a:rPr>
              <a:t>   cause of cancer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a:extLst>
              <a:ext uri="{FF2B5EF4-FFF2-40B4-BE49-F238E27FC236}">
                <a16:creationId xmlns:a16="http://schemas.microsoft.com/office/drawing/2014/main" id="{9AA39734-4F22-1E3B-7521-39DCBE33E145}"/>
              </a:ext>
            </a:extLst>
          </p:cNvPr>
          <p:cNvSpPr txBox="1">
            <a:spLocks noChangeArrowheads="1"/>
          </p:cNvSpPr>
          <p:nvPr/>
        </p:nvSpPr>
        <p:spPr bwMode="auto">
          <a:xfrm>
            <a:off x="1828800" y="381000"/>
            <a:ext cx="533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Additional References</a:t>
            </a:r>
          </a:p>
        </p:txBody>
      </p:sp>
      <p:sp>
        <p:nvSpPr>
          <p:cNvPr id="105475" name="Text Box 3">
            <a:extLst>
              <a:ext uri="{FF2B5EF4-FFF2-40B4-BE49-F238E27FC236}">
                <a16:creationId xmlns:a16="http://schemas.microsoft.com/office/drawing/2014/main" id="{2898B152-45E5-FC13-F64D-42F9E791F7DF}"/>
              </a:ext>
            </a:extLst>
          </p:cNvPr>
          <p:cNvSpPr txBox="1">
            <a:spLocks noChangeArrowheads="1"/>
          </p:cNvSpPr>
          <p:nvPr/>
        </p:nvSpPr>
        <p:spPr bwMode="auto">
          <a:xfrm>
            <a:off x="781050" y="1219200"/>
            <a:ext cx="7581900" cy="3785652"/>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50000"/>
              </a:spcBef>
              <a:spcAft>
                <a:spcPts val="0"/>
              </a:spcAft>
              <a:buNone/>
              <a:defRPr/>
            </a:pPr>
            <a:r>
              <a:rPr lang="en-US" altLang="en-US" sz="1800" dirty="0">
                <a:latin typeface="+mn-lt"/>
              </a:rPr>
              <a:t> </a:t>
            </a:r>
            <a:r>
              <a:rPr lang="en-US" altLang="en-US" sz="2000" dirty="0">
                <a:latin typeface="+mn-lt"/>
              </a:rPr>
              <a:t>M. Bishop, 1989. “Cancer,” in </a:t>
            </a:r>
            <a:r>
              <a:rPr lang="en-US" altLang="en-US" sz="2000" i="1" dirty="0">
                <a:latin typeface="+mn-lt"/>
              </a:rPr>
              <a:t>Molecular Biology of the Cell</a:t>
            </a:r>
            <a:r>
              <a:rPr lang="en-US" altLang="en-US" sz="2000" dirty="0">
                <a:latin typeface="+mn-lt"/>
              </a:rPr>
              <a:t>,</a:t>
            </a:r>
          </a:p>
          <a:p>
            <a:pPr eaLnBrk="1" fontAlgn="auto" hangingPunct="1">
              <a:lnSpc>
                <a:spcPct val="100000"/>
              </a:lnSpc>
              <a:spcBef>
                <a:spcPts val="0"/>
              </a:spcBef>
              <a:spcAft>
                <a:spcPts val="0"/>
              </a:spcAft>
              <a:buFont typeface="Arial" panose="020B0604020202020204" pitchFamily="34" charset="0"/>
              <a:buNone/>
              <a:defRPr/>
            </a:pPr>
            <a:r>
              <a:rPr lang="en-US" altLang="en-US" sz="2000" dirty="0">
                <a:latin typeface="+mn-lt"/>
              </a:rPr>
              <a:t> eds. Bruce Alberts, et al., Chap. 21, pp. 1187-1218</a:t>
            </a:r>
          </a:p>
          <a:p>
            <a:pPr eaLnBrk="1" fontAlgn="auto" hangingPunct="1">
              <a:lnSpc>
                <a:spcPct val="100000"/>
              </a:lnSpc>
              <a:spcBef>
                <a:spcPct val="50000"/>
              </a:spcBef>
              <a:spcAft>
                <a:spcPts val="0"/>
              </a:spcAft>
              <a:buNone/>
              <a:defRPr/>
            </a:pPr>
            <a:r>
              <a:rPr lang="en-US" altLang="en-US" sz="2000" dirty="0">
                <a:latin typeface="+mn-lt"/>
              </a:rPr>
              <a:t> D. </a:t>
            </a:r>
            <a:r>
              <a:rPr lang="en-US" altLang="en-US" sz="2000" dirty="0" err="1">
                <a:latin typeface="+mn-lt"/>
              </a:rPr>
              <a:t>Billen</a:t>
            </a:r>
            <a:r>
              <a:rPr lang="en-US" altLang="en-US" sz="2000" dirty="0">
                <a:latin typeface="+mn-lt"/>
              </a:rPr>
              <a:t>, 1990. “Spontaneous DNA Damage and Its Significance</a:t>
            </a:r>
          </a:p>
          <a:p>
            <a:pPr eaLnBrk="1" fontAlgn="auto" hangingPunct="1">
              <a:lnSpc>
                <a:spcPct val="100000"/>
              </a:lnSpc>
              <a:spcBef>
                <a:spcPts val="0"/>
              </a:spcBef>
              <a:spcAft>
                <a:spcPts val="0"/>
              </a:spcAft>
              <a:buFont typeface="Arial" panose="020B0604020202020204" pitchFamily="34" charset="0"/>
              <a:buNone/>
              <a:defRPr/>
            </a:pPr>
            <a:r>
              <a:rPr lang="en-US" altLang="en-US" sz="2000" dirty="0">
                <a:latin typeface="+mn-lt"/>
              </a:rPr>
              <a:t> for the ‘Negligible Dose’ Controversy in Radiation Protection,”</a:t>
            </a:r>
          </a:p>
          <a:p>
            <a:pPr eaLnBrk="1" fontAlgn="auto" hangingPunct="1">
              <a:lnSpc>
                <a:spcPct val="100000"/>
              </a:lnSpc>
              <a:spcBef>
                <a:spcPts val="0"/>
              </a:spcBef>
              <a:spcAft>
                <a:spcPts val="0"/>
              </a:spcAft>
              <a:buFont typeface="Arial" panose="020B0604020202020204" pitchFamily="34" charset="0"/>
              <a:buNone/>
              <a:defRPr/>
            </a:pPr>
            <a:r>
              <a:rPr lang="en-US" altLang="en-US" sz="2000" dirty="0">
                <a:latin typeface="+mn-lt"/>
              </a:rPr>
              <a:t> </a:t>
            </a:r>
            <a:r>
              <a:rPr lang="en-US" altLang="en-US" sz="2000" i="1" dirty="0">
                <a:latin typeface="+mn-lt"/>
              </a:rPr>
              <a:t>Radiation Research,</a:t>
            </a:r>
            <a:r>
              <a:rPr lang="en-US" altLang="en-US" sz="2000" dirty="0">
                <a:latin typeface="+mn-lt"/>
              </a:rPr>
              <a:t> Vol. 124, pp. 242-245</a:t>
            </a:r>
          </a:p>
          <a:p>
            <a:pPr eaLnBrk="1" fontAlgn="auto" hangingPunct="1">
              <a:lnSpc>
                <a:spcPct val="100000"/>
              </a:lnSpc>
              <a:spcBef>
                <a:spcPct val="50000"/>
              </a:spcBef>
              <a:spcAft>
                <a:spcPts val="0"/>
              </a:spcAft>
              <a:buNone/>
              <a:defRPr/>
            </a:pPr>
            <a:r>
              <a:rPr lang="en-US" altLang="en-US" sz="2000" dirty="0">
                <a:latin typeface="+mn-lt"/>
              </a:rPr>
              <a:t> H. Varmus, and R.A. Weinberg, 1993. “Genes and the Biology of</a:t>
            </a:r>
          </a:p>
          <a:p>
            <a:pPr eaLnBrk="1" fontAlgn="auto" hangingPunct="1">
              <a:lnSpc>
                <a:spcPct val="100000"/>
              </a:lnSpc>
              <a:spcBef>
                <a:spcPts val="0"/>
              </a:spcBef>
              <a:spcAft>
                <a:spcPts val="0"/>
              </a:spcAft>
              <a:buFont typeface="Arial" panose="020B0604020202020204" pitchFamily="34" charset="0"/>
              <a:buNone/>
              <a:defRPr/>
            </a:pPr>
            <a:r>
              <a:rPr lang="en-US" altLang="en-US" sz="2000" dirty="0">
                <a:latin typeface="+mn-lt"/>
              </a:rPr>
              <a:t> Cancer,” Scientific American Library, Vol. 153</a:t>
            </a:r>
          </a:p>
          <a:p>
            <a:pPr eaLnBrk="1" fontAlgn="auto" hangingPunct="1">
              <a:lnSpc>
                <a:spcPct val="100000"/>
              </a:lnSpc>
              <a:spcBef>
                <a:spcPct val="50000"/>
              </a:spcBef>
              <a:spcAft>
                <a:spcPts val="0"/>
              </a:spcAft>
              <a:buFontTx/>
              <a:buNone/>
              <a:defRPr/>
            </a:pPr>
            <a:r>
              <a:rPr lang="en-US" altLang="en-US" sz="2000" dirty="0">
                <a:latin typeface="+mn-lt"/>
              </a:rPr>
              <a:t>Dose-Response information – Health Physics Society</a:t>
            </a:r>
          </a:p>
          <a:p>
            <a:pPr eaLnBrk="1" fontAlgn="auto" hangingPunct="1">
              <a:lnSpc>
                <a:spcPct val="100000"/>
              </a:lnSpc>
              <a:spcBef>
                <a:spcPct val="50000"/>
              </a:spcBef>
              <a:spcAft>
                <a:spcPts val="0"/>
              </a:spcAft>
              <a:buFontTx/>
              <a:buNone/>
              <a:defRPr/>
            </a:pPr>
            <a:r>
              <a:rPr lang="en-US" altLang="en-US" sz="2000" dirty="0">
                <a:latin typeface="+mn-lt"/>
              </a:rPr>
              <a:t>Miller, D.W., Jr., MD, </a:t>
            </a:r>
            <a:r>
              <a:rPr lang="en-US" altLang="en-US" sz="2000" i="1" dirty="0">
                <a:latin typeface="+mn-lt"/>
              </a:rPr>
              <a:t>Afraid of Radiation? Low Doses are Good for You</a:t>
            </a:r>
            <a:r>
              <a:rPr lang="en-US" altLang="en-US" sz="2000" dirty="0">
                <a:latin typeface="+mn-lt"/>
              </a:rPr>
              <a:t>, April 2, 2004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06C2A85C-7EBB-F709-2501-8D6E4714CB3B}"/>
              </a:ext>
            </a:extLst>
          </p:cNvPr>
          <p:cNvSpPr txBox="1">
            <a:spLocks noChangeArrowheads="1"/>
          </p:cNvSpPr>
          <p:nvPr/>
        </p:nvSpPr>
        <p:spPr bwMode="auto">
          <a:xfrm>
            <a:off x="381000" y="2782888"/>
            <a:ext cx="845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 Living with Low-Dose</a:t>
            </a:r>
          </a:p>
          <a:p>
            <a:pPr algn="ctr" eaLnBrk="1" hangingPunct="1">
              <a:lnSpc>
                <a:spcPct val="100000"/>
              </a:lnSpc>
              <a:spcBef>
                <a:spcPct val="0"/>
              </a:spcBef>
              <a:buFontTx/>
              <a:buNone/>
            </a:pPr>
            <a:r>
              <a:rPr lang="en-US" altLang="en-US" sz="3600" dirty="0">
                <a:latin typeface="Arial" panose="020B0604020202020204" pitchFamily="34" charset="0"/>
              </a:rPr>
              <a:t>Ionizing Radiation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88461-E152-4287-59DD-C3635D103C9A}"/>
            </a:ext>
          </a:extLst>
        </p:cNvPr>
        <p:cNvGrpSpPr/>
        <p:nvPr/>
      </p:nvGrpSpPr>
      <p:grpSpPr>
        <a:xfrm>
          <a:off x="0" y="0"/>
          <a:ext cx="0" cy="0"/>
          <a:chOff x="0" y="0"/>
          <a:chExt cx="0" cy="0"/>
        </a:xfrm>
      </p:grpSpPr>
      <p:sp>
        <p:nvSpPr>
          <p:cNvPr id="21506" name="Title 1">
            <a:extLst>
              <a:ext uri="{FF2B5EF4-FFF2-40B4-BE49-F238E27FC236}">
                <a16:creationId xmlns:a16="http://schemas.microsoft.com/office/drawing/2014/main" id="{5584BBEC-AE2B-5D31-0174-FDE265AAABB1}"/>
              </a:ext>
            </a:extLst>
          </p:cNvPr>
          <p:cNvSpPr>
            <a:spLocks noGrp="1" noChangeArrowheads="1"/>
          </p:cNvSpPr>
          <p:nvPr>
            <p:ph type="title"/>
          </p:nvPr>
        </p:nvSpPr>
        <p:spPr>
          <a:xfrm>
            <a:off x="571500" y="311426"/>
            <a:ext cx="8001000" cy="1136374"/>
          </a:xfrm>
        </p:spPr>
        <p:txBody>
          <a:bodyPr>
            <a:normAutofit fontScale="90000"/>
          </a:bodyPr>
          <a:lstStyle/>
          <a:p>
            <a:pPr algn="ctr"/>
            <a:r>
              <a:rPr lang="en-US" altLang="en-US" sz="3600" dirty="0">
                <a:solidFill>
                  <a:schemeClr val="tx1"/>
                </a:solidFill>
                <a:latin typeface="Arial" panose="020B0604020202020204" pitchFamily="34" charset="0"/>
                <a:cs typeface="Arial" panose="020B0604020202020204" pitchFamily="34" charset="0"/>
              </a:rPr>
              <a:t>Important Note Regarding </a:t>
            </a:r>
            <a:r>
              <a:rPr lang="en-US" altLang="en-US" sz="3600" u="sng" dirty="0">
                <a:solidFill>
                  <a:schemeClr val="tx1"/>
                </a:solidFill>
                <a:latin typeface="Arial" panose="020B0604020202020204" pitchFamily="34" charset="0"/>
                <a:cs typeface="Arial" panose="020B0604020202020204" pitchFamily="34" charset="0"/>
              </a:rPr>
              <a:t>Chronic</a:t>
            </a:r>
            <a:br>
              <a:rPr lang="en-US" altLang="en-US" sz="3600" dirty="0">
                <a:solidFill>
                  <a:schemeClr val="tx1"/>
                </a:solidFill>
                <a:latin typeface="Arial" panose="020B0604020202020204" pitchFamily="34" charset="0"/>
                <a:cs typeface="Arial" panose="020B0604020202020204" pitchFamily="34" charset="0"/>
              </a:rPr>
            </a:br>
            <a:r>
              <a:rPr lang="en-US" altLang="en-US" sz="3600" u="sng" dirty="0">
                <a:solidFill>
                  <a:schemeClr val="tx1"/>
                </a:solidFill>
                <a:latin typeface="Arial" panose="020B0604020202020204" pitchFamily="34" charset="0"/>
                <a:cs typeface="Arial" panose="020B0604020202020204" pitchFamily="34" charset="0"/>
              </a:rPr>
              <a:t>Low-Dose</a:t>
            </a:r>
            <a:r>
              <a:rPr lang="en-US" altLang="en-US" sz="3600" dirty="0">
                <a:solidFill>
                  <a:schemeClr val="tx1"/>
                </a:solidFill>
                <a:latin typeface="Arial" panose="020B0604020202020204" pitchFamily="34" charset="0"/>
                <a:cs typeface="Arial" panose="020B0604020202020204" pitchFamily="34" charset="0"/>
              </a:rPr>
              <a:t> Radiation Exposure</a:t>
            </a:r>
          </a:p>
        </p:txBody>
      </p:sp>
      <p:sp>
        <p:nvSpPr>
          <p:cNvPr id="21507" name="Content Placeholder 2">
            <a:extLst>
              <a:ext uri="{FF2B5EF4-FFF2-40B4-BE49-F238E27FC236}">
                <a16:creationId xmlns:a16="http://schemas.microsoft.com/office/drawing/2014/main" id="{360C00EA-637D-E56F-53BF-CFEE54E1F2A2}"/>
              </a:ext>
            </a:extLst>
          </p:cNvPr>
          <p:cNvSpPr>
            <a:spLocks noGrp="1" noChangeArrowheads="1"/>
          </p:cNvSpPr>
          <p:nvPr>
            <p:ph idx="1"/>
          </p:nvPr>
        </p:nvSpPr>
        <p:spPr>
          <a:xfrm>
            <a:off x="800100" y="1752600"/>
            <a:ext cx="7353300" cy="4495800"/>
          </a:xfrm>
        </p:spPr>
        <p:txBody>
          <a:bodyPr>
            <a:normAutofit/>
          </a:bodyPr>
          <a:lstStyle/>
          <a:p>
            <a:pPr marL="0" indent="0">
              <a:buNone/>
            </a:pPr>
            <a:r>
              <a:rPr lang="en-US" altLang="en-US" sz="2400" dirty="0">
                <a:solidFill>
                  <a:schemeClr val="tx1"/>
                </a:solidFill>
                <a:latin typeface="+mn-lt"/>
              </a:rPr>
              <a:t>Chronic low-dose radiation exposure from natural background radiation generally expressed as annual dose</a:t>
            </a:r>
            <a:endParaRPr lang="en-US" altLang="en-US" sz="2400" dirty="0"/>
          </a:p>
          <a:p>
            <a:pPr lvl="1"/>
            <a:r>
              <a:rPr lang="en-US" altLang="en-US" sz="2000" dirty="0"/>
              <a:t>Implies </a:t>
            </a:r>
            <a:r>
              <a:rPr lang="en-US" altLang="en-US" sz="2000" dirty="0">
                <a:solidFill>
                  <a:schemeClr val="tx1"/>
                </a:solidFill>
                <a:latin typeface="+mn-lt"/>
              </a:rPr>
              <a:t>biological cell damage from </a:t>
            </a:r>
            <a:r>
              <a:rPr lang="en-US" altLang="en-US" sz="2000" u="sng" dirty="0">
                <a:solidFill>
                  <a:schemeClr val="tx1"/>
                </a:solidFill>
                <a:latin typeface="+mn-lt"/>
              </a:rPr>
              <a:t>chronic</a:t>
            </a:r>
            <a:r>
              <a:rPr lang="en-US" altLang="en-US" sz="2000" dirty="0">
                <a:solidFill>
                  <a:schemeClr val="tx1"/>
                </a:solidFill>
                <a:latin typeface="+mn-lt"/>
              </a:rPr>
              <a:t> exposure to low-dose/dose-rate radiation is cumulative, ignoring body’s adaptive protection responses</a:t>
            </a:r>
            <a:endParaRPr lang="en-US" altLang="en-US" sz="2000" dirty="0"/>
          </a:p>
          <a:p>
            <a:pPr lvl="1"/>
            <a:r>
              <a:rPr lang="en-US" altLang="en-US" sz="2000" dirty="0"/>
              <a:t>Such </a:t>
            </a:r>
            <a:r>
              <a:rPr lang="en-US" altLang="en-US" sz="2000" dirty="0">
                <a:solidFill>
                  <a:schemeClr val="tx1"/>
                </a:solidFill>
                <a:latin typeface="+mn-lt"/>
              </a:rPr>
              <a:t>exposure more appropriately expressed as hourly or daily dose, since radiation-induced cell damage repaired in about 24 hours </a:t>
            </a:r>
            <a:endParaRPr lang="en-US" altLang="en-US" sz="2000" u="sng" dirty="0"/>
          </a:p>
          <a:p>
            <a:pPr lvl="1"/>
            <a:r>
              <a:rPr lang="en-US" altLang="en-US" sz="2000" dirty="0"/>
              <a:t>Chronic </a:t>
            </a:r>
            <a:r>
              <a:rPr lang="en-US" sz="2000" dirty="0">
                <a:solidFill>
                  <a:schemeClr val="tx1"/>
                </a:solidFill>
                <a:latin typeface="+mn-lt"/>
                <a:ea typeface="Calibri" panose="020F0502020204030204" pitchFamily="34" charset="0"/>
                <a:cs typeface="Times New Roman" panose="02020603050405020304" pitchFamily="18" charset="0"/>
              </a:rPr>
              <a:t>dose-rate from natural background radiation </a:t>
            </a:r>
            <a:r>
              <a:rPr lang="en-US" sz="2000" u="sng" dirty="0">
                <a:solidFill>
                  <a:schemeClr val="tx1"/>
                </a:solidFill>
                <a:latin typeface="+mn-lt"/>
                <a:ea typeface="Calibri" panose="020F0502020204030204" pitchFamily="34" charset="0"/>
                <a:cs typeface="Times New Roman" panose="02020603050405020304" pitchFamily="18" charset="0"/>
              </a:rPr>
              <a:t>not</a:t>
            </a:r>
            <a:r>
              <a:rPr lang="en-US" sz="2000" dirty="0">
                <a:solidFill>
                  <a:schemeClr val="tx1"/>
                </a:solidFill>
                <a:latin typeface="+mn-lt"/>
                <a:ea typeface="Calibri" panose="020F0502020204030204" pitchFamily="34" charset="0"/>
                <a:cs typeface="Times New Roman" panose="02020603050405020304" pitchFamily="18" charset="0"/>
              </a:rPr>
              <a:t> high enough to result in adverse health effects </a:t>
            </a:r>
            <a:endParaRPr lang="en-US" altLang="en-US" sz="2000" dirty="0"/>
          </a:p>
        </p:txBody>
      </p:sp>
    </p:spTree>
    <p:extLst>
      <p:ext uri="{BB962C8B-B14F-4D97-AF65-F5344CB8AC3E}">
        <p14:creationId xmlns:p14="http://schemas.microsoft.com/office/powerpoint/2010/main" val="108233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93D9CAA-3532-5D52-3635-586748A14F2E}"/>
              </a:ext>
            </a:extLst>
          </p:cNvPr>
          <p:cNvSpPr>
            <a:spLocks noGrp="1" noChangeArrowheads="1"/>
          </p:cNvSpPr>
          <p:nvPr>
            <p:ph type="title"/>
          </p:nvPr>
        </p:nvSpPr>
        <p:spPr>
          <a:xfrm>
            <a:off x="685800" y="609600"/>
            <a:ext cx="7772400" cy="6096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Natural Background Radiation</a:t>
            </a:r>
          </a:p>
        </p:txBody>
      </p:sp>
      <p:sp>
        <p:nvSpPr>
          <p:cNvPr id="24579" name="Rectangle 3">
            <a:extLst>
              <a:ext uri="{FF2B5EF4-FFF2-40B4-BE49-F238E27FC236}">
                <a16:creationId xmlns:a16="http://schemas.microsoft.com/office/drawing/2014/main" id="{79B21286-D7F6-6EB4-9CBF-7958BBBE7077}"/>
              </a:ext>
            </a:extLst>
          </p:cNvPr>
          <p:cNvSpPr>
            <a:spLocks noGrp="1" noChangeArrowheads="1"/>
          </p:cNvSpPr>
          <p:nvPr>
            <p:ph idx="1"/>
          </p:nvPr>
        </p:nvSpPr>
        <p:spPr>
          <a:xfrm>
            <a:off x="685800" y="1447800"/>
            <a:ext cx="7772400" cy="2667000"/>
          </a:xfrm>
        </p:spPr>
        <p:txBody>
          <a:bodyPr>
            <a:noAutofit/>
          </a:bodyPr>
          <a:lstStyle/>
          <a:p>
            <a:pPr eaLnBrk="1" hangingPunct="1"/>
            <a:r>
              <a:rPr lang="en-US" altLang="en-US" sz="2400" dirty="0"/>
              <a:t>Natural background radiation sources shown below result in chronic exposures that vary around the world</a:t>
            </a:r>
          </a:p>
          <a:p>
            <a:pPr eaLnBrk="1" hangingPunct="1">
              <a:spcBef>
                <a:spcPts val="600"/>
              </a:spcBef>
            </a:pPr>
            <a:r>
              <a:rPr lang="en-US" altLang="en-US" sz="2400" dirty="0"/>
              <a:t>External sources of high energy electromagnetic radiation include cosmic rays from beyond Earth and gamma-rays from radioactive decay of uranium and thorium in Earth’s crust</a:t>
            </a:r>
          </a:p>
        </p:txBody>
      </p:sp>
      <p:sp>
        <p:nvSpPr>
          <p:cNvPr id="82948" name="Rectangle 4">
            <a:extLst>
              <a:ext uri="{FF2B5EF4-FFF2-40B4-BE49-F238E27FC236}">
                <a16:creationId xmlns:a16="http://schemas.microsoft.com/office/drawing/2014/main" id="{988310C4-C6BC-96AD-33FA-C011BD9A08F9}"/>
              </a:ext>
            </a:extLst>
          </p:cNvPr>
          <p:cNvSpPr>
            <a:spLocks noChangeArrowheads="1"/>
          </p:cNvSpPr>
          <p:nvPr/>
        </p:nvSpPr>
        <p:spPr bwMode="auto">
          <a:xfrm>
            <a:off x="1447800" y="4267200"/>
            <a:ext cx="5989638" cy="1981200"/>
          </a:xfrm>
          <a:prstGeom prst="rect">
            <a:avLst/>
          </a:prstGeom>
          <a:noFill/>
          <a:ln>
            <a:noFill/>
          </a:ln>
          <a:effectLst/>
        </p:spPr>
        <p:txBody>
          <a:bodyPr/>
          <a:lstStyle/>
          <a:p>
            <a:pPr eaLnBrk="1" fontAlgn="auto" hangingPunct="1">
              <a:spcBef>
                <a:spcPts val="0"/>
              </a:spcBef>
              <a:spcAft>
                <a:spcPts val="0"/>
              </a:spcAft>
              <a:defRPr/>
            </a:pPr>
            <a:r>
              <a:rPr lang="en-US" sz="2400" dirty="0">
                <a:latin typeface="+mn-lt"/>
              </a:rPr>
              <a:t>US Average  --  340 </a:t>
            </a:r>
            <a:r>
              <a:rPr lang="en-US" sz="2400" dirty="0" err="1">
                <a:latin typeface="+mn-lt"/>
              </a:rPr>
              <a:t>nSv</a:t>
            </a:r>
            <a:r>
              <a:rPr lang="en-US" sz="2400" dirty="0">
                <a:latin typeface="+mn-lt"/>
              </a:rPr>
              <a:t>/h</a:t>
            </a:r>
            <a:endParaRPr lang="en-US" sz="2400" dirty="0">
              <a:solidFill>
                <a:schemeClr val="accent2"/>
              </a:solidFill>
              <a:effectLst>
                <a:outerShdw blurRad="38100" dist="38100" dir="2700000" algn="tl">
                  <a:srgbClr val="C0C0C0"/>
                </a:outerShdw>
              </a:effectLst>
              <a:latin typeface="+mn-lt"/>
            </a:endParaRPr>
          </a:p>
          <a:p>
            <a:pPr lvl="1" eaLnBrk="1" fontAlgn="auto" hangingPunct="1">
              <a:spcBef>
                <a:spcPts val="0"/>
              </a:spcBef>
              <a:spcAft>
                <a:spcPts val="0"/>
              </a:spcAft>
              <a:defRPr/>
            </a:pPr>
            <a:r>
              <a:rPr lang="en-US" sz="2400" dirty="0">
                <a:latin typeface="+mn-lt"/>
              </a:rPr>
              <a:t>	</a:t>
            </a:r>
            <a:r>
              <a:rPr lang="en-US" sz="2400" dirty="0">
                <a:solidFill>
                  <a:srgbClr val="FF0000"/>
                </a:solidFill>
                <a:latin typeface="+mn-lt"/>
              </a:rPr>
              <a:t>Cosmic</a:t>
            </a:r>
            <a:r>
              <a:rPr lang="en-US" sz="2400" dirty="0">
                <a:latin typeface="+mn-lt"/>
              </a:rPr>
              <a:t>				 </a:t>
            </a:r>
            <a:r>
              <a:rPr lang="en-US" sz="2400" dirty="0">
                <a:solidFill>
                  <a:srgbClr val="FF0000"/>
                </a:solidFill>
                <a:latin typeface="+mn-lt"/>
              </a:rPr>
              <a:t>34 </a:t>
            </a:r>
            <a:r>
              <a:rPr lang="en-US" sz="2400" dirty="0" err="1">
                <a:solidFill>
                  <a:srgbClr val="FF0000"/>
                </a:solidFill>
                <a:latin typeface="+mn-lt"/>
              </a:rPr>
              <a:t>nSv</a:t>
            </a:r>
            <a:r>
              <a:rPr lang="en-US" sz="2400" dirty="0">
                <a:solidFill>
                  <a:srgbClr val="FF0000"/>
                </a:solidFill>
                <a:latin typeface="+mn-lt"/>
              </a:rPr>
              <a:t>/h</a:t>
            </a:r>
          </a:p>
          <a:p>
            <a:pPr lvl="2" eaLnBrk="1" fontAlgn="auto" hangingPunct="1">
              <a:spcBef>
                <a:spcPts val="0"/>
              </a:spcBef>
              <a:spcAft>
                <a:spcPts val="0"/>
              </a:spcAft>
              <a:defRPr/>
            </a:pPr>
            <a:r>
              <a:rPr lang="en-US" sz="2400" dirty="0">
                <a:solidFill>
                  <a:srgbClr val="FF0000"/>
                </a:solidFill>
                <a:latin typeface="+mn-lt"/>
              </a:rPr>
              <a:t>Terrestrial</a:t>
            </a:r>
            <a:r>
              <a:rPr lang="en-US" sz="2400" dirty="0">
                <a:latin typeface="+mn-lt"/>
              </a:rPr>
              <a:t>			 </a:t>
            </a:r>
            <a:r>
              <a:rPr lang="en-US" sz="2400" dirty="0">
                <a:solidFill>
                  <a:srgbClr val="FF0000"/>
                </a:solidFill>
                <a:latin typeface="+mn-lt"/>
              </a:rPr>
              <a:t>34 </a:t>
            </a:r>
            <a:r>
              <a:rPr lang="en-US" sz="2400" dirty="0" err="1">
                <a:solidFill>
                  <a:srgbClr val="FF0000"/>
                </a:solidFill>
                <a:latin typeface="+mn-lt"/>
              </a:rPr>
              <a:t>nSv</a:t>
            </a:r>
            <a:r>
              <a:rPr lang="en-US" sz="2400" dirty="0">
                <a:solidFill>
                  <a:srgbClr val="FF0000"/>
                </a:solidFill>
                <a:latin typeface="+mn-lt"/>
              </a:rPr>
              <a:t>/h</a:t>
            </a:r>
          </a:p>
          <a:p>
            <a:pPr lvl="2" eaLnBrk="1" fontAlgn="auto" hangingPunct="1">
              <a:spcBef>
                <a:spcPts val="0"/>
              </a:spcBef>
              <a:spcAft>
                <a:spcPts val="0"/>
              </a:spcAft>
              <a:defRPr/>
            </a:pPr>
            <a:r>
              <a:rPr lang="en-US" sz="2400" dirty="0">
                <a:latin typeface="+mn-lt"/>
              </a:rPr>
              <a:t>Internal (K-40)		 45 </a:t>
            </a:r>
            <a:r>
              <a:rPr lang="en-US" sz="2400" dirty="0" err="1">
                <a:latin typeface="+mn-lt"/>
              </a:rPr>
              <a:t>nSv</a:t>
            </a:r>
            <a:r>
              <a:rPr lang="en-US" sz="2400" dirty="0">
                <a:latin typeface="+mn-lt"/>
              </a:rPr>
              <a:t>/h</a:t>
            </a:r>
          </a:p>
          <a:p>
            <a:pPr lvl="2" eaLnBrk="1" fontAlgn="auto" hangingPunct="1">
              <a:spcBef>
                <a:spcPts val="0"/>
              </a:spcBef>
              <a:spcAft>
                <a:spcPts val="0"/>
              </a:spcAft>
              <a:defRPr/>
            </a:pPr>
            <a:r>
              <a:rPr lang="en-US" sz="2400" dirty="0">
                <a:latin typeface="+mn-lt"/>
              </a:rPr>
              <a:t>Inhaled (Radon)      227 </a:t>
            </a:r>
            <a:r>
              <a:rPr lang="en-US" sz="2400" dirty="0" err="1">
                <a:latin typeface="+mn-lt"/>
              </a:rPr>
              <a:t>nSv</a:t>
            </a:r>
            <a:r>
              <a:rPr lang="en-US" sz="2400" dirty="0">
                <a:latin typeface="+mn-lt"/>
              </a:rPr>
              <a:t>/h</a:t>
            </a:r>
          </a:p>
        </p:txBody>
      </p:sp>
      <p:sp>
        <p:nvSpPr>
          <p:cNvPr id="3" name="TextBox 2">
            <a:extLst>
              <a:ext uri="{FF2B5EF4-FFF2-40B4-BE49-F238E27FC236}">
                <a16:creationId xmlns:a16="http://schemas.microsoft.com/office/drawing/2014/main" id="{9F363CDD-5954-98B1-BA41-9944E02205EF}"/>
              </a:ext>
            </a:extLst>
          </p:cNvPr>
          <p:cNvSpPr txBox="1"/>
          <p:nvPr/>
        </p:nvSpPr>
        <p:spPr>
          <a:xfrm>
            <a:off x="457200" y="6488668"/>
            <a:ext cx="304800" cy="369332"/>
          </a:xfrm>
          <a:prstGeom prst="rect">
            <a:avLst/>
          </a:prstGeom>
          <a:noFill/>
        </p:spPr>
        <p:txBody>
          <a:bodyPr wrap="square">
            <a:spAutoFit/>
          </a:bodyPr>
          <a:lstStyle/>
          <a:p>
            <a:r>
              <a:rPr lang="en-US" dirty="0">
                <a:solidFill>
                  <a:srgbClr val="FF0000"/>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C0E8A30-91EE-3D04-1384-B27BD517FAB9}"/>
              </a:ext>
            </a:extLst>
          </p:cNvPr>
          <p:cNvSpPr>
            <a:spLocks noGrp="1" noChangeArrowheads="1"/>
          </p:cNvSpPr>
          <p:nvPr>
            <p:ph type="title"/>
          </p:nvPr>
        </p:nvSpPr>
        <p:spPr>
          <a:xfrm>
            <a:off x="701675" y="583096"/>
            <a:ext cx="7772400" cy="609600"/>
          </a:xfrm>
        </p:spPr>
        <p:txBody>
          <a:bodyPr rtlCol="0">
            <a:normAutofit fontScale="90000"/>
          </a:bodyPr>
          <a:lstStyle/>
          <a:p>
            <a:pPr algn="ctr" eaLnBrk="1" fontAlgn="auto" hangingPunct="1">
              <a:spcAft>
                <a:spcPts val="0"/>
              </a:spcAft>
              <a:defRPr/>
            </a:pPr>
            <a:r>
              <a:rPr lang="en-US" altLang="en-US" sz="4000" dirty="0">
                <a:solidFill>
                  <a:schemeClr val="tx1"/>
                </a:solidFill>
                <a:latin typeface="Arial" panose="020B0604020202020204" pitchFamily="34" charset="0"/>
                <a:cs typeface="Arial" panose="020B0604020202020204" pitchFamily="34" charset="0"/>
              </a:rPr>
              <a:t>Internal Radionuclides</a:t>
            </a:r>
          </a:p>
        </p:txBody>
      </p:sp>
      <p:sp>
        <p:nvSpPr>
          <p:cNvPr id="21507" name="Rectangle 3">
            <a:extLst>
              <a:ext uri="{FF2B5EF4-FFF2-40B4-BE49-F238E27FC236}">
                <a16:creationId xmlns:a16="http://schemas.microsoft.com/office/drawing/2014/main" id="{4D7F84C8-2825-2825-4E72-390669458D7F}"/>
              </a:ext>
            </a:extLst>
          </p:cNvPr>
          <p:cNvSpPr>
            <a:spLocks noGrp="1" noChangeArrowheads="1"/>
          </p:cNvSpPr>
          <p:nvPr>
            <p:ph idx="1"/>
          </p:nvPr>
        </p:nvSpPr>
        <p:spPr>
          <a:xfrm>
            <a:off x="685800" y="1389925"/>
            <a:ext cx="7391400" cy="1795463"/>
          </a:xfrm>
        </p:spPr>
        <p:txBody>
          <a:bodyPr rtlCol="0">
            <a:normAutofit/>
          </a:bodyPr>
          <a:lstStyle/>
          <a:p>
            <a:pPr eaLnBrk="1" fontAlgn="auto" hangingPunct="1">
              <a:spcAft>
                <a:spcPts val="0"/>
              </a:spcAft>
              <a:defRPr/>
            </a:pPr>
            <a:r>
              <a:rPr lang="en-US" altLang="en-US" sz="2400" dirty="0">
                <a:solidFill>
                  <a:schemeClr val="tx1">
                    <a:lumMod val="75000"/>
                    <a:lumOff val="25000"/>
                  </a:schemeClr>
                </a:solidFill>
              </a:rPr>
              <a:t>Potassium and carbon, essential elements that make up human body, contain radioactive K-40 and C-14 (both </a:t>
            </a:r>
            <a:r>
              <a:rPr lang="el-GR" altLang="en-US" sz="2600" b="1" dirty="0">
                <a:solidFill>
                  <a:schemeClr val="tx1">
                    <a:lumMod val="75000"/>
                    <a:lumOff val="25000"/>
                  </a:schemeClr>
                </a:solidFill>
                <a:latin typeface="Courier New" panose="02070309020205020404" pitchFamily="49" charset="0"/>
                <a:cs typeface="Courier New" panose="02070309020205020404" pitchFamily="49" charset="0"/>
              </a:rPr>
              <a:t>β</a:t>
            </a:r>
            <a:r>
              <a:rPr lang="en-US" altLang="en-US" sz="2400" dirty="0">
                <a:solidFill>
                  <a:schemeClr val="tx1">
                    <a:lumMod val="75000"/>
                    <a:lumOff val="25000"/>
                  </a:schemeClr>
                </a:solidFill>
              </a:rPr>
              <a:t> emitters), respectively</a:t>
            </a:r>
          </a:p>
          <a:p>
            <a:pPr eaLnBrk="1" fontAlgn="auto" hangingPunct="1">
              <a:spcBef>
                <a:spcPts val="600"/>
              </a:spcBef>
              <a:spcAft>
                <a:spcPts val="0"/>
              </a:spcAft>
              <a:defRPr/>
            </a:pPr>
            <a:r>
              <a:rPr lang="en-US" altLang="en-US" sz="2400" dirty="0">
                <a:solidFill>
                  <a:schemeClr val="tx1">
                    <a:lumMod val="75000"/>
                    <a:lumOff val="25000"/>
                  </a:schemeClr>
                </a:solidFill>
              </a:rPr>
              <a:t>Majority of internal radiation exposure from K-40</a:t>
            </a:r>
          </a:p>
        </p:txBody>
      </p:sp>
      <p:sp>
        <p:nvSpPr>
          <p:cNvPr id="70660" name="Rectangle 4">
            <a:extLst>
              <a:ext uri="{FF2B5EF4-FFF2-40B4-BE49-F238E27FC236}">
                <a16:creationId xmlns:a16="http://schemas.microsoft.com/office/drawing/2014/main" id="{F581F2FE-C63B-8CAE-FC55-EE0F11D5BD66}"/>
              </a:ext>
            </a:extLst>
          </p:cNvPr>
          <p:cNvSpPr>
            <a:spLocks noChangeArrowheads="1"/>
          </p:cNvSpPr>
          <p:nvPr/>
        </p:nvSpPr>
        <p:spPr bwMode="auto">
          <a:xfrm>
            <a:off x="1447800" y="3429000"/>
            <a:ext cx="5943600" cy="2209800"/>
          </a:xfrm>
          <a:prstGeom prst="rect">
            <a:avLst/>
          </a:prstGeom>
          <a:noFill/>
          <a:ln>
            <a:noFill/>
          </a:ln>
          <a:effectLst/>
        </p:spPr>
        <p:txBody>
          <a:bodyPr/>
          <a:lstStyle/>
          <a:p>
            <a:pPr eaLnBrk="1" fontAlgn="auto" hangingPunct="1">
              <a:spcBef>
                <a:spcPts val="0"/>
              </a:spcBef>
              <a:spcAft>
                <a:spcPts val="0"/>
              </a:spcAft>
              <a:defRPr/>
            </a:pPr>
            <a:r>
              <a:rPr lang="en-US" sz="2400" dirty="0">
                <a:latin typeface="+mn-lt"/>
              </a:rPr>
              <a:t>US Average  --  340 </a:t>
            </a:r>
            <a:r>
              <a:rPr lang="en-US" sz="2400" dirty="0" err="1">
                <a:latin typeface="+mn-lt"/>
              </a:rPr>
              <a:t>nSv</a:t>
            </a:r>
            <a:r>
              <a:rPr lang="en-US" sz="2400" dirty="0">
                <a:latin typeface="+mn-lt"/>
              </a:rPr>
              <a:t>/h</a:t>
            </a:r>
            <a:endParaRPr lang="en-US" sz="2400" dirty="0">
              <a:solidFill>
                <a:schemeClr val="accent2"/>
              </a:solidFill>
              <a:effectLst>
                <a:outerShdw blurRad="38100" dist="38100" dir="2700000" algn="tl">
                  <a:srgbClr val="C0C0C0"/>
                </a:outerShdw>
              </a:effectLst>
              <a:latin typeface="+mn-lt"/>
            </a:endParaRPr>
          </a:p>
          <a:p>
            <a:pPr lvl="1" eaLnBrk="1" fontAlgn="auto" hangingPunct="1">
              <a:spcBef>
                <a:spcPts val="0"/>
              </a:spcBef>
              <a:spcAft>
                <a:spcPts val="0"/>
              </a:spcAft>
              <a:defRPr/>
            </a:pPr>
            <a:r>
              <a:rPr lang="en-US" sz="2400" dirty="0">
                <a:latin typeface="+mn-lt"/>
              </a:rPr>
              <a:t>	Cosmic				 34 </a:t>
            </a:r>
            <a:r>
              <a:rPr lang="en-US" sz="2400" dirty="0" err="1">
                <a:latin typeface="+mn-lt"/>
              </a:rPr>
              <a:t>nSv</a:t>
            </a:r>
            <a:r>
              <a:rPr lang="en-US" sz="2400" dirty="0">
                <a:latin typeface="+mn-lt"/>
              </a:rPr>
              <a:t>/h</a:t>
            </a:r>
          </a:p>
          <a:p>
            <a:pPr lvl="2" eaLnBrk="1" fontAlgn="auto" hangingPunct="1">
              <a:spcBef>
                <a:spcPts val="0"/>
              </a:spcBef>
              <a:spcAft>
                <a:spcPts val="0"/>
              </a:spcAft>
              <a:defRPr/>
            </a:pPr>
            <a:r>
              <a:rPr lang="en-US" sz="2400" dirty="0">
                <a:latin typeface="+mn-lt"/>
              </a:rPr>
              <a:t>Terrestrial			 34 </a:t>
            </a:r>
            <a:r>
              <a:rPr lang="en-US" sz="2400" dirty="0" err="1">
                <a:latin typeface="+mn-lt"/>
              </a:rPr>
              <a:t>nSv</a:t>
            </a:r>
            <a:r>
              <a:rPr lang="en-US" sz="2400" dirty="0">
                <a:latin typeface="+mn-lt"/>
              </a:rPr>
              <a:t>/h</a:t>
            </a:r>
          </a:p>
          <a:p>
            <a:pPr lvl="2" eaLnBrk="1" fontAlgn="auto" hangingPunct="1">
              <a:spcBef>
                <a:spcPts val="0"/>
              </a:spcBef>
              <a:spcAft>
                <a:spcPts val="0"/>
              </a:spcAft>
              <a:defRPr/>
            </a:pPr>
            <a:r>
              <a:rPr lang="en-US" sz="2400" dirty="0">
                <a:solidFill>
                  <a:srgbClr val="FF0000"/>
                </a:solidFill>
                <a:latin typeface="+mn-lt"/>
              </a:rPr>
              <a:t>Internal (K-40)</a:t>
            </a:r>
            <a:r>
              <a:rPr lang="en-US" sz="2400" dirty="0">
                <a:latin typeface="+mn-lt"/>
              </a:rPr>
              <a:t>		 </a:t>
            </a:r>
            <a:r>
              <a:rPr lang="en-US" sz="2400" dirty="0">
                <a:solidFill>
                  <a:srgbClr val="FF0000"/>
                </a:solidFill>
                <a:latin typeface="+mn-lt"/>
              </a:rPr>
              <a:t>45 </a:t>
            </a:r>
            <a:r>
              <a:rPr lang="en-US" sz="2400" dirty="0" err="1">
                <a:solidFill>
                  <a:srgbClr val="FF0000"/>
                </a:solidFill>
                <a:latin typeface="+mn-lt"/>
              </a:rPr>
              <a:t>nSv</a:t>
            </a:r>
            <a:r>
              <a:rPr lang="en-US" sz="2400" dirty="0">
                <a:solidFill>
                  <a:srgbClr val="FF0000"/>
                </a:solidFill>
                <a:latin typeface="+mn-lt"/>
              </a:rPr>
              <a:t>/h</a:t>
            </a:r>
          </a:p>
          <a:p>
            <a:pPr lvl="2" eaLnBrk="1" fontAlgn="auto" hangingPunct="1">
              <a:spcBef>
                <a:spcPts val="0"/>
              </a:spcBef>
              <a:spcAft>
                <a:spcPts val="0"/>
              </a:spcAft>
              <a:defRPr/>
            </a:pPr>
            <a:r>
              <a:rPr lang="en-US" sz="2400" dirty="0">
                <a:latin typeface="+mn-lt"/>
              </a:rPr>
              <a:t>Inhaled (Radon)      227 </a:t>
            </a:r>
            <a:r>
              <a:rPr lang="en-US" sz="2400" dirty="0" err="1">
                <a:latin typeface="+mn-lt"/>
              </a:rPr>
              <a:t>nSv</a:t>
            </a:r>
            <a:r>
              <a:rPr lang="en-US" sz="2400" dirty="0">
                <a:latin typeface="+mn-lt"/>
              </a:rPr>
              <a:t>/h</a:t>
            </a:r>
          </a:p>
        </p:txBody>
      </p:sp>
      <p:sp>
        <p:nvSpPr>
          <p:cNvPr id="3" name="TextBox 2">
            <a:extLst>
              <a:ext uri="{FF2B5EF4-FFF2-40B4-BE49-F238E27FC236}">
                <a16:creationId xmlns:a16="http://schemas.microsoft.com/office/drawing/2014/main" id="{948B9419-5374-C894-E61F-E456D983A2B0}"/>
              </a:ext>
            </a:extLst>
          </p:cNvPr>
          <p:cNvSpPr txBox="1"/>
          <p:nvPr/>
        </p:nvSpPr>
        <p:spPr>
          <a:xfrm>
            <a:off x="457200" y="6462164"/>
            <a:ext cx="381000" cy="369332"/>
          </a:xfrm>
          <a:prstGeom prst="rect">
            <a:avLst/>
          </a:prstGeom>
          <a:noFill/>
        </p:spPr>
        <p:txBody>
          <a:bodyPr wrap="square">
            <a:spAutoFit/>
          </a:bodyPr>
          <a:lstStyle/>
          <a:p>
            <a:r>
              <a:rPr lang="en-US" dirty="0">
                <a:solidFill>
                  <a:srgbClr val="FF0000"/>
                </a:solidFill>
              </a:rPr>
              <a:t>9</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15267</TotalTime>
  <Words>4488</Words>
  <Application>Microsoft Office PowerPoint</Application>
  <PresentationFormat>On-screen Show (4:3)</PresentationFormat>
  <Paragraphs>618</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Courier New</vt:lpstr>
      <vt:lpstr>Times</vt:lpstr>
      <vt:lpstr>Times New Roman</vt:lpstr>
      <vt:lpstr>Trebuchet MS</vt:lpstr>
      <vt:lpstr>Wingdings 3</vt:lpstr>
      <vt:lpstr>Facet</vt:lpstr>
      <vt:lpstr>Effects of Ionizing Radiation Exposure</vt:lpstr>
      <vt:lpstr>PowerPoint Presentation</vt:lpstr>
      <vt:lpstr>Historical Perspective of Radiation</vt:lpstr>
      <vt:lpstr>Historical Perspective (cont.)</vt:lpstr>
      <vt:lpstr>Historical Perspective (cont.)</vt:lpstr>
      <vt:lpstr>PowerPoint Presentation</vt:lpstr>
      <vt:lpstr>Important Note Regarding Chronic Low-Dose Radiation Exposure</vt:lpstr>
      <vt:lpstr>Natural Background Radiation</vt:lpstr>
      <vt:lpstr>Internal Radionuclides</vt:lpstr>
      <vt:lpstr>Exposure from Inhaled Radon</vt:lpstr>
      <vt:lpstr>Penetrating Properties of Ionizing Radiation</vt:lpstr>
      <vt:lpstr>Types of Radiation Exposure</vt:lpstr>
      <vt:lpstr>External vs Internal Chronic Exposure</vt:lpstr>
      <vt:lpstr>Absorbed vs Equivalent Dose</vt:lpstr>
      <vt:lpstr>PowerPoint Presentation</vt:lpstr>
      <vt:lpstr>Ingestion of Radionuclides</vt:lpstr>
      <vt:lpstr>PowerPoint Presentation</vt:lpstr>
      <vt:lpstr>PowerPoint Presentation</vt:lpstr>
      <vt:lpstr>Radionuclide Effective Half-life</vt:lpstr>
      <vt:lpstr>PowerPoint Presentation</vt:lpstr>
      <vt:lpstr>PowerPoint Presentation</vt:lpstr>
      <vt:lpstr>PowerPoint Presentation</vt:lpstr>
      <vt:lpstr>Ionizing Radiation/Cell Interactions</vt:lpstr>
      <vt:lpstr>PowerPoint Presentation</vt:lpstr>
      <vt:lpstr>Biological Cell Susceptibility to Radiation</vt:lpstr>
      <vt:lpstr>Biological Effects Factors</vt:lpstr>
      <vt:lpstr>Types of Biological Effects</vt:lpstr>
      <vt:lpstr>PowerPoint Presentation</vt:lpstr>
      <vt:lpstr>PowerPoint Presentation</vt:lpstr>
      <vt:lpstr>Biological Effects of Radiation</vt:lpstr>
      <vt:lpstr>Biological Effects of Radiation (cont.)</vt:lpstr>
      <vt:lpstr>Biological Effects of Radiation (cont.)</vt:lpstr>
      <vt:lpstr>Biological Effects of Radiation (cont.)</vt:lpstr>
      <vt:lpstr>DNA Primary Focus of Radiation-Induced Damage</vt:lpstr>
      <vt:lpstr>DNA Primary Focus of Radiation-Induced Damage (cont.)</vt:lpstr>
      <vt:lpstr>Effects of DNA Damage</vt:lpstr>
      <vt:lpstr>PowerPoint Presentation</vt:lpstr>
      <vt:lpstr>PowerPoint Presentation</vt:lpstr>
      <vt:lpstr>High-Dose Radiation Health Effects Studies</vt:lpstr>
      <vt:lpstr>Radium Dial Painters</vt:lpstr>
      <vt:lpstr>Atomic Bomb Survivors</vt:lpstr>
      <vt:lpstr>PowerPoint Presentation</vt:lpstr>
      <vt:lpstr>PowerPoint Presentation</vt:lpstr>
      <vt:lpstr>PowerPoint Presentation</vt:lpstr>
      <vt:lpstr>PowerPoint Presentation</vt:lpstr>
      <vt:lpstr>PowerPoint Presentation</vt:lpstr>
      <vt:lpstr>Acute Exposures in Perspective</vt:lpstr>
      <vt:lpstr>Radiation Exposure Takeaways</vt:lpstr>
      <vt:lpstr>Radiation Exposure Effects Summary</vt:lpstr>
      <vt:lpstr>Radiation Exposure Effects Summary (cont.)</vt:lpstr>
      <vt:lpstr>Radiation Exposure Effects Summary (cont.)</vt:lpstr>
      <vt:lpstr>Radiation Exposure Effects Summary (cont.)</vt:lpstr>
      <vt:lpstr>Radiation Exposure Effects Summary (cont.)</vt:lpstr>
      <vt:lpstr>PowerPoint Presentation</vt:lpstr>
    </vt:vector>
  </TitlesOfParts>
  <Company>RSEC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Effects of Radiation</dc:title>
  <dc:creator>Jeremy Myers</dc:creator>
  <cp:lastModifiedBy>Jeffrey Mahn</cp:lastModifiedBy>
  <cp:revision>1152</cp:revision>
  <cp:lastPrinted>2025-04-17T20:02:10Z</cp:lastPrinted>
  <dcterms:created xsi:type="dcterms:W3CDTF">2005-03-22T19:59:52Z</dcterms:created>
  <dcterms:modified xsi:type="dcterms:W3CDTF">2025-07-05T13:13:31Z</dcterms:modified>
</cp:coreProperties>
</file>