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68"/>
  </p:notesMasterIdLst>
  <p:sldIdLst>
    <p:sldId id="256" r:id="rId2"/>
    <p:sldId id="291" r:id="rId3"/>
    <p:sldId id="316" r:id="rId4"/>
    <p:sldId id="283" r:id="rId5"/>
    <p:sldId id="299" r:id="rId6"/>
    <p:sldId id="437" r:id="rId7"/>
    <p:sldId id="332" r:id="rId8"/>
    <p:sldId id="458" r:id="rId9"/>
    <p:sldId id="300" r:id="rId10"/>
    <p:sldId id="347" r:id="rId11"/>
    <p:sldId id="468" r:id="rId12"/>
    <p:sldId id="457" r:id="rId13"/>
    <p:sldId id="259" r:id="rId14"/>
    <p:sldId id="345" r:id="rId15"/>
    <p:sldId id="467" r:id="rId16"/>
    <p:sldId id="317" r:id="rId17"/>
    <p:sldId id="318" r:id="rId18"/>
    <p:sldId id="441" r:id="rId19"/>
    <p:sldId id="288" r:id="rId20"/>
    <p:sldId id="459" r:id="rId21"/>
    <p:sldId id="442" r:id="rId22"/>
    <p:sldId id="260" r:id="rId23"/>
    <p:sldId id="466" r:id="rId24"/>
    <p:sldId id="439" r:id="rId25"/>
    <p:sldId id="261" r:id="rId26"/>
    <p:sldId id="264" r:id="rId27"/>
    <p:sldId id="265" r:id="rId28"/>
    <p:sldId id="266" r:id="rId29"/>
    <p:sldId id="460" r:id="rId30"/>
    <p:sldId id="445" r:id="rId31"/>
    <p:sldId id="461" r:id="rId32"/>
    <p:sldId id="330" r:id="rId33"/>
    <p:sldId id="319" r:id="rId34"/>
    <p:sldId id="363" r:id="rId35"/>
    <p:sldId id="465" r:id="rId36"/>
    <p:sldId id="358" r:id="rId37"/>
    <p:sldId id="443" r:id="rId38"/>
    <p:sldId id="447" r:id="rId39"/>
    <p:sldId id="448" r:id="rId40"/>
    <p:sldId id="456" r:id="rId41"/>
    <p:sldId id="454" r:id="rId42"/>
    <p:sldId id="453" r:id="rId43"/>
    <p:sldId id="340" r:id="rId44"/>
    <p:sldId id="292" r:id="rId45"/>
    <p:sldId id="433" r:id="rId46"/>
    <p:sldId id="364" r:id="rId47"/>
    <p:sldId id="370" r:id="rId48"/>
    <p:sldId id="434" r:id="rId49"/>
    <p:sldId id="440" r:id="rId50"/>
    <p:sldId id="324" r:id="rId51"/>
    <p:sldId id="325" r:id="rId52"/>
    <p:sldId id="295" r:id="rId53"/>
    <p:sldId id="298" r:id="rId54"/>
    <p:sldId id="296" r:id="rId55"/>
    <p:sldId id="320" r:id="rId56"/>
    <p:sldId id="361" r:id="rId57"/>
    <p:sldId id="279" r:id="rId58"/>
    <p:sldId id="346" r:id="rId59"/>
    <p:sldId id="341" r:id="rId60"/>
    <p:sldId id="257" r:id="rId61"/>
    <p:sldId id="362" r:id="rId62"/>
    <p:sldId id="462" r:id="rId63"/>
    <p:sldId id="463" r:id="rId64"/>
    <p:sldId id="464" r:id="rId65"/>
    <p:sldId id="280" r:id="rId66"/>
    <p:sldId id="294" r:id="rId67"/>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1546"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323" y="-542"/>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F5EF748-EC96-871A-0D94-0E7640E2ADA5}"/>
              </a:ext>
            </a:extLst>
          </p:cNvPr>
          <p:cNvSpPr>
            <a:spLocks noGrp="1" noChangeArrowheads="1"/>
          </p:cNvSpPr>
          <p:nvPr>
            <p:ph type="hdr" sz="quarter"/>
          </p:nvPr>
        </p:nvSpPr>
        <p:spPr bwMode="auto">
          <a:xfrm>
            <a:off x="0" y="0"/>
            <a:ext cx="2971800"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Arial" charset="0"/>
              </a:defRPr>
            </a:lvl1pPr>
          </a:lstStyle>
          <a:p>
            <a:pPr>
              <a:defRPr/>
            </a:pPr>
            <a:endParaRPr lang="en-US" altLang="en-US"/>
          </a:p>
        </p:txBody>
      </p:sp>
      <p:sp>
        <p:nvSpPr>
          <p:cNvPr id="88067" name="Rectangle 3">
            <a:extLst>
              <a:ext uri="{FF2B5EF4-FFF2-40B4-BE49-F238E27FC236}">
                <a16:creationId xmlns:a16="http://schemas.microsoft.com/office/drawing/2014/main" id="{1FC803A4-ABA7-05EC-53AA-5E3E23F141CA}"/>
              </a:ext>
            </a:extLst>
          </p:cNvPr>
          <p:cNvSpPr>
            <a:spLocks noGrp="1" noChangeArrowheads="1"/>
          </p:cNvSpPr>
          <p:nvPr>
            <p:ph type="dt" idx="1"/>
          </p:nvPr>
        </p:nvSpPr>
        <p:spPr bwMode="auto">
          <a:xfrm>
            <a:off x="3884613" y="0"/>
            <a:ext cx="2971800" cy="4619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Arial" charset="0"/>
              </a:defRPr>
            </a:lvl1pPr>
          </a:lstStyle>
          <a:p>
            <a:pPr>
              <a:defRPr/>
            </a:pPr>
            <a:fld id="{E6A6EE31-C745-4CD7-8718-1E6AC74B69CD}" type="datetimeFigureOut">
              <a:rPr lang="en-US" altLang="en-US"/>
              <a:pPr>
                <a:defRPr/>
              </a:pPr>
              <a:t>7/4/2025</a:t>
            </a:fld>
            <a:endParaRPr lang="en-US" altLang="en-US"/>
          </a:p>
        </p:txBody>
      </p:sp>
      <p:sp>
        <p:nvSpPr>
          <p:cNvPr id="2052" name="Rectangle 4">
            <a:extLst>
              <a:ext uri="{FF2B5EF4-FFF2-40B4-BE49-F238E27FC236}">
                <a16:creationId xmlns:a16="http://schemas.microsoft.com/office/drawing/2014/main" id="{02F684EF-B603-82AF-6E79-E9D4A1D7231E}"/>
              </a:ext>
            </a:extLst>
          </p:cNvPr>
          <p:cNvSpPr>
            <a:spLocks noGrp="1" noRot="1" noChangeAspect="1" noChangeArrowheads="1" noTextEdit="1"/>
          </p:cNvSpPr>
          <p:nvPr>
            <p:ph type="sldImg" idx="2"/>
          </p:nvPr>
        </p:nvSpPr>
        <p:spPr bwMode="auto">
          <a:xfrm>
            <a:off x="1119188" y="692150"/>
            <a:ext cx="4619625"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a:extLst>
              <a:ext uri="{FF2B5EF4-FFF2-40B4-BE49-F238E27FC236}">
                <a16:creationId xmlns:a16="http://schemas.microsoft.com/office/drawing/2014/main" id="{71EDFF2B-D282-41D4-278E-F7E1317C892B}"/>
              </a:ext>
            </a:extLst>
          </p:cNvPr>
          <p:cNvSpPr>
            <a:spLocks noGrp="1" noChangeArrowheads="1"/>
          </p:cNvSpPr>
          <p:nvPr>
            <p:ph type="body" sz="quarter" idx="3"/>
          </p:nvPr>
        </p:nvSpPr>
        <p:spPr bwMode="auto">
          <a:xfrm>
            <a:off x="685800" y="4389438"/>
            <a:ext cx="5486400" cy="415766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8070" name="Rectangle 6">
            <a:extLst>
              <a:ext uri="{FF2B5EF4-FFF2-40B4-BE49-F238E27FC236}">
                <a16:creationId xmlns:a16="http://schemas.microsoft.com/office/drawing/2014/main" id="{E99C648C-00EE-A148-B932-5BF203CA55D0}"/>
              </a:ext>
            </a:extLst>
          </p:cNvPr>
          <p:cNvSpPr>
            <a:spLocks noGrp="1" noChangeArrowheads="1"/>
          </p:cNvSpPr>
          <p:nvPr>
            <p:ph type="ftr" sz="quarter" idx="4"/>
          </p:nvPr>
        </p:nvSpPr>
        <p:spPr bwMode="auto">
          <a:xfrm>
            <a:off x="0" y="8775700"/>
            <a:ext cx="2971800"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Arial" charset="0"/>
              </a:defRPr>
            </a:lvl1pPr>
          </a:lstStyle>
          <a:p>
            <a:pPr>
              <a:defRPr/>
            </a:pPr>
            <a:endParaRPr lang="en-US" altLang="en-US"/>
          </a:p>
        </p:txBody>
      </p:sp>
      <p:sp>
        <p:nvSpPr>
          <p:cNvPr id="88071" name="Rectangle 7">
            <a:extLst>
              <a:ext uri="{FF2B5EF4-FFF2-40B4-BE49-F238E27FC236}">
                <a16:creationId xmlns:a16="http://schemas.microsoft.com/office/drawing/2014/main" id="{66B80AA0-0756-BD30-BD53-BCF79ACC2D9C}"/>
              </a:ext>
            </a:extLst>
          </p:cNvPr>
          <p:cNvSpPr>
            <a:spLocks noGrp="1" noChangeArrowheads="1"/>
          </p:cNvSpPr>
          <p:nvPr>
            <p:ph type="sldNum" sz="quarter" idx="5"/>
          </p:nvPr>
        </p:nvSpPr>
        <p:spPr bwMode="auto">
          <a:xfrm>
            <a:off x="3884613" y="8775700"/>
            <a:ext cx="2971800" cy="46196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1200">
                <a:latin typeface="+mn-lt"/>
              </a:defRPr>
            </a:lvl1pPr>
          </a:lstStyle>
          <a:p>
            <a:pPr>
              <a:defRPr/>
            </a:pPr>
            <a:fld id="{B2325E8D-A386-4ED4-93C2-0BF21E1005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home.comcast.net/~robert.hargraves/public_html/2.Fear.pp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journals.lww.com/10.1097/HP.000000000000047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radiationandreason.com/uploads/enc_EdinburghJune13A.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atomicinsights.com/low-dose-radiation-research-program-defunded-2011/"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slideplayer.com/slide/14715501/90/images/10/Cells+transforming+to+cancerous+cells.jpg"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B4CC6D5-0CDC-702C-2D4D-CC19851A4ABC}"/>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F06F1E7C-03C2-4A14-DD30-8C8AD9CDFA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B667891-C1B0-5F80-7830-B5B9EE1432F1}"/>
              </a:ext>
            </a:extLst>
          </p:cNvPr>
          <p:cNvSpPr>
            <a:spLocks noGrp="1"/>
          </p:cNvSpPr>
          <p:nvPr>
            <p:ph type="sldNum" sz="quarter" idx="5"/>
          </p:nvPr>
        </p:nvSpPr>
        <p:spPr/>
        <p:txBody>
          <a:bodyPr/>
          <a:lstStyle/>
          <a:p>
            <a:pPr>
              <a:defRPr/>
            </a:pPr>
            <a:fld id="{0AAAC904-7A5D-410D-B4AA-074BA3C47F84}"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032960C-4219-309B-F498-8A1DE0513DED}"/>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C8660ED-E54A-7813-B528-821B5EAC48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In 1977 the International Commission on Radiological Protection (ICRP) adopted a risk-based approach to setting radiation protection standards. </a:t>
            </a:r>
          </a:p>
          <a:p>
            <a:pPr>
              <a:spcBef>
                <a:spcPct val="0"/>
              </a:spcBef>
            </a:pPr>
            <a:endParaRPr lang="en-US" altLang="en-US" dirty="0"/>
          </a:p>
          <a:p>
            <a:r>
              <a:rPr lang="en-US" altLang="en-US" dirty="0"/>
              <a:t>The ICRP decided that a valid method for judging the acceptability of the level of risk in radiation work is by comparing this risk with that for other occupations recognized as having high standards of safety, which are generally considered to be those in which the average annual mortality due to occupational hazards does not exceed    10</a:t>
            </a:r>
            <a:r>
              <a:rPr lang="en-US" altLang="en-US" baseline="30000" dirty="0"/>
              <a:t>-4</a:t>
            </a:r>
            <a:r>
              <a:rPr lang="en-US" altLang="en-US" dirty="0"/>
              <a:t>.</a:t>
            </a:r>
          </a:p>
          <a:p>
            <a:pPr>
              <a:spcBef>
                <a:spcPct val="0"/>
              </a:spcBef>
            </a:pPr>
            <a:endParaRPr lang="en-US" altLang="en-US" dirty="0"/>
          </a:p>
          <a:p>
            <a:r>
              <a:rPr lang="en-US" altLang="en-US" dirty="0"/>
              <a:t>This approach required that the average incremental risk of death from radiation exposure to workers in radiation industries be no larger than the average incremental risk of death from traumatic injuries to workers in industries having high standards of safety. </a:t>
            </a:r>
          </a:p>
          <a:p>
            <a:pPr>
              <a:spcBef>
                <a:spcPct val="0"/>
              </a:spcBef>
            </a:pPr>
            <a:endParaRPr lang="en-US" altLang="en-US" dirty="0"/>
          </a:p>
          <a:p>
            <a:r>
              <a:rPr lang="en-US" altLang="en-US" dirty="0"/>
              <a:t>Ref. </a:t>
            </a:r>
            <a:r>
              <a:rPr lang="en-US" altLang="en-US" i="1" dirty="0"/>
              <a:t>Recommendations of the International Commission on Radiological Protection</a:t>
            </a:r>
            <a:r>
              <a:rPr lang="en-US" altLang="en-US" dirty="0"/>
              <a:t>, ICRP Publication 26, adopted January 17, 1977</a:t>
            </a:r>
            <a:endParaRPr lang="en-US" altLang="en-US" i="1" dirty="0"/>
          </a:p>
          <a:p>
            <a:r>
              <a:rPr lang="en-US" altLang="en-US" dirty="0"/>
              <a:t>Also, </a:t>
            </a:r>
            <a:r>
              <a:rPr lang="en-US" altLang="en-US" dirty="0" err="1"/>
              <a:t>Inkret</a:t>
            </a:r>
            <a:r>
              <a:rPr lang="en-US" altLang="en-US" dirty="0"/>
              <a:t>, W.C., Meinhold, C.B., and Taschner, J.C., </a:t>
            </a:r>
            <a:r>
              <a:rPr lang="en-US" altLang="en-US" i="1" dirty="0"/>
              <a:t>A Brief History of Radiation Protection Standards</a:t>
            </a:r>
            <a:r>
              <a:rPr lang="en-US" altLang="en-US" dirty="0"/>
              <a:t>, Los Alamos Science Number 23, 1995</a:t>
            </a:r>
          </a:p>
          <a:p>
            <a:endParaRPr lang="en-US" altLang="en-US" dirty="0"/>
          </a:p>
        </p:txBody>
      </p:sp>
      <p:sp>
        <p:nvSpPr>
          <p:cNvPr id="38916" name="Slide Number Placeholder 3">
            <a:extLst>
              <a:ext uri="{FF2B5EF4-FFF2-40B4-BE49-F238E27FC236}">
                <a16:creationId xmlns:a16="http://schemas.microsoft.com/office/drawing/2014/main" id="{F3D461E3-E531-D353-EF4D-BEEDD849093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fontAlgn="base" hangingPunct="1">
              <a:spcBef>
                <a:spcPct val="0"/>
              </a:spcBef>
              <a:spcAft>
                <a:spcPct val="0"/>
              </a:spcAft>
            </a:pPr>
            <a:fld id="{D4A5E5B2-937D-4C8F-90AC-656C5F756B13}" type="slidenum">
              <a:rPr lang="en-US" altLang="en-US" smtClean="0">
                <a:latin typeface="Arial" panose="020B0604020202020204" pitchFamily="34" charset="0"/>
              </a:rPr>
              <a:pPr eaLnBrk="1" fontAlgn="base" hangingPunct="1">
                <a:spcBef>
                  <a:spcPct val="0"/>
                </a:spcBef>
                <a:spcAft>
                  <a:spcPct val="0"/>
                </a:spcAft>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75692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1D06-354F-9938-336E-B04D21CD985E}"/>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BDEA053-BE16-B8AE-3C92-6B24C8F515C6}"/>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C1045075-9E1C-ABE1-8827-0DCB7A2CF2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7B684525-1B47-EEDD-FF0A-32EC8199EE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0070D0-DDDD-496A-99BB-B59B46347A43}"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59822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662E6-E7B6-C6BF-DCD1-C8FB20B93269}"/>
            </a:ext>
          </a:extLst>
        </p:cNvPr>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54DA4E7-DB1B-A41C-AC41-CFEB89AD6072}"/>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84C9C859-917D-B581-ED23-7979AFE06D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Risk controls for the ionizing radiation hazard must take into account the myriad of variables that influence radiation exposures as shown in this slide. </a:t>
            </a:r>
          </a:p>
          <a:p>
            <a:endParaRPr lang="en-US" altLang="en-US" dirty="0"/>
          </a:p>
          <a:p>
            <a:r>
              <a:rPr lang="en-US" altLang="en-US" dirty="0"/>
              <a:t>While the primary focus of risk controls is to minimize radiation exposures, those controls may take many forms.</a:t>
            </a:r>
          </a:p>
        </p:txBody>
      </p:sp>
      <p:sp>
        <p:nvSpPr>
          <p:cNvPr id="34820" name="Slide Number Placeholder 3">
            <a:extLst>
              <a:ext uri="{FF2B5EF4-FFF2-40B4-BE49-F238E27FC236}">
                <a16:creationId xmlns:a16="http://schemas.microsoft.com/office/drawing/2014/main" id="{6FF85FF1-3D07-4107-1215-080A44BD32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C70BFE-A20D-4262-AE0C-AE12DE2B4DBE}"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86910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29CA260-6441-35AF-B846-C31D2E2A8929}"/>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92F7C61-17D8-D74D-375C-703476FF8A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illustrates the difference in how “familiar” and “unfamiliar” risks are perceived.</a:t>
            </a:r>
          </a:p>
          <a:p>
            <a:endParaRPr lang="en-US" altLang="en-US" dirty="0"/>
          </a:p>
          <a:p>
            <a:r>
              <a:rPr lang="en-US" altLang="en-US" dirty="0"/>
              <a:t>Ionizing radiation from the sun is the same as “man-made” ionizing radiation even though they are generally viewed very differently.</a:t>
            </a:r>
          </a:p>
          <a:p>
            <a:endParaRPr lang="en-US" altLang="en-US" dirty="0"/>
          </a:p>
          <a:p>
            <a:r>
              <a:rPr lang="en-US" altLang="en-US" dirty="0"/>
              <a:t>Radiation from the sun (a “familiar” risk) kills many people each year, but is feared less than “man-made” radiation (an “unfamiliar” risk) having a very low mortality rate.</a:t>
            </a:r>
          </a:p>
        </p:txBody>
      </p:sp>
      <p:sp>
        <p:nvSpPr>
          <p:cNvPr id="34820" name="Slide Number Placeholder 3">
            <a:extLst>
              <a:ext uri="{FF2B5EF4-FFF2-40B4-BE49-F238E27FC236}">
                <a16:creationId xmlns:a16="http://schemas.microsoft.com/office/drawing/2014/main" id="{FCF8985E-61FA-AE5C-76E8-9C10C2D06C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C70BFE-A20D-4262-AE0C-AE12DE2B4DBE}"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05758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AD749C3-709A-2977-EB4C-BB0834F7E5F3}"/>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FF7D1A5D-ACE9-E8EF-4880-BD1442ADE1BA}"/>
              </a:ext>
            </a:extLst>
          </p:cNvPr>
          <p:cNvSpPr>
            <a:spLocks noGrp="1" noChangeArrowheads="1"/>
          </p:cNvSpPr>
          <p:nvPr>
            <p:ph type="body" idx="1"/>
          </p:nvPr>
        </p:nvSpPr>
        <p:spPr>
          <a:xfrm>
            <a:off x="685800" y="4389438"/>
            <a:ext cx="5486400" cy="446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shows one way of visualizing relative differences in radiation exposure risks. However, it needs to be pointed out, once again, that acute and annual chronic exposures are incorrectly being compared (because the body’s adaptive protection mechanisms for chronic low-dose exposures are neglected).</a:t>
            </a:r>
          </a:p>
          <a:p>
            <a:pPr>
              <a:lnSpc>
                <a:spcPct val="80000"/>
              </a:lnSpc>
              <a:spcBef>
                <a:spcPct val="0"/>
              </a:spcBef>
            </a:pPr>
            <a:endParaRPr lang="en-US" altLang="en-US" dirty="0"/>
          </a:p>
          <a:p>
            <a:r>
              <a:rPr lang="en-US" altLang="en-US" dirty="0"/>
              <a:t>Nevertheless, there is one fault in this pictorial that needs to be corrected – the 10,000 mrem “minimum annual radiation exposure linked to increased lifetime risk of cancer” is less than the 26,000 mrem annual exposure in Ramsar, Iran, where there has been no observed increased lifetime risk of cancer.</a:t>
            </a:r>
          </a:p>
          <a:p>
            <a:pPr marL="628650" lvl="1" indent="-171450">
              <a:buFontTx/>
              <a:buChar char="•"/>
            </a:pPr>
            <a:r>
              <a:rPr lang="en-US" altLang="en-US" dirty="0"/>
              <a:t>The 10,000 mrem annual dose actually corresponds (roughly) to the optimum annual dose of the idealized dose-response curve introduced in the radiation hormesis presentation.</a:t>
            </a:r>
          </a:p>
          <a:p>
            <a:pPr marL="628650" lvl="1" indent="-171450">
              <a:buFontTx/>
              <a:buChar char="•"/>
            </a:pPr>
            <a:r>
              <a:rPr lang="en-US" altLang="en-US" dirty="0"/>
              <a:t>The threshold for increased lifetime risk of cancer in this pictorial should be around 900,000 mrem per year, which would be represented by a very much bigger cube.</a:t>
            </a:r>
          </a:p>
          <a:p>
            <a:pPr>
              <a:lnSpc>
                <a:spcPct val="80000"/>
              </a:lnSpc>
              <a:spcBef>
                <a:spcPct val="0"/>
              </a:spcBef>
            </a:pPr>
            <a:endParaRPr lang="en-US" altLang="en-US" dirty="0"/>
          </a:p>
          <a:p>
            <a:r>
              <a:rPr lang="en-US" altLang="en-US" dirty="0"/>
              <a:t>It should also be pointed out that the (cumulative) chronic radiation dose from living next to a nuclear power plant for one year (represented by the dot in the figure) is equivalent to the radiation dose one would receive from eating 10 bananas or 2 Brazil nuts --- undoubtedly, a much clearer visualization of the risk posed by nuclear power plant radiation emissions.</a:t>
            </a:r>
          </a:p>
          <a:p>
            <a:endParaRPr lang="en-US" altLang="en-US" dirty="0"/>
          </a:p>
          <a:p>
            <a:endParaRPr lang="en-US" altLang="en-US" dirty="0"/>
          </a:p>
        </p:txBody>
      </p:sp>
      <p:sp>
        <p:nvSpPr>
          <p:cNvPr id="36868" name="Slide Number Placeholder 3">
            <a:extLst>
              <a:ext uri="{FF2B5EF4-FFF2-40B4-BE49-F238E27FC236}">
                <a16:creationId xmlns:a16="http://schemas.microsoft.com/office/drawing/2014/main" id="{23995852-0032-4F97-EC32-9F71ED4256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7BC253-B059-486B-84F5-8D080769FE2D}"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125123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8849F-0372-2BEC-0FA8-1BEB02DD690F}"/>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AB12A07-2DFB-4D8C-0D73-0038B206C09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DE169BE-B556-0AB1-88C8-F4317C3C61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637FF676-8DF1-0783-8917-8A1402D2DC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0070D0-DDDD-496A-99BB-B59B46347A43}"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20000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FC83D7A-F0ED-E9C0-A2BA-5AAE8269739C}"/>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62B457F3-0A1B-54DC-668F-0AE93A4760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1950s some well known scientists speculated about the consequences that would come from a conflict involving nuclear weapons.</a:t>
            </a:r>
          </a:p>
          <a:p>
            <a:endParaRPr lang="en-US" altLang="en-US" dirty="0"/>
          </a:p>
          <a:p>
            <a:r>
              <a:rPr lang="en-US" altLang="en-US" dirty="0"/>
              <a:t>This speculation inspired further speculation, as well as outright science fiction, in both printed media and movies.</a:t>
            </a:r>
          </a:p>
        </p:txBody>
      </p:sp>
      <p:sp>
        <p:nvSpPr>
          <p:cNvPr id="16388" name="Slide Number Placeholder 3">
            <a:extLst>
              <a:ext uri="{FF2B5EF4-FFF2-40B4-BE49-F238E27FC236}">
                <a16:creationId xmlns:a16="http://schemas.microsoft.com/office/drawing/2014/main" id="{C49D9B74-B7B7-FB27-8A4E-8F035466ED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29B0CE-0C72-41F9-A922-F4C57C7BD078}"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902D333-1047-25C4-42B5-FAFE26CC4A8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C0EB70F2-3C5D-2539-1D51-A48E03C703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Linus Pauling, among others, went so far as to make dire predictions about adverse genetic effects that would result from continued nuclear weapon testing.</a:t>
            </a:r>
          </a:p>
          <a:p>
            <a:endParaRPr lang="en-US" altLang="en-US" dirty="0"/>
          </a:p>
          <a:p>
            <a:r>
              <a:rPr lang="en-US" altLang="en-US" dirty="0"/>
              <a:t>Based on known effects from very high doses of ionizing radiation, it was assumed that there is some level of cancer risk associated with any radiation dose, no matter how small. </a:t>
            </a:r>
          </a:p>
        </p:txBody>
      </p:sp>
      <p:sp>
        <p:nvSpPr>
          <p:cNvPr id="18436" name="Slide Number Placeholder 3">
            <a:extLst>
              <a:ext uri="{FF2B5EF4-FFF2-40B4-BE49-F238E27FC236}">
                <a16:creationId xmlns:a16="http://schemas.microsoft.com/office/drawing/2014/main" id="{2CA75A54-795D-9A4A-59D6-30286C2E09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08979E-42EE-44A9-9E52-BDF207B206A3}"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7316867-068B-5181-4812-2602C4BBEE90}"/>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7B87BA32-F60E-F1E4-87A1-C42764C086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0AC30E9-AAAC-80A6-8F0A-3B22F14F69CF}"/>
              </a:ext>
            </a:extLst>
          </p:cNvPr>
          <p:cNvSpPr>
            <a:spLocks noGrp="1"/>
          </p:cNvSpPr>
          <p:nvPr>
            <p:ph type="sldNum" sz="quarter" idx="5"/>
          </p:nvPr>
        </p:nvSpPr>
        <p:spPr/>
        <p:txBody>
          <a:bodyPr/>
          <a:lstStyle/>
          <a:p>
            <a:pPr>
              <a:defRPr/>
            </a:pPr>
            <a:fld id="{226AE949-C996-4D11-B0D4-26AD8A140CF9}" type="slidenum">
              <a:rPr lang="en-US"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1719292E-074E-FFEB-745D-1C5F51BE116B}"/>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F641EBDF-9858-0C11-7011-1B3EFABDE0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LNT dose-response model has been incorrectly applied for both cancer and genetic mutation risks.</a:t>
            </a:r>
          </a:p>
          <a:p>
            <a:endParaRPr lang="en-US" altLang="en-US" dirty="0"/>
          </a:p>
          <a:p>
            <a:r>
              <a:rPr lang="en-US" altLang="en-US" dirty="0"/>
              <a:t>The model was generated by extrapolating very high dose-response data from atomic bomb survivors to zero dose, absent any low dose data to support such an extrapolation.</a:t>
            </a:r>
          </a:p>
          <a:p>
            <a:endParaRPr lang="en-US" altLang="en-US" dirty="0"/>
          </a:p>
          <a:p>
            <a:r>
              <a:rPr lang="en-US" altLang="en-US" dirty="0"/>
              <a:t>As has been pointed out previously, high-dose radiation exposures can overwhelm the body’s adaptive protection systems, but low-dose exposures do not.</a:t>
            </a:r>
          </a:p>
          <a:p>
            <a:endParaRPr lang="en-US" altLang="en-US" dirty="0"/>
          </a:p>
          <a:p>
            <a:r>
              <a:rPr lang="en-US" altLang="en-US" dirty="0"/>
              <a:t>So, although a linear relationship may be observed between high-dose radiation exposures and cancer or genetic defect risk, such a relationship has </a:t>
            </a:r>
            <a:r>
              <a:rPr lang="en-US" altLang="en-US" u="sng" dirty="0"/>
              <a:t>not</a:t>
            </a:r>
            <a:r>
              <a:rPr lang="en-US" altLang="en-US" dirty="0"/>
              <a:t> been observed for low-dose exposures.</a:t>
            </a:r>
          </a:p>
        </p:txBody>
      </p:sp>
      <p:sp>
        <p:nvSpPr>
          <p:cNvPr id="47108" name="Slide Number Placeholder 3">
            <a:extLst>
              <a:ext uri="{FF2B5EF4-FFF2-40B4-BE49-F238E27FC236}">
                <a16:creationId xmlns:a16="http://schemas.microsoft.com/office/drawing/2014/main" id="{E805A7A6-6214-9AF9-DCAC-87DE5D88E6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F000F9-1D11-46B5-B84E-47EF6D420B33}"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56745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38E4671-AEA1-D5D0-BE38-D80EC4B13934}"/>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011AFD3C-8D61-4933-BAC6-9EE991CE99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9B0D90B-CE7F-26A8-8288-A15AF38B7018}"/>
              </a:ext>
            </a:extLst>
          </p:cNvPr>
          <p:cNvSpPr>
            <a:spLocks noGrp="1"/>
          </p:cNvSpPr>
          <p:nvPr>
            <p:ph type="sldNum" sz="quarter" idx="5"/>
          </p:nvPr>
        </p:nvSpPr>
        <p:spPr/>
        <p:txBody>
          <a:bodyPr/>
          <a:lstStyle/>
          <a:p>
            <a:pPr>
              <a:defRPr/>
            </a:pPr>
            <a:fld id="{7710B288-7892-49EE-B8D9-CCB7DD6934C4}" type="slidenum">
              <a:rPr lang="en-US"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8E637-212F-4819-B1F7-3570BE07514B}"/>
            </a:ext>
          </a:extLst>
        </p:cNvPr>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136879C-DCB3-FA30-DE88-725B5B190C38}"/>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EC05B2C1-8B3E-9D48-D662-37F78D07BD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This slide shows the unrealistic basis for ICRP radiological protection regulations.</a:t>
            </a:r>
          </a:p>
          <a:p>
            <a:pPr>
              <a:lnSpc>
                <a:spcPct val="80000"/>
              </a:lnSpc>
              <a:spcBef>
                <a:spcPts val="0"/>
              </a:spcBef>
              <a:defRPr/>
            </a:pPr>
            <a:endParaRPr lang="en-US" dirty="0"/>
          </a:p>
          <a:p>
            <a:pPr>
              <a:defRPr/>
            </a:pPr>
            <a:r>
              <a:rPr lang="en-US" dirty="0"/>
              <a:t>In particular, </a:t>
            </a:r>
          </a:p>
          <a:p>
            <a:pPr marL="628650" lvl="1" indent="-171450">
              <a:buFont typeface="Arial" panose="020B0604020202020204" pitchFamily="34" charset="0"/>
              <a:buChar char="•"/>
              <a:defRPr/>
            </a:pPr>
            <a:r>
              <a:rPr lang="en-US" dirty="0"/>
              <a:t>risk is non-cancer specific means all cancer forms are assumed to have the same radiological risk, </a:t>
            </a:r>
          </a:p>
          <a:p>
            <a:pPr marL="628650" lvl="1" indent="-171450">
              <a:buFont typeface="Arial" panose="020B0604020202020204" pitchFamily="34" charset="0"/>
              <a:buChar char="•"/>
              <a:defRPr/>
            </a:pPr>
            <a:r>
              <a:rPr lang="en-US" dirty="0"/>
              <a:t>risk is non-organ dose specific means all body organs are assumed to have the same dose susceptibility to damage,</a:t>
            </a:r>
          </a:p>
          <a:p>
            <a:pPr marL="628650" lvl="1" indent="-171450">
              <a:buFont typeface="Arial" panose="020B0604020202020204" pitchFamily="34" charset="0"/>
              <a:buChar char="•"/>
              <a:defRPr/>
            </a:pPr>
            <a:r>
              <a:rPr lang="en-US" dirty="0"/>
              <a:t>radiation exposure (and therefore biological damage) is assumed to be cumulative means the body’s adaptive protection mechanisms are ignored, and </a:t>
            </a:r>
          </a:p>
          <a:p>
            <a:pPr marL="628650" lvl="1" indent="-171450">
              <a:buFont typeface="Arial" panose="020B0604020202020204" pitchFamily="34" charset="0"/>
              <a:buChar char="•"/>
              <a:defRPr/>
            </a:pPr>
            <a:r>
              <a:rPr lang="en-US" dirty="0"/>
              <a:t>collective dose risk means spreading small doses among a large population increases the probability of a fatality.</a:t>
            </a:r>
          </a:p>
          <a:p>
            <a:pPr>
              <a:lnSpc>
                <a:spcPct val="80000"/>
              </a:lnSpc>
              <a:spcBef>
                <a:spcPts val="0"/>
              </a:spcBef>
              <a:defRPr/>
            </a:pPr>
            <a:endParaRPr lang="en-US" dirty="0">
              <a:latin typeface="+mn-lt"/>
            </a:endParaRPr>
          </a:p>
          <a:p>
            <a:pPr>
              <a:defRPr/>
            </a:pPr>
            <a:r>
              <a:rPr lang="en-US" dirty="0">
                <a:latin typeface="+mn-lt"/>
              </a:rPr>
              <a:t>An interesting observation regarding the ICRP collective dose risk shown In this slide (from ICRP 60, Table S-3):  occupational workers, who would receive a higher “collective” dose than the general public, are assumed to have a lower fatal cancer risk than the general public (i.e., 1 in 2500 vs 1 in 2000 per rem). Despite using the LNT model for both demographics, the observed results of scientific and epidemiological lifespan studies would seem to indicate a beneficial effect associated with the higher dose demographic. </a:t>
            </a:r>
          </a:p>
        </p:txBody>
      </p:sp>
      <p:sp>
        <p:nvSpPr>
          <p:cNvPr id="34820" name="Slide Number Placeholder 3">
            <a:extLst>
              <a:ext uri="{FF2B5EF4-FFF2-40B4-BE49-F238E27FC236}">
                <a16:creationId xmlns:a16="http://schemas.microsoft.com/office/drawing/2014/main" id="{42977D0F-ACC3-E086-8B0D-1FA33FFC79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C70BFE-A20D-4262-AE0C-AE12DE2B4DBE}"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extLst>
      <p:ext uri="{BB962C8B-B14F-4D97-AF65-F5344CB8AC3E}">
        <p14:creationId xmlns:p14="http://schemas.microsoft.com/office/powerpoint/2010/main" val="406330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29511AB-9C4D-05DE-C52A-93A5E1489346}"/>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9E29F1CB-3886-B27E-CBDD-D0D7D433B1B5}"/>
              </a:ext>
            </a:extLst>
          </p:cNvPr>
          <p:cNvSpPr>
            <a:spLocks noGrp="1"/>
          </p:cNvSpPr>
          <p:nvPr>
            <p:ph type="body" idx="1"/>
          </p:nvPr>
        </p:nvSpPr>
        <p:spPr>
          <a:xfrm>
            <a:off x="685800" y="4389438"/>
            <a:ext cx="5486400" cy="438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dirty="0"/>
              <a:t>Graphic source:  </a:t>
            </a:r>
            <a:r>
              <a:rPr lang="en-US" altLang="en-US" dirty="0">
                <a:hlinkClick r:id="rId3"/>
              </a:rPr>
              <a:t>http://home.comcast.net/~robert.hargraves/public_html/2.Fear.ppt</a:t>
            </a:r>
            <a:endParaRPr lang="en-US" altLang="en-US" dirty="0"/>
          </a:p>
          <a:p>
            <a:pPr eaLnBrk="1" hangingPunct="1">
              <a:lnSpc>
                <a:spcPct val="80000"/>
              </a:lnSpc>
              <a:spcBef>
                <a:spcPct val="0"/>
              </a:spcBef>
            </a:pPr>
            <a:endParaRPr lang="en-US" altLang="en-US" dirty="0"/>
          </a:p>
          <a:p>
            <a:pPr eaLnBrk="1" hangingPunct="1">
              <a:spcBef>
                <a:spcPct val="0"/>
              </a:spcBef>
            </a:pPr>
            <a:r>
              <a:rPr lang="en-US" altLang="en-US" dirty="0"/>
              <a:t>This figure shows LNT dose-response model lifetime cancer risk </a:t>
            </a:r>
            <a:r>
              <a:rPr lang="en-US" altLang="en-US" u="sng" dirty="0"/>
              <a:t>predictions</a:t>
            </a:r>
            <a:r>
              <a:rPr lang="en-US" altLang="en-US" dirty="0"/>
              <a:t> for various low-dose-rate exposures.</a:t>
            </a:r>
          </a:p>
          <a:p>
            <a:pPr eaLnBrk="1" hangingPunct="1">
              <a:lnSpc>
                <a:spcPct val="80000"/>
              </a:lnSpc>
              <a:spcBef>
                <a:spcPct val="0"/>
              </a:spcBef>
            </a:pPr>
            <a:endParaRPr lang="en-US" altLang="en-US" dirty="0"/>
          </a:p>
          <a:p>
            <a:pPr eaLnBrk="1" hangingPunct="1">
              <a:spcBef>
                <a:spcPct val="0"/>
              </a:spcBef>
            </a:pPr>
            <a:r>
              <a:rPr lang="en-US" altLang="en-US" dirty="0"/>
              <a:t>The 42% normal lifetime cancer risk is from the American Cancer Society. All of the exposures shown in the figure, except for smoking, are below the average annual natural background radiation dose of 3.5 mSv per year for the American public.</a:t>
            </a:r>
          </a:p>
          <a:p>
            <a:pPr eaLnBrk="1" hangingPunct="1">
              <a:spcBef>
                <a:spcPct val="0"/>
              </a:spcBef>
            </a:pPr>
            <a:endParaRPr lang="en-US" altLang="en-US" dirty="0"/>
          </a:p>
          <a:p>
            <a:pPr eaLnBrk="1" hangingPunct="1">
              <a:spcBef>
                <a:spcPct val="0"/>
              </a:spcBef>
            </a:pPr>
            <a:r>
              <a:rPr lang="en-US" altLang="en-US" dirty="0"/>
              <a:t>LNT ignores the body’s adaptive protection mechanisms that neutralize radiation-induced damage for </a:t>
            </a:r>
            <a:r>
              <a:rPr lang="en-US" altLang="en-US" u="sng" dirty="0"/>
              <a:t>acute</a:t>
            </a:r>
            <a:r>
              <a:rPr lang="en-US" altLang="en-US" dirty="0"/>
              <a:t> doses up to 0.2 Gy. For low LET radiation (where 1 mSv = 1 Gy), even the maximum </a:t>
            </a:r>
            <a:r>
              <a:rPr lang="en-US" altLang="en-US" u="sng" dirty="0"/>
              <a:t>chronic</a:t>
            </a:r>
            <a:r>
              <a:rPr lang="en-US" altLang="en-US" dirty="0"/>
              <a:t> dose rate of 100 mSv per year in the figure (less than 0.3 </a:t>
            </a:r>
            <a:r>
              <a:rPr lang="en-US" altLang="en-US" dirty="0" err="1"/>
              <a:t>mGy</a:t>
            </a:r>
            <a:r>
              <a:rPr lang="en-US" altLang="en-US" dirty="0"/>
              <a:t> per day) is more than a factor of 600 </a:t>
            </a:r>
            <a:r>
              <a:rPr lang="en-US" altLang="en-US" u="sng" dirty="0"/>
              <a:t>less than</a:t>
            </a:r>
            <a:r>
              <a:rPr lang="en-US" altLang="en-US" dirty="0"/>
              <a:t> the maximum </a:t>
            </a:r>
            <a:r>
              <a:rPr lang="en-US" altLang="en-US" u="sng" dirty="0"/>
              <a:t>acute</a:t>
            </a:r>
            <a:r>
              <a:rPr lang="en-US" altLang="en-US" dirty="0"/>
              <a:t> dose for which adaptive protection is effective.</a:t>
            </a:r>
          </a:p>
          <a:p>
            <a:pPr eaLnBrk="1" hangingPunct="1">
              <a:spcBef>
                <a:spcPct val="0"/>
              </a:spcBef>
            </a:pPr>
            <a:endParaRPr lang="en-US" altLang="en-US" dirty="0"/>
          </a:p>
          <a:p>
            <a:pPr eaLnBrk="1" hangingPunct="1">
              <a:spcBef>
                <a:spcPct val="0"/>
              </a:spcBef>
            </a:pPr>
            <a:r>
              <a:rPr lang="en-US" altLang="en-US" dirty="0"/>
              <a:t>Note that 1) all exposures highlighted in the figure, except for the annual mammogram, are </a:t>
            </a:r>
            <a:r>
              <a:rPr lang="en-US" altLang="en-US" u="sng" dirty="0"/>
              <a:t>chronic</a:t>
            </a:r>
            <a:r>
              <a:rPr lang="en-US" altLang="en-US" dirty="0"/>
              <a:t> exposures, and 2) except for smoking, all of the radiation exposures in the figure are from external sources of low LET radiation. Tobacco contains radioactive polonium-210, an alpha particle emitter, which results in internal exposure of the lungs to high LET radiation when tobacco smoke is inhaled.</a:t>
            </a:r>
          </a:p>
          <a:p>
            <a:pPr eaLnBrk="1" hangingPunct="1">
              <a:lnSpc>
                <a:spcPct val="80000"/>
              </a:lnSpc>
              <a:spcBef>
                <a:spcPct val="0"/>
              </a:spcBef>
            </a:pPr>
            <a:endParaRPr lang="en-US" altLang="en-US" dirty="0"/>
          </a:p>
          <a:p>
            <a:pPr eaLnBrk="1" hangingPunct="1">
              <a:spcBef>
                <a:spcPct val="0"/>
              </a:spcBef>
            </a:pPr>
            <a:r>
              <a:rPr lang="en-US" altLang="en-US" dirty="0">
                <a:solidFill>
                  <a:srgbClr val="FF0000"/>
                </a:solidFill>
              </a:rPr>
              <a:t>Therefore, in reality there is no meaningful lifetime cancer risk associated with any of the non-smoking radiation exposures shown in the figure.</a:t>
            </a:r>
          </a:p>
        </p:txBody>
      </p:sp>
      <p:sp>
        <p:nvSpPr>
          <p:cNvPr id="49156" name="Slide Number Placeholder 3">
            <a:extLst>
              <a:ext uri="{FF2B5EF4-FFF2-40B4-BE49-F238E27FC236}">
                <a16:creationId xmlns:a16="http://schemas.microsoft.com/office/drawing/2014/main" id="{557FB4A5-D8A5-5105-9433-ACC33BE57C6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01675" indent="-269875">
              <a:spcBef>
                <a:spcPct val="30000"/>
              </a:spcBef>
              <a:defRPr sz="1200">
                <a:solidFill>
                  <a:schemeClr val="tx1"/>
                </a:solidFill>
                <a:latin typeface="Calibri" panose="020F0502020204030204" pitchFamily="34" charset="0"/>
              </a:defRPr>
            </a:lvl2pPr>
            <a:lvl3pPr marL="1081088" indent="-215900">
              <a:spcBef>
                <a:spcPct val="30000"/>
              </a:spcBef>
              <a:defRPr sz="1200">
                <a:solidFill>
                  <a:schemeClr val="tx1"/>
                </a:solidFill>
                <a:latin typeface="Calibri" panose="020F0502020204030204" pitchFamily="34" charset="0"/>
              </a:defRPr>
            </a:lvl3pPr>
            <a:lvl4pPr marL="1512888" indent="-215900">
              <a:spcBef>
                <a:spcPct val="30000"/>
              </a:spcBef>
              <a:defRPr sz="1200">
                <a:solidFill>
                  <a:schemeClr val="tx1"/>
                </a:solidFill>
                <a:latin typeface="Calibri" panose="020F0502020204030204" pitchFamily="34" charset="0"/>
              </a:defRPr>
            </a:lvl4pPr>
            <a:lvl5pPr marL="1944688" indent="-215900">
              <a:spcBef>
                <a:spcPct val="30000"/>
              </a:spcBef>
              <a:defRPr sz="1200">
                <a:solidFill>
                  <a:schemeClr val="tx1"/>
                </a:solidFill>
                <a:latin typeface="Calibri" panose="020F0502020204030204" pitchFamily="34" charset="0"/>
              </a:defRPr>
            </a:lvl5pPr>
            <a:lvl6pPr marL="2401888" indent="-215900" defTabSz="457200" eaLnBrk="0" fontAlgn="base" hangingPunct="0">
              <a:spcBef>
                <a:spcPct val="30000"/>
              </a:spcBef>
              <a:spcAft>
                <a:spcPct val="0"/>
              </a:spcAft>
              <a:defRPr sz="1200">
                <a:solidFill>
                  <a:schemeClr val="tx1"/>
                </a:solidFill>
                <a:latin typeface="Calibri" panose="020F0502020204030204" pitchFamily="34" charset="0"/>
              </a:defRPr>
            </a:lvl6pPr>
            <a:lvl7pPr marL="2859088" indent="-215900" defTabSz="457200" eaLnBrk="0" fontAlgn="base" hangingPunct="0">
              <a:spcBef>
                <a:spcPct val="30000"/>
              </a:spcBef>
              <a:spcAft>
                <a:spcPct val="0"/>
              </a:spcAft>
              <a:defRPr sz="1200">
                <a:solidFill>
                  <a:schemeClr val="tx1"/>
                </a:solidFill>
                <a:latin typeface="Calibri" panose="020F0502020204030204" pitchFamily="34" charset="0"/>
              </a:defRPr>
            </a:lvl7pPr>
            <a:lvl8pPr marL="3316288" indent="-215900" defTabSz="457200" eaLnBrk="0" fontAlgn="base" hangingPunct="0">
              <a:spcBef>
                <a:spcPct val="30000"/>
              </a:spcBef>
              <a:spcAft>
                <a:spcPct val="0"/>
              </a:spcAft>
              <a:defRPr sz="1200">
                <a:solidFill>
                  <a:schemeClr val="tx1"/>
                </a:solidFill>
                <a:latin typeface="Calibri" panose="020F0502020204030204" pitchFamily="34" charset="0"/>
              </a:defRPr>
            </a:lvl8pPr>
            <a:lvl9pPr marL="3773488" indent="-2159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fontAlgn="base" hangingPunct="1">
              <a:spcBef>
                <a:spcPct val="0"/>
              </a:spcBef>
              <a:spcAft>
                <a:spcPct val="0"/>
              </a:spcAft>
            </a:pPr>
            <a:fld id="{1D4E79BB-99C2-4C6D-8E41-39C78E42F27A}" type="slidenum">
              <a:rPr lang="en-US" altLang="en-US" smtClean="0">
                <a:ea typeface="MS PGothic" panose="020B0600070205080204" pitchFamily="34" charset="-128"/>
                <a:cs typeface="Arial" panose="020B0604020202020204" pitchFamily="34" charset="0"/>
              </a:rPr>
              <a:pPr eaLnBrk="1" fontAlgn="base" hangingPunct="1">
                <a:spcBef>
                  <a:spcPct val="0"/>
                </a:spcBef>
                <a:spcAft>
                  <a:spcPct val="0"/>
                </a:spcAft>
              </a:pPr>
              <a:t>21</a:t>
            </a:fld>
            <a:endParaRPr lang="en-US" altLang="en-US">
              <a:ea typeface="MS PGothic" panose="020B0600070205080204" pitchFamily="34" charset="-128"/>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CE9E6DA-061B-EDF8-A390-7A374DB27BEE}"/>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D800DE52-AC0C-3325-395C-F6945928A4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F1E7A9E6-211D-308B-E2DF-0C93C9AE3F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C1F7A1C-D077-47BC-9248-EA379AF9C696}"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1A9DB7F-7FD7-0D37-7D76-6975D3155C60}"/>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0B1704F0-5A30-FA97-6763-2FA922EBA4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42F5F4F8-C229-70E5-A885-FAE8FB78ED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1A8441A-2292-4210-957B-8D5A4DE2746D}"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B147451-A747-9FEE-CD8B-F2E0697E2C2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F26ACD0C-B40B-9F82-6BD6-DCB5076DC7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look closer at the collective dose concept to see how absurd it is using a non-radiation hazard.</a:t>
            </a:r>
          </a:p>
          <a:p>
            <a:endParaRPr lang="en-US" altLang="en-US" dirty="0"/>
          </a:p>
          <a:p>
            <a:r>
              <a:rPr lang="en-US" altLang="en-US" dirty="0"/>
              <a:t>The biological half-life of approximately 4 days means that the human body excretes one-half of its accumulated arsenic every 4 days. This assures that ingested naturally-occurring low levels of arsenic in the human environment do not accumulate to become lethal.</a:t>
            </a:r>
          </a:p>
          <a:p>
            <a:endParaRPr lang="en-US" altLang="en-US" dirty="0"/>
          </a:p>
          <a:p>
            <a:r>
              <a:rPr lang="en-US" altLang="en-US" dirty="0"/>
              <a:t>Remember Paracelsus, who reminds us that it’s the dose that makes the poison.</a:t>
            </a:r>
          </a:p>
          <a:p>
            <a:endParaRPr lang="en-US" altLang="en-US" dirty="0"/>
          </a:p>
          <a:p>
            <a:r>
              <a:rPr lang="en-US" altLang="en-US" dirty="0"/>
              <a:t>We know this to be true because we consume arsenic in green leafy vegetables and we don’t even get sick, much less die from eating leafy vegetables. In fact, eating such food is necessary for good health.</a:t>
            </a:r>
          </a:p>
        </p:txBody>
      </p:sp>
      <p:sp>
        <p:nvSpPr>
          <p:cNvPr id="55300" name="Slide Number Placeholder 3">
            <a:extLst>
              <a:ext uri="{FF2B5EF4-FFF2-40B4-BE49-F238E27FC236}">
                <a16:creationId xmlns:a16="http://schemas.microsoft.com/office/drawing/2014/main" id="{2C6EA512-8817-6874-B515-8C7CDE5B82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4E9296-10BC-4CDB-9771-D00087E011B7}"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C7DB242-C878-6B11-5CBE-6A1517D23D08}"/>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8D081FFC-2440-3DC1-2B71-83472C251A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100,000 people x 1 </a:t>
            </a:r>
            <a:r>
              <a:rPr lang="el-GR" altLang="en-US" dirty="0"/>
              <a:t>μ</a:t>
            </a:r>
            <a:r>
              <a:rPr lang="en-US" altLang="en-US" dirty="0"/>
              <a:t>g x 0.00001 probability of death per </a:t>
            </a:r>
            <a:r>
              <a:rPr lang="el-GR" altLang="en-US" dirty="0"/>
              <a:t>μ</a:t>
            </a:r>
            <a:r>
              <a:rPr lang="en-US" altLang="en-US" dirty="0"/>
              <a:t>g = 1 death</a:t>
            </a:r>
          </a:p>
          <a:p>
            <a:endParaRPr lang="en-US" altLang="en-US" dirty="0"/>
          </a:p>
          <a:p>
            <a:r>
              <a:rPr lang="en-US" altLang="en-US" dirty="0"/>
              <a:t>As absurd as this seems, it must be noted that current government regulations imposed on naturally-occurring (but safe) low levels of arsenic in drinking water mandate unwarranted reductions based on the collective dose concept.</a:t>
            </a:r>
          </a:p>
          <a:p>
            <a:endParaRPr lang="en-US" altLang="en-US" dirty="0"/>
          </a:p>
          <a:p>
            <a:r>
              <a:rPr lang="en-US" altLang="en-US" dirty="0"/>
              <a:t>Paracelsus must be rolling over in his grave.</a:t>
            </a:r>
          </a:p>
        </p:txBody>
      </p:sp>
      <p:sp>
        <p:nvSpPr>
          <p:cNvPr id="57348" name="Slide Number Placeholder 3">
            <a:extLst>
              <a:ext uri="{FF2B5EF4-FFF2-40B4-BE49-F238E27FC236}">
                <a16:creationId xmlns:a16="http://schemas.microsoft.com/office/drawing/2014/main" id="{7CAEB5ED-7A84-70DC-9C12-8B981E7003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5757F9-2CF7-4D21-83ED-B3BDBF7CE547}"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137F44B-A5ED-1792-EB7F-A48AE360CD5E}"/>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156942C7-BD4D-C47F-1987-6E0B4353D2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Now let’s look at the collective dose implications for a radiation hazard.</a:t>
            </a:r>
          </a:p>
          <a:p>
            <a:endParaRPr lang="en-US" altLang="en-US"/>
          </a:p>
          <a:p>
            <a:r>
              <a:rPr lang="en-US" altLang="en-US"/>
              <a:t>It is worth noting that radiation exposure does not create a unique cancer risk situation, nor is the risk directly measurable or distinguishable from the cancer risk caused by other sources (environmental, chemical, biological, etc.).</a:t>
            </a:r>
          </a:p>
          <a:p>
            <a:endParaRPr lang="en-US" altLang="en-US"/>
          </a:p>
          <a:p>
            <a:r>
              <a:rPr lang="en-US" altLang="en-US"/>
              <a:t>It is also worth noting that home smoke detectors are not a radiation hazard, as long as the americium-241 source is not ingested.</a:t>
            </a:r>
          </a:p>
          <a:p>
            <a:endParaRPr lang="en-US" altLang="en-US"/>
          </a:p>
        </p:txBody>
      </p:sp>
      <p:sp>
        <p:nvSpPr>
          <p:cNvPr id="59396" name="Slide Number Placeholder 3">
            <a:extLst>
              <a:ext uri="{FF2B5EF4-FFF2-40B4-BE49-F238E27FC236}">
                <a16:creationId xmlns:a16="http://schemas.microsoft.com/office/drawing/2014/main" id="{B314D297-4776-0BAF-5C3E-E8F160A5AE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8895E5-A733-48D7-8005-8B620538374E}" type="slidenum">
              <a:rPr lang="en-US" altLang="en-US" smtClean="0">
                <a:latin typeface="Arial" panose="020B0604020202020204" pitchFamily="34" charset="0"/>
              </a:rPr>
              <a:pPr fontAlgn="base">
                <a:spcBef>
                  <a:spcPct val="0"/>
                </a:spcBef>
                <a:spcAft>
                  <a:spcPct val="0"/>
                </a:spcAft>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E505CDE-1B71-D600-859B-89997863C6B5}"/>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07741AFB-F1BF-A391-8E5B-D2BC9DCED2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Paracelsus would be dismayed.</a:t>
            </a:r>
          </a:p>
        </p:txBody>
      </p:sp>
      <p:sp>
        <p:nvSpPr>
          <p:cNvPr id="61444" name="Slide Number Placeholder 3">
            <a:extLst>
              <a:ext uri="{FF2B5EF4-FFF2-40B4-BE49-F238E27FC236}">
                <a16:creationId xmlns:a16="http://schemas.microsoft.com/office/drawing/2014/main" id="{64EF9896-7802-F7FA-D1D4-9A704219A6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A38392-3456-47B1-B042-F80E4D9679AD}" type="slidenum">
              <a:rPr lang="en-US" altLang="en-US" smtClean="0">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DA2E6-022E-88BA-1B8A-4181511278FE}"/>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A409C8E-7DC3-8D02-5E17-20C9D2AE8B02}"/>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4AFABF76-D0A2-E37B-56D7-06F407835F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collective dose visual that makes one want to say, </a:t>
            </a:r>
            <a:r>
              <a:rPr lang="en-US" altLang="en-US" dirty="0" err="1"/>
              <a:t>whaaaaaaaat</a:t>
            </a:r>
            <a:r>
              <a:rPr lang="en-US" altLang="en-US" dirty="0"/>
              <a:t>?</a:t>
            </a:r>
          </a:p>
          <a:p>
            <a:endParaRPr lang="en-US" altLang="en-US" dirty="0"/>
          </a:p>
          <a:p>
            <a:r>
              <a:rPr lang="en-US" altLang="en-US" dirty="0"/>
              <a:t>According to the collective dose concept, each combination of dose and exposed population in the table have the same cancer fatality risk.</a:t>
            </a:r>
          </a:p>
          <a:p>
            <a:endParaRPr lang="en-US" altLang="en-US" dirty="0"/>
          </a:p>
          <a:p>
            <a:r>
              <a:rPr lang="en-US" altLang="en-US" dirty="0"/>
              <a:t>It must be pointed out here that although most nuclear medicine diagnostics are less than 1,000 mrem and patients don’t die from that acute dose, the collective dose concept forces us to accept that one patient out of every 2,000 will die from a dose of 1,000 mrem.</a:t>
            </a:r>
          </a:p>
          <a:p>
            <a:endParaRPr lang="en-US" altLang="en-US" dirty="0"/>
          </a:p>
          <a:p>
            <a:r>
              <a:rPr lang="en-US" altLang="en-US" dirty="0"/>
              <a:t>The reality is that the application of the collective dose concept leads to significant risk control implementation costs for no discernible (actual) risk reduction benefit.</a:t>
            </a:r>
          </a:p>
        </p:txBody>
      </p:sp>
      <p:sp>
        <p:nvSpPr>
          <p:cNvPr id="55300" name="Slide Number Placeholder 3">
            <a:extLst>
              <a:ext uri="{FF2B5EF4-FFF2-40B4-BE49-F238E27FC236}">
                <a16:creationId xmlns:a16="http://schemas.microsoft.com/office/drawing/2014/main" id="{B3FE9CBE-FED8-F569-512D-68C079AC8B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4E9296-10BC-4CDB-9771-D00087E011B7}" type="slidenum">
              <a:rPr lang="en-US" altLang="en-US" smtClean="0">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Tree>
    <p:extLst>
      <p:ext uri="{BB962C8B-B14F-4D97-AF65-F5344CB8AC3E}">
        <p14:creationId xmlns:p14="http://schemas.microsoft.com/office/powerpoint/2010/main" val="3393360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49CD6BB-C3D5-70C2-3F26-FACB6D59E8E4}"/>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7A0D3347-2EFA-0092-D2A0-5CDD0B4F2463}"/>
              </a:ext>
            </a:extLst>
          </p:cNvPr>
          <p:cNvSpPr>
            <a:spLocks noGrp="1" noChangeArrowheads="1"/>
          </p:cNvSpPr>
          <p:nvPr>
            <p:ph type="body" idx="1"/>
          </p:nvPr>
        </p:nvSpPr>
        <p:spPr/>
        <p:txBody>
          <a:bodyPr/>
          <a:lstStyle/>
          <a:p>
            <a:pPr>
              <a:defRPr/>
            </a:pPr>
            <a:r>
              <a:rPr lang="en-US" altLang="en-US" dirty="0">
                <a:latin typeface="+mn-lt"/>
                <a:cs typeface="Arial" panose="020B0604020202020204" pitchFamily="34" charset="0"/>
              </a:rPr>
              <a:t>The key phrase in this modified position is “the computation of cancer risks based on collective effective doses …. </a:t>
            </a:r>
            <a:r>
              <a:rPr lang="en-US" altLang="en-US" u="sng" dirty="0">
                <a:latin typeface="+mn-lt"/>
                <a:cs typeface="Arial" panose="020B0604020202020204" pitchFamily="34" charset="0"/>
              </a:rPr>
              <a:t>should be avoided</a:t>
            </a:r>
            <a:r>
              <a:rPr lang="en-US" altLang="en-US" dirty="0">
                <a:latin typeface="+mn-lt"/>
                <a:cs typeface="Arial" panose="020B0604020202020204" pitchFamily="34" charset="0"/>
              </a:rPr>
              <a:t>.” </a:t>
            </a:r>
          </a:p>
          <a:p>
            <a:pPr>
              <a:defRPr/>
            </a:pPr>
            <a:endParaRPr lang="en-US" altLang="en-US" dirty="0">
              <a:latin typeface="+mn-lt"/>
              <a:cs typeface="Arial" panose="020B0604020202020204" pitchFamily="34" charset="0"/>
            </a:endParaRPr>
          </a:p>
          <a:p>
            <a:pPr>
              <a:defRPr/>
            </a:pPr>
            <a:r>
              <a:rPr lang="en-US" altLang="en-US" dirty="0">
                <a:latin typeface="+mn-lt"/>
                <a:cs typeface="Arial" panose="020B0604020202020204" pitchFamily="34" charset="0"/>
              </a:rPr>
              <a:t>The ICRP avoided directly stating that collective doses should not be used for predicting cancer risks.</a:t>
            </a:r>
          </a:p>
          <a:p>
            <a:pPr>
              <a:defRPr/>
            </a:pPr>
            <a:endParaRPr lang="en-US" altLang="en-US" dirty="0">
              <a:latin typeface="+mn-lt"/>
              <a:cs typeface="Arial" panose="020B0604020202020204" pitchFamily="34" charset="0"/>
            </a:endParaRPr>
          </a:p>
          <a:p>
            <a:pPr>
              <a:defRPr/>
            </a:pPr>
            <a:r>
              <a:rPr lang="en-US" altLang="en-US" dirty="0">
                <a:latin typeface="+mn-lt"/>
                <a:cs typeface="Arial" panose="020B0604020202020204" pitchFamily="34" charset="0"/>
              </a:rPr>
              <a:t>Furthermore, ICRP Publication 103 includes the statement, “</a:t>
            </a:r>
            <a:r>
              <a:rPr lang="en-US" altLang="en-US" dirty="0">
                <a:solidFill>
                  <a:srgbClr val="202122"/>
                </a:solidFill>
                <a:latin typeface="+mn-lt"/>
              </a:rPr>
              <a:t>To avoid aggregation of low individual doses over extended time periods and wide geographical regions the range in effective dose and the time period should be limited and specified.” </a:t>
            </a:r>
          </a:p>
          <a:p>
            <a:pPr>
              <a:defRPr/>
            </a:pPr>
            <a:endParaRPr lang="en-US" altLang="en-US" dirty="0">
              <a:solidFill>
                <a:srgbClr val="202122"/>
              </a:solidFill>
              <a:latin typeface="+mn-lt"/>
            </a:endParaRPr>
          </a:p>
          <a:p>
            <a:pPr>
              <a:defRPr/>
            </a:pPr>
            <a:r>
              <a:rPr lang="en-US" altLang="en-US" dirty="0">
                <a:solidFill>
                  <a:srgbClr val="202122"/>
                </a:solidFill>
                <a:latin typeface="+mn-lt"/>
              </a:rPr>
              <a:t>This statement would appear to merely limit the magnitude of an exposed demographic and the duration of exposure time for application of the collective dose concept.</a:t>
            </a:r>
            <a:endParaRPr lang="en-US" altLang="en-US" dirty="0">
              <a:latin typeface="+mn-lt"/>
              <a:cs typeface="Arial" panose="020B0604020202020204" pitchFamily="34" charset="0"/>
            </a:endParaRPr>
          </a:p>
          <a:p>
            <a:pPr>
              <a:defRPr/>
            </a:pPr>
            <a:endParaRPr lang="en-US" altLang="en-US" dirty="0">
              <a:latin typeface="+mn-lt"/>
              <a:cs typeface="Arial" panose="020B0604020202020204" pitchFamily="34" charset="0"/>
            </a:endParaRPr>
          </a:p>
          <a:p>
            <a:pPr>
              <a:defRPr/>
            </a:pPr>
            <a:r>
              <a:rPr lang="en-US" altLang="en-US" dirty="0">
                <a:latin typeface="+mn-lt"/>
                <a:cs typeface="Arial" panose="020B0604020202020204" pitchFamily="34" charset="0"/>
              </a:rPr>
              <a:t>So, despite the 2007 wording modifications, collective dose continues to be used </a:t>
            </a:r>
            <a:r>
              <a:rPr lang="en-US" altLang="en-US" dirty="0">
                <a:solidFill>
                  <a:srgbClr val="202122"/>
                </a:solidFill>
                <a:latin typeface="+mn-lt"/>
                <a:cs typeface="Arial" panose="020B0604020202020204" pitchFamily="34" charset="0"/>
              </a:rPr>
              <a:t>to predict the cancer risk of postulated accidental releases of ionizing radiation to an exposed population.</a:t>
            </a:r>
            <a:endParaRPr lang="en-US" altLang="en-US" dirty="0">
              <a:latin typeface="+mn-lt"/>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sp>
        <p:nvSpPr>
          <p:cNvPr id="65540" name="Slide Number Placeholder 3">
            <a:extLst>
              <a:ext uri="{FF2B5EF4-FFF2-40B4-BE49-F238E27FC236}">
                <a16:creationId xmlns:a16="http://schemas.microsoft.com/office/drawing/2014/main" id="{1114E528-A103-6186-0E5A-2E24B4DB0A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C230C2-46C6-4041-A7A5-449695347C67}" type="slidenum">
              <a:rPr lang="en-US" altLang="en-US" smtClean="0">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B488C83-055A-4E39-0F65-F46E0A5ECD50}"/>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95D4A04D-1977-7B8E-1808-DB89442CD5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are some truisms that generally apply to matters of risk.</a:t>
            </a:r>
          </a:p>
          <a:p>
            <a:endParaRPr lang="en-US" altLang="en-US"/>
          </a:p>
          <a:p>
            <a:r>
              <a:rPr lang="en-US" altLang="en-US"/>
              <a:t>Risk issues are emotional because more often than not risks (or hazards) have more to do with perception than reality; and undeniably, human behavior is primarily driven by emotion and not by facts.</a:t>
            </a:r>
          </a:p>
          <a:p>
            <a:endParaRPr lang="en-US" altLang="en-US"/>
          </a:p>
          <a:p>
            <a:r>
              <a:rPr lang="en-US" altLang="en-US"/>
              <a:t>Where hazards are not avoidable, risk mitigation measures are generally technical in nature.</a:t>
            </a:r>
          </a:p>
          <a:p>
            <a:endParaRPr lang="en-US" altLang="en-US"/>
          </a:p>
          <a:p>
            <a:r>
              <a:rPr lang="en-US" altLang="en-US"/>
              <a:t>Risk solutions are rarely without opposition, which means alternative solutions must often be negotiated before a final decision can be rendered.</a:t>
            </a:r>
          </a:p>
          <a:p>
            <a:endParaRPr lang="en-US" altLang="en-US"/>
          </a:p>
        </p:txBody>
      </p:sp>
      <p:sp>
        <p:nvSpPr>
          <p:cNvPr id="12292" name="Slide Number Placeholder 3">
            <a:extLst>
              <a:ext uri="{FF2B5EF4-FFF2-40B4-BE49-F238E27FC236}">
                <a16:creationId xmlns:a16="http://schemas.microsoft.com/office/drawing/2014/main" id="{8DF392E7-08BB-88F3-E762-23C9EA08B7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0343F3-533C-4618-8CE7-0CDD859DC722}"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62F0F-F563-2C7E-F6F9-F5A16ECA0AB8}"/>
            </a:ext>
          </a:extLst>
        </p:cNvPr>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02DEBB7-88B5-6BCE-D8FF-F1B65C639913}"/>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4C5DE503-D415-1C76-4A2C-2E7BA1DDC8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Health Physics Society has rejected the collective dose concept.</a:t>
            </a:r>
          </a:p>
        </p:txBody>
      </p:sp>
      <p:sp>
        <p:nvSpPr>
          <p:cNvPr id="61444" name="Slide Number Placeholder 3">
            <a:extLst>
              <a:ext uri="{FF2B5EF4-FFF2-40B4-BE49-F238E27FC236}">
                <a16:creationId xmlns:a16="http://schemas.microsoft.com/office/drawing/2014/main" id="{BF268EEA-8C0E-72B7-9D1F-4F22207368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A38392-3456-47B1-B042-F80E4D9679AD}"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Tree>
    <p:extLst>
      <p:ext uri="{BB962C8B-B14F-4D97-AF65-F5344CB8AC3E}">
        <p14:creationId xmlns:p14="http://schemas.microsoft.com/office/powerpoint/2010/main" val="2050344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E6F4370-2DEE-F933-E832-B7C7E8F48AE5}"/>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EA94B478-AFFC-6947-4FEB-B1B181E8B6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David </a:t>
            </a:r>
            <a:r>
              <a:rPr lang="en-US" altLang="en-US" dirty="0" err="1"/>
              <a:t>Rossin</a:t>
            </a:r>
            <a:r>
              <a:rPr lang="en-US" altLang="en-US" dirty="0"/>
              <a:t>, a past President of the American Nuclear Society, has stated the obvious deception underlying the use of LNT and collective dose in support of radiation safety regulations.</a:t>
            </a:r>
          </a:p>
        </p:txBody>
      </p:sp>
      <p:sp>
        <p:nvSpPr>
          <p:cNvPr id="69636" name="Slide Number Placeholder 3">
            <a:extLst>
              <a:ext uri="{FF2B5EF4-FFF2-40B4-BE49-F238E27FC236}">
                <a16:creationId xmlns:a16="http://schemas.microsoft.com/office/drawing/2014/main" id="{428CD7D4-0FBB-E40F-3822-F1A91D5C0BF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6F7970-DBA2-453C-81F7-D904EABA547B}" type="slidenum">
              <a:rPr lang="en-US" altLang="en-US" smtClean="0">
                <a:latin typeface="Arial" panose="020B0604020202020204" pitchFamily="34" charset="0"/>
              </a:rPr>
              <a:pPr fontAlgn="base">
                <a:spcBef>
                  <a:spcPct val="0"/>
                </a:spcBef>
                <a:spcAft>
                  <a:spcPct val="0"/>
                </a:spcAft>
              </a:pPr>
              <a:t>32</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A28639C-D8E3-80A4-06B2-E5D8FEB04304}"/>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05535B0A-ADB1-EE5C-F422-EB2DB3235D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Cancer mortalities predicted by using the LNT dose-response model are just nameless and faceless statistics that never materialize.</a:t>
            </a:r>
          </a:p>
          <a:p>
            <a:endParaRPr lang="en-US" altLang="en-US" dirty="0"/>
          </a:p>
          <a:p>
            <a:r>
              <a:rPr lang="en-US" altLang="en-US" dirty="0"/>
              <a:t>That is, none of these predicted deaths have ever been verified to happen to real people.</a:t>
            </a:r>
          </a:p>
          <a:p>
            <a:endParaRPr lang="en-US" altLang="en-US" dirty="0"/>
          </a:p>
          <a:p>
            <a:r>
              <a:rPr lang="en-US" altLang="en-US" dirty="0"/>
              <a:t>LNT radiation-induced cancer mortality predictions have merely been a means to frighten people.</a:t>
            </a:r>
          </a:p>
        </p:txBody>
      </p:sp>
      <p:sp>
        <p:nvSpPr>
          <p:cNvPr id="20484" name="Slide Number Placeholder 3">
            <a:extLst>
              <a:ext uri="{FF2B5EF4-FFF2-40B4-BE49-F238E27FC236}">
                <a16:creationId xmlns:a16="http://schemas.microsoft.com/office/drawing/2014/main" id="{7ACC505A-BC57-89B8-9B12-7C8B299AA5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C7ABE8-CD83-41D0-B2EE-D70835D20FC1}" type="slidenum">
              <a:rPr lang="en-US" altLang="en-US" smtClean="0">
                <a:latin typeface="Arial" panose="020B0604020202020204" pitchFamily="34" charset="0"/>
              </a:rPr>
              <a:pPr fontAlgn="base">
                <a:spcBef>
                  <a:spcPct val="0"/>
                </a:spcBef>
                <a:spcAft>
                  <a:spcPct val="0"/>
                </a:spcAft>
              </a:pPr>
              <a:t>33</a:t>
            </a:fld>
            <a:endParaRPr lang="en-US" altLang="en-US">
              <a:latin typeface="Arial" panose="020B0604020202020204" pitchFamily="34" charset="0"/>
            </a:endParaRPr>
          </a:p>
        </p:txBody>
      </p:sp>
    </p:spTree>
    <p:extLst>
      <p:ext uri="{BB962C8B-B14F-4D97-AF65-F5344CB8AC3E}">
        <p14:creationId xmlns:p14="http://schemas.microsoft.com/office/powerpoint/2010/main" val="2943995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F676046-780D-E384-0024-CB9BEBD79EA0}"/>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66FA1513-ADB4-64EF-F892-3FCA3A7A96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Chary </a:t>
            </a:r>
            <a:r>
              <a:rPr lang="en-US" altLang="en-US" dirty="0" err="1"/>
              <a:t>Rangacharyulu</a:t>
            </a:r>
            <a:r>
              <a:rPr lang="en-US" altLang="en-US" dirty="0"/>
              <a:t>, a professor of Physics and Engineering Physics at the University of Saskatchewan in Canada, puts the LNT dose-response model in the proper perspective.</a:t>
            </a:r>
          </a:p>
        </p:txBody>
      </p:sp>
      <p:sp>
        <p:nvSpPr>
          <p:cNvPr id="73732" name="Slide Number Placeholder 3">
            <a:extLst>
              <a:ext uri="{FF2B5EF4-FFF2-40B4-BE49-F238E27FC236}">
                <a16:creationId xmlns:a16="http://schemas.microsoft.com/office/drawing/2014/main" id="{1ADB3F86-29A8-42CD-40DC-31586367D8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7FDAD4-79E9-4EC5-A356-A4490EE22F68}" type="slidenum">
              <a:rPr lang="en-US" altLang="en-US" smtClean="0">
                <a:latin typeface="Arial" panose="020B0604020202020204" pitchFamily="34" charset="0"/>
              </a:rPr>
              <a:pPr fontAlgn="base">
                <a:spcBef>
                  <a:spcPct val="0"/>
                </a:spcBef>
                <a:spcAft>
                  <a:spcPct val="0"/>
                </a:spcAft>
              </a:pPr>
              <a:t>34</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37D0B-3E6E-C263-556C-CAAEB4C102E3}"/>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86D7B60-111C-EC6A-0C75-FD5F99C9EB31}"/>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DDA7FDFD-D8F0-5A07-D96F-630215DF49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Let’s consider the risks associated with some actual high radiation exposures.</a:t>
            </a:r>
          </a:p>
        </p:txBody>
      </p:sp>
      <p:sp>
        <p:nvSpPr>
          <p:cNvPr id="75780" name="Slide Number Placeholder 3">
            <a:extLst>
              <a:ext uri="{FF2B5EF4-FFF2-40B4-BE49-F238E27FC236}">
                <a16:creationId xmlns:a16="http://schemas.microsoft.com/office/drawing/2014/main" id="{8D578FCD-7482-83A4-18BC-7EC7F02571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566726-E4C3-4D19-BE02-C378E1894338}" type="slidenum">
              <a:rPr lang="en-US" altLang="en-US" smtClean="0">
                <a:latin typeface="Arial" panose="020B0604020202020204" pitchFamily="34" charset="0"/>
              </a:rPr>
              <a:pPr fontAlgn="base">
                <a:spcBef>
                  <a:spcPct val="0"/>
                </a:spcBef>
                <a:spcAft>
                  <a:spcPct val="0"/>
                </a:spcAft>
              </a:pPr>
              <a:t>35</a:t>
            </a:fld>
            <a:endParaRPr lang="en-US" altLang="en-US">
              <a:latin typeface="Arial" panose="020B0604020202020204" pitchFamily="34" charset="0"/>
            </a:endParaRPr>
          </a:p>
        </p:txBody>
      </p:sp>
    </p:spTree>
    <p:extLst>
      <p:ext uri="{BB962C8B-B14F-4D97-AF65-F5344CB8AC3E}">
        <p14:creationId xmlns:p14="http://schemas.microsoft.com/office/powerpoint/2010/main" val="4290761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8ED8331-E40E-3021-C6AD-77F794EE6662}"/>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786B78E2-5D73-D312-2451-B7D7B90493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are two of numerous articles that have been published about the LNT deception.</a:t>
            </a:r>
          </a:p>
          <a:p>
            <a:endParaRPr lang="en-US" altLang="en-US" dirty="0"/>
          </a:p>
          <a:p>
            <a:r>
              <a:rPr lang="en-US" altLang="en-US" dirty="0"/>
              <a:t>Edward Calabrese is an American toxicologist and professor in the Department of Environmental Health Sciences at the University of Massachusetts Amherst. He is also the Editor-in-Chief of the scientific journal Dose-Response.</a:t>
            </a:r>
          </a:p>
        </p:txBody>
      </p:sp>
      <p:sp>
        <p:nvSpPr>
          <p:cNvPr id="106500" name="Slide Number Placeholder 3">
            <a:extLst>
              <a:ext uri="{FF2B5EF4-FFF2-40B4-BE49-F238E27FC236}">
                <a16:creationId xmlns:a16="http://schemas.microsoft.com/office/drawing/2014/main" id="{B4CA3F11-DA5E-2B27-1296-56C68E24F6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89F392-46EA-4DAF-9361-9BF652243D98}" type="slidenum">
              <a:rPr lang="en-US" altLang="en-US" smtClean="0">
                <a:latin typeface="Arial" panose="020B0604020202020204" pitchFamily="34" charset="0"/>
              </a:rPr>
              <a:pPr fontAlgn="base">
                <a:spcBef>
                  <a:spcPct val="0"/>
                </a:spcBef>
                <a:spcAft>
                  <a:spcPct val="0"/>
                </a:spcAft>
              </a:pPr>
              <a:t>36</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B2827F7-F246-ABF9-D7EF-3851D2BCB6E5}"/>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80D1ED44-F6A3-62E5-48EC-4FEFEF00CB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Unable to produce evidence that low dose/dose-rate ionizing radiation is detrimental to human health and unwilling to recognize the validity of data showing a beneficial health effect, LNT supporters invoke the precautionary principle as the “conservative” approach to minimizing radiation risk.</a:t>
            </a:r>
          </a:p>
          <a:p>
            <a:endParaRPr lang="en-US" altLang="en-US" dirty="0"/>
          </a:p>
          <a:p>
            <a:r>
              <a:rPr lang="en-US" altLang="en-US" dirty="0"/>
              <a:t>Use of the LNT model is conservative only under the assumption that the biological effects of low dose radiation exposure are always detrimental. </a:t>
            </a:r>
          </a:p>
        </p:txBody>
      </p:sp>
      <p:sp>
        <p:nvSpPr>
          <p:cNvPr id="108548" name="Slide Number Placeholder 3">
            <a:extLst>
              <a:ext uri="{FF2B5EF4-FFF2-40B4-BE49-F238E27FC236}">
                <a16:creationId xmlns:a16="http://schemas.microsoft.com/office/drawing/2014/main" id="{19DEDB20-4DEA-A6ED-7956-30A36C9BDB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2F347D-3A0E-4745-BAEA-874E21818734}" type="slidenum">
              <a:rPr lang="en-US" altLang="en-US" smtClean="0">
                <a:latin typeface="Arial" panose="020B0604020202020204" pitchFamily="34" charset="0"/>
              </a:rPr>
              <a:pPr fontAlgn="base">
                <a:spcBef>
                  <a:spcPct val="0"/>
                </a:spcBef>
                <a:spcAft>
                  <a:spcPct val="0"/>
                </a:spcAft>
              </a:pPr>
              <a:t>37</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was radiation phobia and the LNT hypothesis that birthed the ALARA protocol, which was eventually adopted as the gold standard of nuclear safety.</a:t>
            </a:r>
          </a:p>
          <a:p>
            <a:endParaRPr lang="en-US" dirty="0"/>
          </a:p>
        </p:txBody>
      </p:sp>
      <p:sp>
        <p:nvSpPr>
          <p:cNvPr id="4" name="Slide Number Placeholder 3"/>
          <p:cNvSpPr>
            <a:spLocks noGrp="1"/>
          </p:cNvSpPr>
          <p:nvPr>
            <p:ph type="sldNum" sz="quarter" idx="5"/>
          </p:nvPr>
        </p:nvSpPr>
        <p:spPr/>
        <p:txBody>
          <a:bodyPr/>
          <a:lstStyle/>
          <a:p>
            <a:pPr>
              <a:defRPr/>
            </a:pPr>
            <a:fld id="{B2325E8D-A386-4ED4-93C2-0BF21E1005C6}" type="slidenum">
              <a:rPr lang="en-US" altLang="en-US" smtClean="0"/>
              <a:pPr>
                <a:defRPr/>
              </a:pPr>
              <a:t>38</a:t>
            </a:fld>
            <a:endParaRPr lang="en-US" altLang="en-US"/>
          </a:p>
        </p:txBody>
      </p:sp>
    </p:spTree>
    <p:extLst>
      <p:ext uri="{BB962C8B-B14F-4D97-AF65-F5344CB8AC3E}">
        <p14:creationId xmlns:p14="http://schemas.microsoft.com/office/powerpoint/2010/main" val="459278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2325E8D-A386-4ED4-93C2-0BF21E1005C6}" type="slidenum">
              <a:rPr lang="en-US" altLang="en-US" smtClean="0"/>
              <a:pPr>
                <a:defRPr/>
              </a:pPr>
              <a:t>39</a:t>
            </a:fld>
            <a:endParaRPr lang="en-US" altLang="en-US"/>
          </a:p>
        </p:txBody>
      </p:sp>
    </p:spTree>
    <p:extLst>
      <p:ext uri="{BB962C8B-B14F-4D97-AF65-F5344CB8AC3E}">
        <p14:creationId xmlns:p14="http://schemas.microsoft.com/office/powerpoint/2010/main" val="451472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2325E8D-A386-4ED4-93C2-0BF21E1005C6}" type="slidenum">
              <a:rPr lang="en-US" altLang="en-US" smtClean="0"/>
              <a:pPr>
                <a:defRPr/>
              </a:pPr>
              <a:t>40</a:t>
            </a:fld>
            <a:endParaRPr lang="en-US" altLang="en-US"/>
          </a:p>
        </p:txBody>
      </p:sp>
    </p:spTree>
    <p:extLst>
      <p:ext uri="{BB962C8B-B14F-4D97-AF65-F5344CB8AC3E}">
        <p14:creationId xmlns:p14="http://schemas.microsoft.com/office/powerpoint/2010/main" val="346744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58CF314-684E-D440-1D4D-2E9BD94E646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47A0B0F-C36C-5C53-57C7-9B2DBEDA0B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just what is risk?</a:t>
            </a:r>
          </a:p>
          <a:p>
            <a:endParaRPr lang="en-US" altLang="en-US" dirty="0"/>
          </a:p>
          <a:p>
            <a:r>
              <a:rPr lang="en-US" altLang="en-US" dirty="0"/>
              <a:t>Generally no distinction is made between theoretical risk (e.g., radiation escaping from a used nuclear fuel storage facility) and real risk (e.g., driving a motor vehicle) when communicating risk matters to the general public.</a:t>
            </a:r>
          </a:p>
          <a:p>
            <a:endParaRPr lang="en-US" altLang="en-US" dirty="0"/>
          </a:p>
          <a:p>
            <a:r>
              <a:rPr lang="en-US" altLang="en-US" dirty="0"/>
              <a:t>The </a:t>
            </a:r>
            <a:r>
              <a:rPr lang="en-US" altLang="en-US" u="sng" dirty="0"/>
              <a:t>potential consequences</a:t>
            </a:r>
            <a:r>
              <a:rPr lang="en-US" altLang="en-US" dirty="0"/>
              <a:t> of theoretical risks are generally modeled and are heavily dependent on assumptions underlying the risk model. </a:t>
            </a:r>
          </a:p>
          <a:p>
            <a:endParaRPr lang="en-US" altLang="en-US" dirty="0"/>
          </a:p>
          <a:p>
            <a:r>
              <a:rPr lang="en-US" altLang="en-US" dirty="0"/>
              <a:t>The </a:t>
            </a:r>
            <a:r>
              <a:rPr lang="en-US" altLang="en-US" u="sng" dirty="0"/>
              <a:t>actual consequences</a:t>
            </a:r>
            <a:r>
              <a:rPr lang="en-US" altLang="en-US" dirty="0"/>
              <a:t> of real risks can be measured.</a:t>
            </a:r>
          </a:p>
          <a:p>
            <a:endParaRPr lang="en-US" altLang="en-US" dirty="0"/>
          </a:p>
        </p:txBody>
      </p:sp>
      <p:sp>
        <p:nvSpPr>
          <p:cNvPr id="22532" name="Slide Number Placeholder 3">
            <a:extLst>
              <a:ext uri="{FF2B5EF4-FFF2-40B4-BE49-F238E27FC236}">
                <a16:creationId xmlns:a16="http://schemas.microsoft.com/office/drawing/2014/main" id="{B18F140F-8F5E-DC76-B74B-4C2B23C7EB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A4457B-F5FC-477A-8C7A-EE2E8C56652B}"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325E8D-A386-4ED4-93C2-0BF21E1005C6}" type="slidenum">
              <a:rPr lang="en-US" altLang="en-US" smtClean="0"/>
              <a:pPr>
                <a:defRPr/>
              </a:pPr>
              <a:t>41</a:t>
            </a:fld>
            <a:endParaRPr lang="en-US" altLang="en-US"/>
          </a:p>
        </p:txBody>
      </p:sp>
    </p:spTree>
    <p:extLst>
      <p:ext uri="{BB962C8B-B14F-4D97-AF65-F5344CB8AC3E}">
        <p14:creationId xmlns:p14="http://schemas.microsoft.com/office/powerpoint/2010/main" val="3905726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19DD323B-1EEA-B5B5-A802-14C5A5F187F6}"/>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939B841E-9BAB-AB19-BFBC-08D0529048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last column in this slide shows the cost per death prevented in millions of dollars for each of the UMTRA Project sites.</a:t>
            </a:r>
          </a:p>
          <a:p>
            <a:endParaRPr lang="en-US" altLang="en-US" dirty="0"/>
          </a:p>
          <a:p>
            <a:r>
              <a:rPr lang="en-US" altLang="en-US" dirty="0"/>
              <a:t>It’s noteworthy that the </a:t>
            </a:r>
            <a:r>
              <a:rPr lang="en-US" dirty="0">
                <a:solidFill>
                  <a:srgbClr val="202122"/>
                </a:solidFill>
                <a:ea typeface="Calibri" panose="020F0502020204030204" pitchFamily="34" charset="0"/>
              </a:rPr>
              <a:t>value of a statistical life (VSL) in Western countries typically ranges from </a:t>
            </a:r>
            <a:r>
              <a:rPr lang="en-US" dirty="0"/>
              <a:t>$1 million to $10 million.</a:t>
            </a:r>
          </a:p>
          <a:p>
            <a:endParaRPr lang="en-US" altLang="en-US" dirty="0"/>
          </a:p>
          <a:p>
            <a:r>
              <a:rPr lang="en-US" altLang="en-US" dirty="0"/>
              <a:t>At 12 of the 20 UMTRA Project sites the cost per death prevented was more than $10 million, and for six of the sites the cost per death prevented was more than a billion dollars.</a:t>
            </a:r>
          </a:p>
          <a:p>
            <a:endParaRPr lang="en-US" altLang="en-US" dirty="0"/>
          </a:p>
        </p:txBody>
      </p:sp>
      <p:sp>
        <p:nvSpPr>
          <p:cNvPr id="129028" name="Slide Number Placeholder 3">
            <a:extLst>
              <a:ext uri="{FF2B5EF4-FFF2-40B4-BE49-F238E27FC236}">
                <a16:creationId xmlns:a16="http://schemas.microsoft.com/office/drawing/2014/main" id="{048855C4-69EE-7A62-A9FF-5D352D9D6B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515590-DB38-423D-B81F-F7A32493C4A6}" type="slidenum">
              <a:rPr lang="en-US" altLang="en-US" smtClean="0">
                <a:latin typeface="Arial" panose="020B0604020202020204" pitchFamily="34" charset="0"/>
              </a:rPr>
              <a:pPr fontAlgn="base">
                <a:spcBef>
                  <a:spcPct val="0"/>
                </a:spcBef>
                <a:spcAft>
                  <a:spcPct val="0"/>
                </a:spcAft>
              </a:pPr>
              <a:t>42</a:t>
            </a:fld>
            <a:endParaRPr lang="en-US" altLang="en-US">
              <a:latin typeface="Arial" panose="020B0604020202020204" pitchFamily="34" charset="0"/>
            </a:endParaRPr>
          </a:p>
        </p:txBody>
      </p:sp>
    </p:spTree>
    <p:extLst>
      <p:ext uri="{BB962C8B-B14F-4D97-AF65-F5344CB8AC3E}">
        <p14:creationId xmlns:p14="http://schemas.microsoft.com/office/powerpoint/2010/main" val="1372333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A68925B4-0BDD-B3F3-2308-6BC55CC88CE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BD55D84-EB9E-E948-DDE2-C6D61250F691}"/>
              </a:ext>
            </a:extLst>
          </p:cNvPr>
          <p:cNvSpPr>
            <a:spLocks noGrp="1"/>
          </p:cNvSpPr>
          <p:nvPr>
            <p:ph type="body" idx="1"/>
          </p:nvPr>
        </p:nvSpPr>
        <p:spPr/>
        <p:txBody>
          <a:bodyPr/>
          <a:lstStyle/>
          <a:p>
            <a:pPr>
              <a:defRPr/>
            </a:pPr>
            <a:r>
              <a:rPr lang="en-US" dirty="0"/>
              <a:t>Rosalyn Yalow was an American medical physicist and a co-winner of the 1977 Nobel Prize in Physiology or Medicine for development of the radioimmunoassay technique, </a:t>
            </a:r>
            <a:r>
              <a:rPr lang="en-US" dirty="0">
                <a:solidFill>
                  <a:srgbClr val="202122"/>
                </a:solidFill>
                <a:latin typeface="+mn-lt"/>
              </a:rPr>
              <a:t>a radioisotope tracing technique that allows the measurement of tiny quantities of various biological substances in human blood as well as a multitude of other aqueous fluids.</a:t>
            </a:r>
            <a:endParaRPr lang="en-US" dirty="0">
              <a:latin typeface="+mn-lt"/>
            </a:endParaRPr>
          </a:p>
        </p:txBody>
      </p:sp>
      <p:sp>
        <p:nvSpPr>
          <p:cNvPr id="122884" name="Slide Number Placeholder 3">
            <a:extLst>
              <a:ext uri="{FF2B5EF4-FFF2-40B4-BE49-F238E27FC236}">
                <a16:creationId xmlns:a16="http://schemas.microsoft.com/office/drawing/2014/main" id="{AA64D8B3-F4A4-3271-2192-E5C877AFE6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8FBDE1-E83B-4CD8-9A94-665AB77641E4}" type="slidenum">
              <a:rPr lang="en-US" altLang="en-US" smtClean="0">
                <a:latin typeface="Arial" panose="020B0604020202020204" pitchFamily="34" charset="0"/>
              </a:rPr>
              <a:pPr fontAlgn="base">
                <a:spcBef>
                  <a:spcPct val="0"/>
                </a:spcBef>
                <a:spcAft>
                  <a:spcPct val="0"/>
                </a:spcAft>
              </a:pPr>
              <a:t>43</a:t>
            </a:fld>
            <a:endParaRPr lang="en-US" altLang="en-US">
              <a:latin typeface="Arial" panose="020B0604020202020204" pitchFamily="34" charset="0"/>
            </a:endParaRPr>
          </a:p>
        </p:txBody>
      </p:sp>
    </p:spTree>
    <p:extLst>
      <p:ext uri="{BB962C8B-B14F-4D97-AF65-F5344CB8AC3E}">
        <p14:creationId xmlns:p14="http://schemas.microsoft.com/office/powerpoint/2010/main" val="792771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B1847725-598B-91BD-A5D9-5B6CCBD801E1}"/>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55AD2F6D-7C31-05E9-6819-A14815E3A1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0836" name="Slide Number Placeholder 3">
            <a:extLst>
              <a:ext uri="{FF2B5EF4-FFF2-40B4-BE49-F238E27FC236}">
                <a16:creationId xmlns:a16="http://schemas.microsoft.com/office/drawing/2014/main" id="{3B4E3543-6330-7956-6AFA-4A9A91A629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259525-7B5F-41C3-B649-4F6EF994A7C2}" type="slidenum">
              <a:rPr lang="en-US" altLang="en-US" smtClean="0">
                <a:latin typeface="Arial" panose="020B0604020202020204" pitchFamily="34" charset="0"/>
              </a:rPr>
              <a:pPr fontAlgn="base">
                <a:spcBef>
                  <a:spcPct val="0"/>
                </a:spcBef>
                <a:spcAft>
                  <a:spcPct val="0"/>
                </a:spcAft>
              </a:pPr>
              <a:t>44</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650E7032-694E-D149-4834-8ABFAE54721C}"/>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C8FE2C79-598E-1F61-DA88-B5F6E3D7EB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49750708-CC04-35F2-1317-76BE3C9D46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F5A07D-6CD3-4AE4-ABC5-DA4E15E7ECE7}" type="slidenum">
              <a:rPr lang="en-US" altLang="en-US" smtClean="0">
                <a:latin typeface="Arial" panose="020B0604020202020204" pitchFamily="34" charset="0"/>
              </a:rPr>
              <a:pPr fontAlgn="base">
                <a:spcBef>
                  <a:spcPct val="0"/>
                </a:spcBef>
                <a:spcAft>
                  <a:spcPct val="0"/>
                </a:spcAft>
              </a:pPr>
              <a:t>45</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C13F8C89-F63C-C69C-3EFE-8F0ABE46D88A}"/>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B66706C7-8CEF-CA22-843E-5E3B0158EF85}"/>
              </a:ext>
            </a:extLst>
          </p:cNvPr>
          <p:cNvSpPr>
            <a:spLocks noGrp="1" noChangeArrowheads="1"/>
          </p:cNvSpPr>
          <p:nvPr>
            <p:ph type="body" idx="1"/>
          </p:nvPr>
        </p:nvSpPr>
        <p:spPr/>
        <p:txBody>
          <a:bodyPr/>
          <a:lstStyle/>
          <a:p>
            <a:pPr>
              <a:defRPr/>
            </a:pPr>
            <a:r>
              <a:rPr lang="en-US" altLang="en-US" dirty="0"/>
              <a:t>While DNA damage is a linear function of radiation dose rate, DNA repair is a highly nonlinear process. </a:t>
            </a:r>
          </a:p>
          <a:p>
            <a:pPr>
              <a:defRPr/>
            </a:pPr>
            <a:endParaRPr lang="en-US" altLang="en-US" dirty="0"/>
          </a:p>
          <a:p>
            <a:pPr>
              <a:defRPr/>
            </a:pPr>
            <a:r>
              <a:rPr lang="en-US" altLang="en-US" dirty="0"/>
              <a:t>At relatively low radiation dose rates adaptive protection mechanisms are stimulated and the cell “repair centers” can correctly repair DNA breaks. </a:t>
            </a:r>
          </a:p>
          <a:p>
            <a:pPr>
              <a:defRPr/>
            </a:pPr>
            <a:endParaRPr lang="en-US" altLang="en-US" dirty="0"/>
          </a:p>
          <a:p>
            <a:pPr>
              <a:defRPr/>
            </a:pPr>
            <a:r>
              <a:rPr lang="en-US" altLang="en-US" dirty="0"/>
              <a:t>When the repair process begins to be challenged at relatively high radiation dose rates, the error rate of the repair process goes up.</a:t>
            </a:r>
          </a:p>
          <a:p>
            <a:pPr>
              <a:defRPr/>
            </a:pPr>
            <a:endParaRPr lang="en-US" altLang="en-US" dirty="0"/>
          </a:p>
          <a:p>
            <a:pPr>
              <a:defRPr/>
            </a:pPr>
            <a:r>
              <a:rPr lang="en-US" altLang="en-US" dirty="0"/>
              <a:t>Hence, the overall dose-response behavior is not a linear function of dose for low dose exposures.</a:t>
            </a:r>
          </a:p>
          <a:p>
            <a:pPr>
              <a:defRPr/>
            </a:pPr>
            <a:endParaRPr lang="en-US" altLang="en-US" dirty="0"/>
          </a:p>
          <a:p>
            <a:pPr>
              <a:defRPr/>
            </a:pPr>
            <a:r>
              <a:rPr lang="en-US" altLang="en-US" dirty="0"/>
              <a:t>When the body’s adaptive protection mechanisms are overwhelmed by a very high acute dose of radiation, then the dose-response behavior is a linear function of dose.</a:t>
            </a:r>
          </a:p>
          <a:p>
            <a:pPr>
              <a:defRPr/>
            </a:pPr>
            <a:endParaRPr lang="en-US" altLang="en-US" dirty="0"/>
          </a:p>
          <a:p>
            <a:pPr>
              <a:defRPr/>
            </a:pPr>
            <a:r>
              <a:rPr lang="en-US" altLang="en-US" dirty="0"/>
              <a:t>Ref. L. E. </a:t>
            </a:r>
            <a:r>
              <a:rPr lang="en-US" altLang="en-US" dirty="0" err="1"/>
              <a:t>Feinendegen</a:t>
            </a:r>
            <a:r>
              <a:rPr lang="en-US" altLang="en-US" dirty="0"/>
              <a:t> personal communication and </a:t>
            </a:r>
            <a:r>
              <a:rPr lang="en-US" dirty="0">
                <a:solidFill>
                  <a:srgbClr val="2D5A89"/>
                </a:solidFill>
                <a:latin typeface="+mn-lt"/>
                <a:hlinkClick r:id="rId3"/>
              </a:rPr>
              <a:t>2015 Health Physics Society Symposium, 13–14 July 2015, Health Risks From Low Doses and Low Dose-Rates of Ionizing Radiation</a:t>
            </a:r>
            <a:endParaRPr lang="en-US" altLang="en-US" dirty="0">
              <a:latin typeface="+mn-lt"/>
            </a:endParaRPr>
          </a:p>
        </p:txBody>
      </p:sp>
      <p:sp>
        <p:nvSpPr>
          <p:cNvPr id="114692" name="Slide Number Placeholder 3">
            <a:extLst>
              <a:ext uri="{FF2B5EF4-FFF2-40B4-BE49-F238E27FC236}">
                <a16:creationId xmlns:a16="http://schemas.microsoft.com/office/drawing/2014/main" id="{E320F585-7CB1-35ED-7000-D92CDFD4DC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7BCA0A-DF7F-4EB9-9786-F1F163004593}" type="slidenum">
              <a:rPr lang="en-US" altLang="en-US" smtClean="0">
                <a:latin typeface="Arial" panose="020B0604020202020204" pitchFamily="34" charset="0"/>
              </a:rPr>
              <a:pPr fontAlgn="base">
                <a:spcBef>
                  <a:spcPct val="0"/>
                </a:spcBef>
                <a:spcAft>
                  <a:spcPct val="0"/>
                </a:spcAft>
              </a:pPr>
              <a:t>46</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1AAA082D-DF8E-A958-1408-8821DABF7615}"/>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4BC908A2-C5B1-9D54-27E0-06B0509F0D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dose-response curve was presented in the radiation hormesis presentation.</a:t>
            </a:r>
          </a:p>
          <a:p>
            <a:endParaRPr lang="en-US" altLang="en-US" dirty="0"/>
          </a:p>
          <a:p>
            <a:r>
              <a:rPr lang="en-US" altLang="en-US" dirty="0"/>
              <a:t>It accurately reflects the non-linearity of the biological response to low level radiation-induced cell damage that must be accounted for in any model used to regulate radiation risk.</a:t>
            </a:r>
          </a:p>
          <a:p>
            <a:endParaRPr lang="en-US" altLang="en-US" dirty="0"/>
          </a:p>
          <a:p>
            <a:r>
              <a:rPr lang="en-US" altLang="en-US" dirty="0"/>
              <a:t>Unfortunately, government regulatory agencies continue to use the flawed LNT model to regulate radiation exposures.</a:t>
            </a:r>
          </a:p>
        </p:txBody>
      </p:sp>
      <p:sp>
        <p:nvSpPr>
          <p:cNvPr id="116740" name="Slide Number Placeholder 3">
            <a:extLst>
              <a:ext uri="{FF2B5EF4-FFF2-40B4-BE49-F238E27FC236}">
                <a16:creationId xmlns:a16="http://schemas.microsoft.com/office/drawing/2014/main" id="{E4E061B5-141A-9B81-465F-3ACF345CFE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20B7DE-D943-48B9-8D38-78A446198491}" type="slidenum">
              <a:rPr lang="en-US" altLang="en-US" smtClean="0">
                <a:latin typeface="Arial" panose="020B0604020202020204" pitchFamily="34" charset="0"/>
              </a:rPr>
              <a:pPr fontAlgn="base">
                <a:spcBef>
                  <a:spcPct val="0"/>
                </a:spcBef>
                <a:spcAft>
                  <a:spcPct val="0"/>
                </a:spcAft>
              </a:pPr>
              <a:t>47</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93703E0-7756-4EA4-03C8-0DE365C38094}"/>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D7CB9D7B-65DF-5963-8B95-E0445A0C64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dose-response curve was also presented in the radiation hormesis presentation.</a:t>
            </a:r>
          </a:p>
          <a:p>
            <a:endParaRPr lang="en-US" altLang="en-US" dirty="0"/>
          </a:p>
          <a:p>
            <a:r>
              <a:rPr lang="en-US" altLang="en-US" dirty="0"/>
              <a:t>It is the same as the curve in the previous slide with the vertical axis response data reversed.</a:t>
            </a:r>
          </a:p>
          <a:p>
            <a:endParaRPr lang="en-US" altLang="en-US" dirty="0"/>
          </a:p>
          <a:p>
            <a:r>
              <a:rPr lang="en-US" altLang="en-US" dirty="0"/>
              <a:t>It shows that radiation-induced adaptive protection neutralizes radiation-induced DNA damage for acute doses up to 0.2 </a:t>
            </a:r>
            <a:r>
              <a:rPr lang="en-US" altLang="en-US" dirty="0" err="1"/>
              <a:t>Gy</a:t>
            </a:r>
            <a:r>
              <a:rPr lang="en-US" altLang="en-US" dirty="0"/>
              <a:t> (20 </a:t>
            </a:r>
            <a:r>
              <a:rPr lang="en-US" altLang="en-US" dirty="0" err="1"/>
              <a:t>cGy</a:t>
            </a:r>
            <a:r>
              <a:rPr lang="en-US" altLang="en-US" dirty="0"/>
              <a:t>).</a:t>
            </a:r>
          </a:p>
          <a:p>
            <a:endParaRPr lang="en-US" altLang="en-US" dirty="0"/>
          </a:p>
          <a:p>
            <a:r>
              <a:rPr lang="en-US" altLang="en-US" dirty="0"/>
              <a:t>The hormesis dose-response model </a:t>
            </a:r>
            <a:r>
              <a:rPr lang="en-US" dirty="0">
                <a:effectLst/>
                <a:latin typeface="Calibri" panose="020F0502020204030204" pitchFamily="34" charset="0"/>
                <a:ea typeface="Calibri" panose="020F0502020204030204" pitchFamily="34" charset="0"/>
                <a:cs typeface="Times New Roman" panose="02020603050405020304" pitchFamily="18" charset="0"/>
              </a:rPr>
              <a:t>accurately portrays low-dose ionizing radiation risk. </a:t>
            </a:r>
            <a:endParaRPr lang="en-US" altLang="en-US" dirty="0"/>
          </a:p>
        </p:txBody>
      </p:sp>
      <p:sp>
        <p:nvSpPr>
          <p:cNvPr id="118788" name="Slide Number Placeholder 3">
            <a:extLst>
              <a:ext uri="{FF2B5EF4-FFF2-40B4-BE49-F238E27FC236}">
                <a16:creationId xmlns:a16="http://schemas.microsoft.com/office/drawing/2014/main" id="{03CB1424-AEDE-1244-41E6-0CCBB1A1EA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D2640D-3CA6-4C2D-BB45-1C721472590E}" type="slidenum">
              <a:rPr lang="en-US" altLang="en-US" smtClean="0">
                <a:latin typeface="Arial" panose="020B0604020202020204" pitchFamily="34" charset="0"/>
              </a:rPr>
              <a:pPr fontAlgn="base">
                <a:spcBef>
                  <a:spcPct val="0"/>
                </a:spcBef>
                <a:spcAft>
                  <a:spcPct val="0"/>
                </a:spcAft>
              </a:pPr>
              <a:t>48</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392BB99-0B88-D408-09D7-04BA7D2163BC}"/>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A73761B7-2453-4F3B-500D-5F6D22BCCE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Let’s consider the risks associated with some actual high radiation exposures.</a:t>
            </a:r>
          </a:p>
        </p:txBody>
      </p:sp>
      <p:sp>
        <p:nvSpPr>
          <p:cNvPr id="75780" name="Slide Number Placeholder 3">
            <a:extLst>
              <a:ext uri="{FF2B5EF4-FFF2-40B4-BE49-F238E27FC236}">
                <a16:creationId xmlns:a16="http://schemas.microsoft.com/office/drawing/2014/main" id="{30BE787A-4955-4398-CC5D-4D6820E99A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566726-E4C3-4D19-BE02-C378E1894338}" type="slidenum">
              <a:rPr lang="en-US" altLang="en-US" smtClean="0">
                <a:latin typeface="Arial" panose="020B0604020202020204" pitchFamily="34" charset="0"/>
              </a:rPr>
              <a:pPr fontAlgn="base">
                <a:spcBef>
                  <a:spcPct val="0"/>
                </a:spcBef>
                <a:spcAft>
                  <a:spcPct val="0"/>
                </a:spcAft>
              </a:pPr>
              <a:t>49</a:t>
            </a:fld>
            <a:endParaRPr lang="en-US" altLang="en-US">
              <a:latin typeface="Arial" panose="020B0604020202020204" pitchFamily="34" charset="0"/>
            </a:endParaRPr>
          </a:p>
        </p:txBody>
      </p:sp>
    </p:spTree>
    <p:extLst>
      <p:ext uri="{BB962C8B-B14F-4D97-AF65-F5344CB8AC3E}">
        <p14:creationId xmlns:p14="http://schemas.microsoft.com/office/powerpoint/2010/main" val="197454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EEF0FF50-9A9A-3EA7-72FF-FB27F8526236}"/>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85F22766-B517-16D0-A6AC-E481BFF03FA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a:t>Photo source:  http://news.nationalgeographic.com/news/energy/2011/04/110426/chernobyl-25-years-liquidators-pictures/#/chernobyl-25th-anniversary-liquidators-firefighters-roof_35076_600x450.jpg</a:t>
            </a:r>
          </a:p>
        </p:txBody>
      </p:sp>
      <p:sp>
        <p:nvSpPr>
          <p:cNvPr id="77828" name="Slide Number Placeholder 3">
            <a:extLst>
              <a:ext uri="{FF2B5EF4-FFF2-40B4-BE49-F238E27FC236}">
                <a16:creationId xmlns:a16="http://schemas.microsoft.com/office/drawing/2014/main" id="{D2543969-9DED-249A-FA85-F7FA55EA719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C24FBAD-5F53-43E8-BE81-5EEE25594CC4}" type="slidenum">
              <a:rPr lang="en-US" altLang="en-US" smtClean="0"/>
              <a:pPr fontAlgn="base">
                <a:spcBef>
                  <a:spcPct val="0"/>
                </a:spcBef>
                <a:spcAft>
                  <a:spcPct val="0"/>
                </a:spcAft>
              </a:pPr>
              <a:t>50</a:t>
            </a:fld>
            <a:endParaRPr lang="en-US" altLang="en-US"/>
          </a:p>
        </p:txBody>
      </p:sp>
    </p:spTree>
    <p:extLst>
      <p:ext uri="{BB962C8B-B14F-4D97-AF65-F5344CB8AC3E}">
        <p14:creationId xmlns:p14="http://schemas.microsoft.com/office/powerpoint/2010/main" val="61112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54ECF06-72A2-A085-2725-6B9E09F81920}"/>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532746E4-C88A-F251-8C70-E50912B97A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One of the major obstacles to effective risk communication is risk perception – the notion that some risks are “acceptable” and others not. </a:t>
            </a:r>
          </a:p>
          <a:p>
            <a:endParaRPr lang="en-US" altLang="en-US" dirty="0"/>
          </a:p>
          <a:p>
            <a:r>
              <a:rPr lang="en-US" altLang="en-US" dirty="0"/>
              <a:t>The acceptability or unacceptability of risks is more often than not driven by emotions. </a:t>
            </a:r>
          </a:p>
          <a:p>
            <a:endParaRPr lang="en-US" altLang="en-US" dirty="0"/>
          </a:p>
          <a:p>
            <a:r>
              <a:rPr lang="en-US" altLang="en-US" dirty="0"/>
              <a:t>This slide lists some of the factors that determine the </a:t>
            </a:r>
            <a:r>
              <a:rPr lang="en-US" altLang="en-US" u="sng" dirty="0"/>
              <a:t>emotion-based</a:t>
            </a:r>
            <a:r>
              <a:rPr lang="en-US" altLang="en-US" dirty="0"/>
              <a:t> acceptability or unacceptability of risks.</a:t>
            </a:r>
          </a:p>
          <a:p>
            <a:endParaRPr lang="en-US" altLang="en-US" dirty="0"/>
          </a:p>
        </p:txBody>
      </p:sp>
      <p:sp>
        <p:nvSpPr>
          <p:cNvPr id="24580" name="Slide Number Placeholder 3">
            <a:extLst>
              <a:ext uri="{FF2B5EF4-FFF2-40B4-BE49-F238E27FC236}">
                <a16:creationId xmlns:a16="http://schemas.microsoft.com/office/drawing/2014/main" id="{9FDDD339-3ACC-8287-C34D-B1A59E5225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A0E08A-44E2-4437-AA80-E21EE9C89269}" type="slidenum">
              <a:rPr lang="en-US" altLang="en-US" smtClean="0">
                <a:latin typeface="Arial" panose="020B0604020202020204" pitchFamily="34" charset="0"/>
              </a:rPr>
              <a:pPr fontAlgn="base">
                <a:spcBef>
                  <a:spcPct val="0"/>
                </a:spcBef>
                <a:spcAft>
                  <a:spcPct val="0"/>
                </a:spcAft>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F6FE79D-DC68-2CEF-C392-2A03B3D8B3D0}"/>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6F4CA4A0-8AF9-0DFC-B4A9-83D1CCEE1D2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altLang="en-US" dirty="0">
                <a:latin typeface="Arial" panose="020B0604020202020204" pitchFamily="34" charset="0"/>
                <a:cs typeface="Arial" panose="020B0604020202020204" pitchFamily="34" charset="0"/>
              </a:rPr>
              <a:t>This graphic shows the number of Chernobyl first responders who died relative to the total number of first responders exposed in each dose range (curve is for percent rate mortality vs. dose).</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Note that 2,000 mSv (200 rem) is the threshold dose for acute radiation syndrome (ARS).</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Of the 97 first responders who experienced ARS, 28 died from their exposure.</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22 first responders who recovered from ARS died from various causes in the following 19 years.</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This is one of the most vivid examples of why the linear extrapolation of high dose data to zero dose is fallacious.</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a:latin typeface="Arial" panose="020B0604020202020204" pitchFamily="34" charset="0"/>
                <a:cs typeface="Arial" panose="020B0604020202020204" pitchFamily="34" charset="0"/>
              </a:rPr>
              <a:t>Graphic source:  </a:t>
            </a:r>
            <a:r>
              <a:rPr lang="en-US" altLang="en-US" dirty="0">
                <a:latin typeface="Arial" panose="020B0604020202020204" pitchFamily="34" charset="0"/>
                <a:cs typeface="Arial" panose="020B0604020202020204" pitchFamily="34" charset="0"/>
                <a:hlinkClick r:id="rId3"/>
              </a:rPr>
              <a:t>http://www.radiationandreason.com/uploads//enc_EdinburghJune13A.pdf</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79876" name="Slide Number Placeholder 3">
            <a:extLst>
              <a:ext uri="{FF2B5EF4-FFF2-40B4-BE49-F238E27FC236}">
                <a16:creationId xmlns:a16="http://schemas.microsoft.com/office/drawing/2014/main" id="{B444A14A-D39B-6478-82B3-BDD904A704D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F0902132-3A41-4301-BD03-59C3842EC34D}" type="slidenum">
              <a:rPr lang="en-US" altLang="en-US" smtClean="0"/>
              <a:pPr fontAlgn="base">
                <a:spcBef>
                  <a:spcPct val="0"/>
                </a:spcBef>
                <a:spcAft>
                  <a:spcPct val="0"/>
                </a:spcAft>
              </a:pPr>
              <a:t>51</a:t>
            </a:fld>
            <a:endParaRPr lang="en-US" altLang="en-US"/>
          </a:p>
        </p:txBody>
      </p:sp>
    </p:spTree>
    <p:extLst>
      <p:ext uri="{BB962C8B-B14F-4D97-AF65-F5344CB8AC3E}">
        <p14:creationId xmlns:p14="http://schemas.microsoft.com/office/powerpoint/2010/main" val="4162889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2A86226-3E0B-7C50-3CC8-D7AA6E343A0D}"/>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BC6EEC9C-F224-3909-D389-6FD1D7DEC5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Unfortunately, hysteria tends to rule when radiation information is absent.</a:t>
            </a:r>
          </a:p>
          <a:p>
            <a:endParaRPr lang="en-US" altLang="en-US" dirty="0"/>
          </a:p>
          <a:p>
            <a:r>
              <a:rPr lang="en-US" altLang="en-US" dirty="0"/>
              <a:t>Following the Chernobyl accident, even though radiation doses to other parts of Western and Eastern Europe were never a significant threat, pregnant women were advised to have abortions and cow milk was dumped.</a:t>
            </a:r>
          </a:p>
        </p:txBody>
      </p:sp>
      <p:sp>
        <p:nvSpPr>
          <p:cNvPr id="81924" name="Slide Number Placeholder 3">
            <a:extLst>
              <a:ext uri="{FF2B5EF4-FFF2-40B4-BE49-F238E27FC236}">
                <a16:creationId xmlns:a16="http://schemas.microsoft.com/office/drawing/2014/main" id="{ECC8506F-1421-C0E5-3C38-2F3A96305C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0FB6CF3-7927-479B-87E9-94A4748A800B}" type="slidenum">
              <a:rPr lang="en-US" altLang="en-US" smtClean="0">
                <a:latin typeface="Arial" panose="020B0604020202020204" pitchFamily="34" charset="0"/>
              </a:rPr>
              <a:pPr fontAlgn="base">
                <a:spcBef>
                  <a:spcPct val="0"/>
                </a:spcBef>
                <a:spcAft>
                  <a:spcPct val="0"/>
                </a:spcAft>
              </a:pPr>
              <a:t>52</a:t>
            </a:fld>
            <a:endParaRPr lang="en-US" altLang="en-US">
              <a:latin typeface="Arial" panose="020B0604020202020204" pitchFamily="34" charset="0"/>
            </a:endParaRPr>
          </a:p>
        </p:txBody>
      </p:sp>
    </p:spTree>
    <p:extLst>
      <p:ext uri="{BB962C8B-B14F-4D97-AF65-F5344CB8AC3E}">
        <p14:creationId xmlns:p14="http://schemas.microsoft.com/office/powerpoint/2010/main" val="3487178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48274EF-82AF-D533-907D-6CB2D8FEDEFB}"/>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A6AC70B1-D594-310E-9C43-D6E47CFD95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One would think humankind would learn from reality that the LNT dose-response model is fiction.</a:t>
            </a:r>
          </a:p>
          <a:p>
            <a:endParaRPr lang="en-US" altLang="en-US" dirty="0"/>
          </a:p>
          <a:p>
            <a:r>
              <a:rPr lang="en-US" altLang="en-US" dirty="0"/>
              <a:t>Yet it continues to be used to falsely predict dire consequences from low dose radiation exposures.</a:t>
            </a:r>
          </a:p>
          <a:p>
            <a:endParaRPr lang="en-US" altLang="en-US" dirty="0"/>
          </a:p>
        </p:txBody>
      </p:sp>
      <p:sp>
        <p:nvSpPr>
          <p:cNvPr id="86020" name="Slide Number Placeholder 3">
            <a:extLst>
              <a:ext uri="{FF2B5EF4-FFF2-40B4-BE49-F238E27FC236}">
                <a16:creationId xmlns:a16="http://schemas.microsoft.com/office/drawing/2014/main" id="{D742594A-DF3D-D007-5D19-F1B8D404C7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CD03AC7-459A-43A4-BBF0-E34A37A8B99D}" type="slidenum">
              <a:rPr lang="en-US" altLang="en-US" smtClean="0">
                <a:latin typeface="Arial" panose="020B0604020202020204" pitchFamily="34" charset="0"/>
              </a:rPr>
              <a:pPr fontAlgn="base">
                <a:spcBef>
                  <a:spcPct val="0"/>
                </a:spcBef>
                <a:spcAft>
                  <a:spcPct val="0"/>
                </a:spcAft>
              </a:pPr>
              <a:t>53</a:t>
            </a:fld>
            <a:endParaRPr lang="en-US" altLang="en-US">
              <a:latin typeface="Arial" panose="020B0604020202020204" pitchFamily="34" charset="0"/>
            </a:endParaRPr>
          </a:p>
        </p:txBody>
      </p:sp>
    </p:spTree>
    <p:extLst>
      <p:ext uri="{BB962C8B-B14F-4D97-AF65-F5344CB8AC3E}">
        <p14:creationId xmlns:p14="http://schemas.microsoft.com/office/powerpoint/2010/main" val="2478107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42FF012C-A13D-A5E3-7ACB-A986FB84F6C6}"/>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84639922-F8EE-2F9C-D74D-25A2BA2983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It needs to be emphasized once again, the 53,000 deaths in the Northern Hemisphere  by the year 2036 is a fictitious number that will never be manifested in reality.</a:t>
            </a:r>
          </a:p>
          <a:p>
            <a:endParaRPr lang="en-US" altLang="en-US" dirty="0"/>
          </a:p>
          <a:p>
            <a:r>
              <a:rPr lang="en-US" altLang="en-US" dirty="0"/>
              <a:t>Despite the differences between LNT mortality predictions and reality, the LNT model continues to be used to assess the consequences of hypothetical radiation releases as well as to justify unnecessary radiological protection regulations for low dose radiation.</a:t>
            </a:r>
          </a:p>
          <a:p>
            <a:endParaRPr lang="en-US" altLang="en-US" dirty="0"/>
          </a:p>
          <a:p>
            <a:r>
              <a:rPr lang="en-US" altLang="en-US" dirty="0"/>
              <a:t>Perhaps its continued use is to intentionally frighten people?</a:t>
            </a:r>
          </a:p>
          <a:p>
            <a:endParaRPr lang="en-US" altLang="en-US" dirty="0"/>
          </a:p>
        </p:txBody>
      </p:sp>
      <p:sp>
        <p:nvSpPr>
          <p:cNvPr id="88068" name="Slide Number Placeholder 3">
            <a:extLst>
              <a:ext uri="{FF2B5EF4-FFF2-40B4-BE49-F238E27FC236}">
                <a16:creationId xmlns:a16="http://schemas.microsoft.com/office/drawing/2014/main" id="{8A96FD7B-6CFA-0C55-57C6-0D02201649B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E68F10-3089-465A-8047-C6983129A04D}" type="slidenum">
              <a:rPr lang="en-US" altLang="en-US" smtClean="0">
                <a:latin typeface="Arial" panose="020B0604020202020204" pitchFamily="34" charset="0"/>
              </a:rPr>
              <a:pPr fontAlgn="base">
                <a:spcBef>
                  <a:spcPct val="0"/>
                </a:spcBef>
                <a:spcAft>
                  <a:spcPct val="0"/>
                </a:spcAft>
              </a:pPr>
              <a:t>54</a:t>
            </a:fld>
            <a:endParaRPr lang="en-US" altLang="en-US">
              <a:latin typeface="Arial" panose="020B0604020202020204" pitchFamily="34" charset="0"/>
            </a:endParaRPr>
          </a:p>
        </p:txBody>
      </p:sp>
    </p:spTree>
    <p:extLst>
      <p:ext uri="{BB962C8B-B14F-4D97-AF65-F5344CB8AC3E}">
        <p14:creationId xmlns:p14="http://schemas.microsoft.com/office/powerpoint/2010/main" val="2806928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D623840-95E5-6034-DB41-170C24ADE896}"/>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0AE1225D-0667-7EFD-3C04-6FA62B8C30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graphic shows global population whole-body exposures from the end of World War II to the year 2000 due to the following radiation sources: </a:t>
            </a:r>
          </a:p>
          <a:p>
            <a:pPr marL="628650" lvl="1" indent="-171450">
              <a:buFontTx/>
              <a:buChar char="•"/>
            </a:pPr>
            <a:r>
              <a:rPr lang="en-US" altLang="en-US" dirty="0"/>
              <a:t>natural background radiation (1 – 260 mSv) </a:t>
            </a:r>
          </a:p>
          <a:p>
            <a:pPr marL="628650" lvl="1" indent="-171450">
              <a:buFontTx/>
              <a:buChar char="•"/>
            </a:pPr>
            <a:r>
              <a:rPr lang="en-US" altLang="en-US" dirty="0"/>
              <a:t>nuclear medicine procedures (&lt;1 mSv)</a:t>
            </a:r>
          </a:p>
          <a:p>
            <a:pPr marL="628650" lvl="1" indent="-171450">
              <a:buFontTx/>
              <a:buChar char="•"/>
            </a:pPr>
            <a:r>
              <a:rPr lang="en-US" altLang="en-US" dirty="0"/>
              <a:t>above-ground nuclear weapon testing (max, ≈0.11 mSv)</a:t>
            </a:r>
          </a:p>
          <a:p>
            <a:pPr marL="628650" lvl="1" indent="-171450">
              <a:buFontTx/>
              <a:buChar char="•"/>
            </a:pPr>
            <a:r>
              <a:rPr lang="en-US" altLang="en-US" dirty="0"/>
              <a:t>the Chernobyl accident (&lt;0.05 mSv)</a:t>
            </a:r>
          </a:p>
          <a:p>
            <a:pPr marL="628650" lvl="1" indent="-171450">
              <a:buFontTx/>
              <a:buChar char="•"/>
            </a:pPr>
            <a:r>
              <a:rPr lang="en-US" altLang="en-US" dirty="0"/>
              <a:t>nuclear power operations and activities (negligible)</a:t>
            </a:r>
          </a:p>
          <a:p>
            <a:endParaRPr lang="en-US" altLang="en-US" dirty="0"/>
          </a:p>
          <a:p>
            <a:r>
              <a:rPr lang="en-US" altLang="en-US" dirty="0"/>
              <a:t>It also shows that radiation exposures of populations in eastern European regions that were contaminated by Chernobyl radioactive fallout did not exceed exposures from natural background radiation.</a:t>
            </a:r>
          </a:p>
          <a:p>
            <a:endParaRPr lang="en-US" altLang="en-US" dirty="0"/>
          </a:p>
          <a:p>
            <a:r>
              <a:rPr lang="en-US" altLang="en-US" dirty="0"/>
              <a:t>Note the significant rise in medical radiation exposures that occurred in the decades preceding the Chernobyl accident.</a:t>
            </a:r>
          </a:p>
        </p:txBody>
      </p:sp>
      <p:sp>
        <p:nvSpPr>
          <p:cNvPr id="83972" name="Slide Number Placeholder 3">
            <a:extLst>
              <a:ext uri="{FF2B5EF4-FFF2-40B4-BE49-F238E27FC236}">
                <a16:creationId xmlns:a16="http://schemas.microsoft.com/office/drawing/2014/main" id="{0A126A22-44A0-27C3-BD16-BC04759F6E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7CDD40-FD84-459F-81E2-AC87487C7D41}" type="slidenum">
              <a:rPr lang="en-US" altLang="en-US" smtClean="0">
                <a:latin typeface="Arial" panose="020B0604020202020204" pitchFamily="34" charset="0"/>
              </a:rPr>
              <a:pPr fontAlgn="base">
                <a:spcBef>
                  <a:spcPct val="0"/>
                </a:spcBef>
                <a:spcAft>
                  <a:spcPct val="0"/>
                </a:spcAft>
              </a:pPr>
              <a:t>55</a:t>
            </a:fld>
            <a:endParaRPr lang="en-US" altLang="en-US">
              <a:latin typeface="Arial" panose="020B0604020202020204" pitchFamily="34" charset="0"/>
            </a:endParaRPr>
          </a:p>
        </p:txBody>
      </p:sp>
    </p:spTree>
    <p:extLst>
      <p:ext uri="{BB962C8B-B14F-4D97-AF65-F5344CB8AC3E}">
        <p14:creationId xmlns:p14="http://schemas.microsoft.com/office/powerpoint/2010/main" val="28881215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F50250CA-B03C-4BF8-E1CE-D2C16FA1B1E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E08C57E-8F88-89D2-FDA7-62A96E038F31}"/>
              </a:ext>
            </a:extLst>
          </p:cNvPr>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rPr>
              <a:t>Here is another example of the conflict of LNT mortality predictions and reality.</a:t>
            </a:r>
          </a:p>
          <a:p>
            <a:pPr defTabSz="457200" eaLnBrk="1" fontAlgn="auto" hangingPunct="1">
              <a:spcBef>
                <a:spcPts val="0"/>
              </a:spcBef>
              <a:spcAft>
                <a:spcPts val="0"/>
              </a:spcAft>
              <a:defRPr/>
            </a:pPr>
            <a:endParaRPr lang="en-US" dirty="0">
              <a:latin typeface="+mn-lt"/>
            </a:endParaRPr>
          </a:p>
          <a:p>
            <a:pPr defTabSz="457200" eaLnBrk="1" fontAlgn="auto" hangingPunct="1">
              <a:spcBef>
                <a:spcPts val="0"/>
              </a:spcBef>
              <a:spcAft>
                <a:spcPts val="0"/>
              </a:spcAft>
              <a:defRPr/>
            </a:pPr>
            <a:r>
              <a:rPr lang="en-US" dirty="0">
                <a:latin typeface="+mn-lt"/>
              </a:rPr>
              <a:t>The </a:t>
            </a:r>
            <a:r>
              <a:rPr lang="en-US" dirty="0" err="1">
                <a:latin typeface="+mn-lt"/>
              </a:rPr>
              <a:t>Mayak</a:t>
            </a:r>
            <a:r>
              <a:rPr lang="en-US" dirty="0">
                <a:latin typeface="+mn-lt"/>
              </a:rPr>
              <a:t> accident (or </a:t>
            </a:r>
            <a:r>
              <a:rPr lang="en-US" dirty="0" err="1">
                <a:latin typeface="+mn-lt"/>
              </a:rPr>
              <a:t>Kyshtym</a:t>
            </a:r>
            <a:r>
              <a:rPr lang="en-US" dirty="0">
                <a:latin typeface="+mn-lt"/>
              </a:rPr>
              <a:t> accident) that occurred in 1957 at a Russian plutonium production and nuclear fuel reprocessing plant was a radioactive contamination accident resulting from a chemical explosion in a nuclear waste tank.</a:t>
            </a:r>
          </a:p>
          <a:p>
            <a:pPr defTabSz="457200" eaLnBrk="1" fontAlgn="auto" hangingPunct="1">
              <a:spcBef>
                <a:spcPts val="0"/>
              </a:spcBef>
              <a:spcAft>
                <a:spcPts val="0"/>
              </a:spcAft>
              <a:defRPr/>
            </a:pPr>
            <a:endParaRPr lang="en-US" dirty="0">
              <a:latin typeface="+mn-lt"/>
            </a:endParaRPr>
          </a:p>
          <a:p>
            <a:pPr defTabSz="457200" eaLnBrk="1" fontAlgn="auto" hangingPunct="1">
              <a:spcBef>
                <a:spcPts val="0"/>
              </a:spcBef>
              <a:spcAft>
                <a:spcPts val="0"/>
              </a:spcAft>
              <a:defRPr/>
            </a:pPr>
            <a:r>
              <a:rPr lang="en-US" dirty="0">
                <a:latin typeface="+mn-lt"/>
              </a:rPr>
              <a:t>About 10,000 people were potentially exposed to various radiation levels, with the highest exposure being about 50 </a:t>
            </a:r>
            <a:r>
              <a:rPr lang="en-US" dirty="0" err="1">
                <a:latin typeface="+mn-lt"/>
              </a:rPr>
              <a:t>cSv</a:t>
            </a:r>
            <a:r>
              <a:rPr lang="en-US" dirty="0">
                <a:latin typeface="+mn-lt"/>
              </a:rPr>
              <a:t> (50 rem).</a:t>
            </a:r>
          </a:p>
          <a:p>
            <a:pPr defTabSz="457200" eaLnBrk="1" fontAlgn="auto" hangingPunct="1">
              <a:spcBef>
                <a:spcPts val="0"/>
              </a:spcBef>
              <a:spcAft>
                <a:spcPts val="0"/>
              </a:spcAft>
              <a:defRPr/>
            </a:pPr>
            <a:endParaRPr lang="en-US" dirty="0">
              <a:latin typeface="+mn-lt"/>
            </a:endParaRPr>
          </a:p>
          <a:p>
            <a:pPr defTabSz="457200" eaLnBrk="1" fontAlgn="auto" hangingPunct="1">
              <a:spcBef>
                <a:spcPts val="0"/>
              </a:spcBef>
              <a:spcAft>
                <a:spcPts val="0"/>
              </a:spcAft>
              <a:defRPr/>
            </a:pPr>
            <a:r>
              <a:rPr lang="en-US" dirty="0">
                <a:latin typeface="+mn-lt"/>
              </a:rPr>
              <a:t>The exposed cohorts (groups) had lower cancer mortalities than the control (unexposed) group.</a:t>
            </a:r>
          </a:p>
          <a:p>
            <a:pPr defTabSz="457200" eaLnBrk="1" fontAlgn="auto" hangingPunct="1">
              <a:spcBef>
                <a:spcPts val="0"/>
              </a:spcBef>
              <a:spcAft>
                <a:spcPts val="0"/>
              </a:spcAft>
              <a:defRPr/>
            </a:pPr>
            <a:endParaRPr lang="en-US" dirty="0">
              <a:latin typeface="+mn-lt"/>
            </a:endParaRPr>
          </a:p>
          <a:p>
            <a:pPr defTabSz="457200" eaLnBrk="1" fontAlgn="auto" hangingPunct="1">
              <a:spcBef>
                <a:spcPts val="0"/>
              </a:spcBef>
              <a:spcAft>
                <a:spcPts val="0"/>
              </a:spcAft>
              <a:defRPr/>
            </a:pPr>
            <a:r>
              <a:rPr lang="en-US" dirty="0">
                <a:latin typeface="+mn-lt"/>
              </a:rPr>
              <a:t>References:</a:t>
            </a:r>
          </a:p>
          <a:p>
            <a:pPr defTabSz="457200" eaLnBrk="1" fontAlgn="auto" hangingPunct="1">
              <a:spcBef>
                <a:spcPts val="0"/>
              </a:spcBef>
              <a:spcAft>
                <a:spcPts val="0"/>
              </a:spcAft>
              <a:defRPr/>
            </a:pPr>
            <a:r>
              <a:rPr lang="en-US" dirty="0">
                <a:latin typeface="+mn-lt"/>
              </a:rPr>
              <a:t>Compelling Reasons for a Paradigm Shift in Radiation Safety and Revised Health Physics Goals https://drive.google.com/file/d/0B6XPKnvfFRDJX1JVXzZlYW1FWVE/view</a:t>
            </a:r>
            <a:endParaRPr lang="en-US" dirty="0"/>
          </a:p>
          <a:p>
            <a:pPr>
              <a:defRPr/>
            </a:pPr>
            <a:endParaRPr lang="en-US" dirty="0">
              <a:latin typeface="+mn-lt"/>
            </a:endParaRPr>
          </a:p>
          <a:p>
            <a:pPr>
              <a:spcBef>
                <a:spcPts val="0"/>
              </a:spcBef>
              <a:defRPr/>
            </a:pPr>
            <a:r>
              <a:rPr lang="en-US" dirty="0">
                <a:latin typeface="+mn-lt"/>
              </a:rPr>
              <a:t>Long-term irradiation effects in the population evacuated from the East-Urals radioactive trace area, V.A. </a:t>
            </a:r>
            <a:r>
              <a:rPr lang="en-US" dirty="0" err="1">
                <a:latin typeface="+mn-lt"/>
              </a:rPr>
              <a:t>Kostyuchenko</a:t>
            </a:r>
            <a:r>
              <a:rPr lang="en-US" dirty="0">
                <a:latin typeface="+mn-lt"/>
              </a:rPr>
              <a:t>, </a:t>
            </a:r>
            <a:r>
              <a:rPr lang="en-US" dirty="0" err="1">
                <a:latin typeface="+mn-lt"/>
              </a:rPr>
              <a:t>L.Yu</a:t>
            </a:r>
            <a:r>
              <a:rPr lang="en-US" dirty="0">
                <a:latin typeface="+mn-lt"/>
              </a:rPr>
              <a:t>. </a:t>
            </a:r>
            <a:r>
              <a:rPr lang="en-US" dirty="0" err="1">
                <a:latin typeface="+mn-lt"/>
              </a:rPr>
              <a:t>Krestinina</a:t>
            </a:r>
            <a:r>
              <a:rPr lang="en-US" dirty="0">
                <a:latin typeface="+mn-lt"/>
              </a:rPr>
              <a:t>, 1994 </a:t>
            </a:r>
            <a:endParaRPr lang="en-US" dirty="0"/>
          </a:p>
          <a:p>
            <a:pPr>
              <a:defRPr/>
            </a:pPr>
            <a:r>
              <a:rPr lang="en-US" dirty="0">
                <a:latin typeface="+mn-lt"/>
              </a:rPr>
              <a:t>http://</a:t>
            </a:r>
            <a:r>
              <a:rPr lang="en-US" dirty="0" err="1">
                <a:latin typeface="+mn-lt"/>
              </a:rPr>
              <a:t>www.sciencedirect.com</a:t>
            </a:r>
            <a:r>
              <a:rPr lang="en-US" dirty="0">
                <a:latin typeface="+mn-lt"/>
              </a:rPr>
              <a:t>/science/article/</a:t>
            </a:r>
            <a:r>
              <a:rPr lang="en-US" dirty="0" err="1">
                <a:latin typeface="+mn-lt"/>
              </a:rPr>
              <a:t>pii</a:t>
            </a:r>
            <a:r>
              <a:rPr lang="en-US" dirty="0">
                <a:latin typeface="+mn-lt"/>
              </a:rPr>
              <a:t>/0048969794900809 </a:t>
            </a:r>
            <a:endParaRPr lang="en-US" dirty="0"/>
          </a:p>
          <a:p>
            <a:pPr>
              <a:defRPr/>
            </a:pPr>
            <a:endParaRPr lang="en-US" dirty="0"/>
          </a:p>
        </p:txBody>
      </p:sp>
      <p:sp>
        <p:nvSpPr>
          <p:cNvPr id="90116" name="Slide Number Placeholder 3">
            <a:extLst>
              <a:ext uri="{FF2B5EF4-FFF2-40B4-BE49-F238E27FC236}">
                <a16:creationId xmlns:a16="http://schemas.microsoft.com/office/drawing/2014/main" id="{3BB4ED35-A912-960C-F003-CBCBA14936F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98BB773-228A-40D0-8C57-86632654F30B}" type="slidenum">
              <a:rPr lang="en-US" altLang="en-US" smtClean="0">
                <a:latin typeface="Arial" panose="020B0604020202020204" pitchFamily="34" charset="0"/>
              </a:rPr>
              <a:pPr fontAlgn="base">
                <a:spcBef>
                  <a:spcPct val="0"/>
                </a:spcBef>
                <a:spcAft>
                  <a:spcPct val="0"/>
                </a:spcAft>
              </a:pPr>
              <a:t>56</a:t>
            </a:fld>
            <a:endParaRPr lang="en-US" altLang="en-US">
              <a:latin typeface="Arial" panose="020B0604020202020204" pitchFamily="34" charset="0"/>
            </a:endParaRPr>
          </a:p>
        </p:txBody>
      </p:sp>
    </p:spTree>
    <p:extLst>
      <p:ext uri="{BB962C8B-B14F-4D97-AF65-F5344CB8AC3E}">
        <p14:creationId xmlns:p14="http://schemas.microsoft.com/office/powerpoint/2010/main" val="31565277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588FCD77-FBAD-C0BD-BF54-277737FE291B}"/>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DAE11AB4-ECA3-F372-C9B4-C1BD455370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graphic, seen previously in the radiation hormesis presentation, shows a decreased mortality rate compared to the “out-of-city” control group for those exposed to bomb radiation doses of less than 20 cSv (20 rem).</a:t>
            </a:r>
          </a:p>
        </p:txBody>
      </p:sp>
      <p:sp>
        <p:nvSpPr>
          <p:cNvPr id="94212" name="Slide Number Placeholder 3">
            <a:extLst>
              <a:ext uri="{FF2B5EF4-FFF2-40B4-BE49-F238E27FC236}">
                <a16:creationId xmlns:a16="http://schemas.microsoft.com/office/drawing/2014/main" id="{4D182283-DD21-8AB5-F68F-37EA0D6C7E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4B0001-4436-443F-91AE-3DA0EB91ED01}" type="slidenum">
              <a:rPr lang="en-US" altLang="en-US" smtClean="0">
                <a:latin typeface="Arial" panose="020B0604020202020204" pitchFamily="34" charset="0"/>
              </a:rPr>
              <a:pPr fontAlgn="base">
                <a:spcBef>
                  <a:spcPct val="0"/>
                </a:spcBef>
                <a:spcAft>
                  <a:spcPct val="0"/>
                </a:spcAft>
              </a:pPr>
              <a:t>57</a:t>
            </a:fld>
            <a:endParaRPr lang="en-US" altLang="en-US">
              <a:latin typeface="Arial" panose="020B0604020202020204" pitchFamily="34" charset="0"/>
            </a:endParaRPr>
          </a:p>
        </p:txBody>
      </p:sp>
    </p:spTree>
    <p:extLst>
      <p:ext uri="{BB962C8B-B14F-4D97-AF65-F5344CB8AC3E}">
        <p14:creationId xmlns:p14="http://schemas.microsoft.com/office/powerpoint/2010/main" val="3751586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B5B333D-8C47-9AA1-C2CC-4762398D9FAD}"/>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708CF8F7-279F-A58B-932B-612B21B1AE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graphic shows a decrease in the death rate from </a:t>
            </a:r>
            <a:r>
              <a:rPr lang="en-US" altLang="en-US" u="sng" dirty="0"/>
              <a:t>non-cancerous</a:t>
            </a:r>
            <a:r>
              <a:rPr lang="en-US" altLang="en-US" dirty="0"/>
              <a:t> diseases for Nagasaki male atomic bomb survivors who received radiation doses between 0 and 75 </a:t>
            </a:r>
            <a:r>
              <a:rPr lang="en-US" altLang="en-US" dirty="0" err="1"/>
              <a:t>cGy</a:t>
            </a:r>
            <a:r>
              <a:rPr lang="en-US" altLang="en-US" dirty="0"/>
              <a:t> (0 – 75 rem) compared to age-matched unexposed males.</a:t>
            </a:r>
          </a:p>
        </p:txBody>
      </p:sp>
      <p:sp>
        <p:nvSpPr>
          <p:cNvPr id="96260" name="Slide Number Placeholder 3">
            <a:extLst>
              <a:ext uri="{FF2B5EF4-FFF2-40B4-BE49-F238E27FC236}">
                <a16:creationId xmlns:a16="http://schemas.microsoft.com/office/drawing/2014/main" id="{00A47DAC-38AE-BA98-7EFB-ED937065CE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390841-B20A-4146-979E-F1059324E4D7}" type="slidenum">
              <a:rPr lang="en-US" altLang="en-US" smtClean="0">
                <a:latin typeface="Arial" panose="020B0604020202020204" pitchFamily="34" charset="0"/>
              </a:rPr>
              <a:pPr fontAlgn="base">
                <a:spcBef>
                  <a:spcPct val="0"/>
                </a:spcBef>
                <a:spcAft>
                  <a:spcPct val="0"/>
                </a:spcAft>
              </a:pPr>
              <a:t>58</a:t>
            </a:fld>
            <a:endParaRPr lang="en-US" altLang="en-US">
              <a:latin typeface="Arial" panose="020B0604020202020204" pitchFamily="34" charset="0"/>
            </a:endParaRPr>
          </a:p>
        </p:txBody>
      </p:sp>
    </p:spTree>
    <p:extLst>
      <p:ext uri="{BB962C8B-B14F-4D97-AF65-F5344CB8AC3E}">
        <p14:creationId xmlns:p14="http://schemas.microsoft.com/office/powerpoint/2010/main" val="3894457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41CA282-8B83-F925-F6C7-6A9E119EB95E}"/>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AE06613F-6C55-5374-43F1-EE793C1051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8308" name="Slide Number Placeholder 3">
            <a:extLst>
              <a:ext uri="{FF2B5EF4-FFF2-40B4-BE49-F238E27FC236}">
                <a16:creationId xmlns:a16="http://schemas.microsoft.com/office/drawing/2014/main" id="{322CF3BB-DB1C-25AA-0AF7-AD6D07B415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35B9BC-874F-4764-A95D-466C34481E00}" type="slidenum">
              <a:rPr lang="en-US" altLang="en-US" smtClean="0">
                <a:latin typeface="Arial" panose="020B0604020202020204" pitchFamily="34" charset="0"/>
              </a:rPr>
              <a:pPr fontAlgn="base">
                <a:spcBef>
                  <a:spcPct val="0"/>
                </a:spcBef>
                <a:spcAft>
                  <a:spcPct val="0"/>
                </a:spcAft>
              </a:pPr>
              <a:t>59</a:t>
            </a:fld>
            <a:endParaRPr lang="en-US" altLang="en-US">
              <a:latin typeface="Arial" panose="020B0604020202020204" pitchFamily="34" charset="0"/>
            </a:endParaRPr>
          </a:p>
        </p:txBody>
      </p:sp>
    </p:spTree>
    <p:extLst>
      <p:ext uri="{BB962C8B-B14F-4D97-AF65-F5344CB8AC3E}">
        <p14:creationId xmlns:p14="http://schemas.microsoft.com/office/powerpoint/2010/main" val="27793262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9BC73FC4-67AD-1270-FF29-E04F616AA16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25E319F-1826-79AC-64F7-BA62F442ED6F}"/>
              </a:ext>
            </a:extLst>
          </p:cNvPr>
          <p:cNvSpPr>
            <a:spLocks noGrp="1"/>
          </p:cNvSpPr>
          <p:nvPr>
            <p:ph type="body" idx="1"/>
          </p:nvPr>
        </p:nvSpPr>
        <p:spPr/>
        <p:txBody>
          <a:bodyPr/>
          <a:lstStyle/>
          <a:p>
            <a:pPr>
              <a:spcBef>
                <a:spcPts val="0"/>
              </a:spcBef>
              <a:defRPr/>
            </a:pPr>
            <a:r>
              <a:rPr lang="en-US" dirty="0"/>
              <a:t>This slide shows the fallacy of the home radon risk narrative.</a:t>
            </a:r>
          </a:p>
          <a:p>
            <a:pPr>
              <a:spcBef>
                <a:spcPts val="0"/>
              </a:spcBef>
              <a:defRPr/>
            </a:pPr>
            <a:endParaRPr lang="en-US" dirty="0"/>
          </a:p>
          <a:p>
            <a:pPr>
              <a:spcBef>
                <a:spcPts val="0"/>
              </a:spcBef>
              <a:defRPr/>
            </a:pPr>
            <a:r>
              <a:rPr lang="en-US" dirty="0">
                <a:solidFill>
                  <a:srgbClr val="333333"/>
                </a:solidFill>
                <a:latin typeface="+mn-lt"/>
                <a:ea typeface="Calibri" panose="020F0502020204030204" pitchFamily="34" charset="0"/>
              </a:rPr>
              <a:t>Professor Bernie Cohen’s initial five-year investigation of radon-induced lung cancer covered 1,601 counties, comprising about 90 percent of the U.S. population. It considered radon data from the EPA and state agencies, and 272,000 measurements by University of Pittsburgh researchers. The research found that instead of increased cancer with the increased presence of radon, the cancer rate decreased significantly. </a:t>
            </a:r>
            <a:endParaRPr lang="en-US" dirty="0">
              <a:latin typeface="+mn-lt"/>
            </a:endParaRPr>
          </a:p>
          <a:p>
            <a:pPr>
              <a:spcBef>
                <a:spcPts val="0"/>
              </a:spcBef>
              <a:defRPr/>
            </a:pPr>
            <a:endParaRPr lang="en-US" dirty="0"/>
          </a:p>
          <a:p>
            <a:pPr>
              <a:spcBef>
                <a:spcPts val="0"/>
              </a:spcBef>
              <a:defRPr/>
            </a:pPr>
            <a:r>
              <a:rPr lang="en-US" dirty="0"/>
              <a:t>The home radon remediation level of 4 </a:t>
            </a:r>
            <a:r>
              <a:rPr lang="en-US" dirty="0" err="1"/>
              <a:t>pCi</a:t>
            </a:r>
            <a:r>
              <a:rPr lang="en-US" dirty="0"/>
              <a:t>/L is an arbitrary EPA limit that has nothing to do with biological health. As indicated, this radon level is well within the </a:t>
            </a:r>
            <a:r>
              <a:rPr lang="en-US" dirty="0" err="1"/>
              <a:t>hormetic</a:t>
            </a:r>
            <a:r>
              <a:rPr lang="en-US" dirty="0"/>
              <a:t> region and remediation measures will actually reduce the beneficial effects of home radon.</a:t>
            </a:r>
          </a:p>
          <a:p>
            <a:pPr>
              <a:spcBef>
                <a:spcPts val="0"/>
              </a:spcBef>
              <a:defRPr/>
            </a:pPr>
            <a:endParaRPr lang="en-US" dirty="0"/>
          </a:p>
          <a:p>
            <a:pPr>
              <a:spcBef>
                <a:spcPts val="0"/>
              </a:spcBef>
              <a:defRPr/>
            </a:pPr>
            <a:r>
              <a:rPr lang="en-US" dirty="0"/>
              <a:t>NOAEL – no observed adverse effect level; actually, r</a:t>
            </a:r>
            <a:r>
              <a:rPr lang="en-US" dirty="0">
                <a:solidFill>
                  <a:srgbClr val="333333"/>
                </a:solidFill>
                <a:effectLst/>
                <a:latin typeface="+mn-lt"/>
                <a:ea typeface="Calibri" panose="020F0502020204030204" pitchFamily="34" charset="0"/>
                <a:cs typeface="Times New Roman" panose="02020603050405020304" pitchFamily="18" charset="0"/>
              </a:rPr>
              <a:t>adon levels of up to 3700 </a:t>
            </a:r>
            <a:r>
              <a:rPr lang="en-US" dirty="0" err="1">
                <a:solidFill>
                  <a:srgbClr val="333333"/>
                </a:solidFill>
                <a:effectLst/>
                <a:latin typeface="+mn-lt"/>
                <a:ea typeface="Calibri" panose="020F0502020204030204" pitchFamily="34" charset="0"/>
                <a:cs typeface="Times New Roman" panose="02020603050405020304" pitchFamily="18" charset="0"/>
              </a:rPr>
              <a:t>Bq</a:t>
            </a:r>
            <a:r>
              <a:rPr lang="en-US" dirty="0">
                <a:solidFill>
                  <a:srgbClr val="333333"/>
                </a:solidFill>
                <a:effectLst/>
                <a:latin typeface="+mn-lt"/>
                <a:ea typeface="Calibri" panose="020F0502020204030204" pitchFamily="34" charset="0"/>
                <a:cs typeface="Times New Roman" panose="02020603050405020304" pitchFamily="18" charset="0"/>
              </a:rPr>
              <a:t>/m</a:t>
            </a:r>
            <a:r>
              <a:rPr lang="en-US" baseline="30000" dirty="0">
                <a:solidFill>
                  <a:srgbClr val="333333"/>
                </a:solidFill>
                <a:effectLst/>
                <a:latin typeface="+mn-lt"/>
                <a:ea typeface="Calibri" panose="020F0502020204030204" pitchFamily="34" charset="0"/>
                <a:cs typeface="Times New Roman" panose="02020603050405020304" pitchFamily="18" charset="0"/>
              </a:rPr>
              <a:t>3</a:t>
            </a:r>
            <a:r>
              <a:rPr lang="en-US" dirty="0">
                <a:solidFill>
                  <a:srgbClr val="333333"/>
                </a:solidFill>
                <a:effectLst/>
                <a:latin typeface="+mn-lt"/>
                <a:ea typeface="Calibri" panose="020F0502020204030204" pitchFamily="34" charset="0"/>
                <a:cs typeface="Times New Roman" panose="02020603050405020304" pitchFamily="18" charset="0"/>
              </a:rPr>
              <a:t> have been observed in some dwellings in Ramsar, Iran with no evident ill-effect on the inhabitants.</a:t>
            </a:r>
          </a:p>
          <a:p>
            <a:pPr>
              <a:spcBef>
                <a:spcPts val="0"/>
              </a:spcBef>
              <a:defRPr/>
            </a:pPr>
            <a:endParaRPr lang="en-US" dirty="0">
              <a:solidFill>
                <a:srgbClr val="333333"/>
              </a:solidFill>
              <a:latin typeface="+mn-lt"/>
              <a:ea typeface="Calibri" panose="020F0502020204030204" pitchFamily="34" charset="0"/>
              <a:cs typeface="Times New Roman" panose="02020603050405020304" pitchFamily="18" charset="0"/>
            </a:endParaRPr>
          </a:p>
          <a:p>
            <a:pPr>
              <a:spcBef>
                <a:spcPts val="0"/>
              </a:spcBef>
              <a:defRPr/>
            </a:pPr>
            <a:r>
              <a:rPr lang="en-US" dirty="0">
                <a:solidFill>
                  <a:srgbClr val="333333"/>
                </a:solidFill>
                <a:effectLst/>
                <a:latin typeface="+mn-lt"/>
                <a:ea typeface="Calibri" panose="020F0502020204030204" pitchFamily="34" charset="0"/>
                <a:cs typeface="Times New Roman" panose="02020603050405020304" pitchFamily="18" charset="0"/>
              </a:rPr>
              <a:t>A 2021 Polish study confirmed that </a:t>
            </a:r>
            <a:r>
              <a:rPr lang="en-US" b="0" i="0" dirty="0">
                <a:solidFill>
                  <a:srgbClr val="212121"/>
                </a:solidFill>
                <a:effectLst/>
                <a:latin typeface="+mn-lt"/>
              </a:rPr>
              <a:t>that the relative number of lung cancers decreases with increasing radon concentrations up to about 200 </a:t>
            </a:r>
            <a:r>
              <a:rPr lang="en-US" b="0" i="0" dirty="0" err="1">
                <a:solidFill>
                  <a:srgbClr val="212121"/>
                </a:solidFill>
                <a:effectLst/>
                <a:latin typeface="+mn-lt"/>
              </a:rPr>
              <a:t>Bq</a:t>
            </a:r>
            <a:r>
              <a:rPr lang="en-US" b="0" i="0" dirty="0">
                <a:solidFill>
                  <a:srgbClr val="212121"/>
                </a:solidFill>
                <a:effectLst/>
                <a:latin typeface="+mn-lt"/>
              </a:rPr>
              <a:t>/m</a:t>
            </a:r>
            <a:r>
              <a:rPr lang="en-US" b="0" i="0" baseline="30000" dirty="0">
                <a:solidFill>
                  <a:srgbClr val="212121"/>
                </a:solidFill>
                <a:effectLst/>
                <a:latin typeface="+mn-lt"/>
              </a:rPr>
              <a:t>3</a:t>
            </a:r>
            <a:r>
              <a:rPr lang="en-US" b="0" i="0" dirty="0">
                <a:solidFill>
                  <a:srgbClr val="212121"/>
                </a:solidFill>
                <a:effectLst/>
                <a:latin typeface="+mn-lt"/>
              </a:rPr>
              <a:t> (</a:t>
            </a:r>
            <a:r>
              <a:rPr lang="en-US" b="0" i="0" dirty="0" err="1">
                <a:solidFill>
                  <a:srgbClr val="212121"/>
                </a:solidFill>
                <a:effectLst/>
                <a:latin typeface="+mn-lt"/>
              </a:rPr>
              <a:t>Pylak</a:t>
            </a:r>
            <a:r>
              <a:rPr lang="en-US" b="0" i="0" dirty="0">
                <a:solidFill>
                  <a:srgbClr val="212121"/>
                </a:solidFill>
                <a:effectLst/>
                <a:latin typeface="+mn-lt"/>
              </a:rPr>
              <a:t> M, </a:t>
            </a:r>
            <a:r>
              <a:rPr lang="en-US" b="0" i="0" dirty="0" err="1">
                <a:solidFill>
                  <a:srgbClr val="212121"/>
                </a:solidFill>
                <a:effectLst/>
                <a:latin typeface="+mn-lt"/>
              </a:rPr>
              <a:t>Fornalski</a:t>
            </a:r>
            <a:r>
              <a:rPr lang="en-US" b="0" i="0" dirty="0">
                <a:solidFill>
                  <a:srgbClr val="212121"/>
                </a:solidFill>
                <a:effectLst/>
                <a:latin typeface="+mn-lt"/>
              </a:rPr>
              <a:t> KW, </a:t>
            </a:r>
            <a:r>
              <a:rPr lang="en-US" b="0" i="0" dirty="0" err="1">
                <a:solidFill>
                  <a:srgbClr val="212121"/>
                </a:solidFill>
                <a:effectLst/>
                <a:latin typeface="+mn-lt"/>
              </a:rPr>
              <a:t>Reszczyńska</a:t>
            </a:r>
            <a:r>
              <a:rPr lang="en-US" b="0" i="0" dirty="0">
                <a:solidFill>
                  <a:srgbClr val="212121"/>
                </a:solidFill>
                <a:effectLst/>
                <a:latin typeface="+mn-lt"/>
              </a:rPr>
              <a:t> J, </a:t>
            </a:r>
            <a:r>
              <a:rPr lang="en-US" b="0" i="0" dirty="0" err="1">
                <a:solidFill>
                  <a:srgbClr val="212121"/>
                </a:solidFill>
                <a:effectLst/>
                <a:latin typeface="+mn-lt"/>
              </a:rPr>
              <a:t>Kukulski</a:t>
            </a:r>
            <a:r>
              <a:rPr lang="en-US" b="0" i="0" dirty="0">
                <a:solidFill>
                  <a:srgbClr val="212121"/>
                </a:solidFill>
                <a:effectLst/>
                <a:latin typeface="+mn-lt"/>
              </a:rPr>
              <a:t> P, </a:t>
            </a:r>
            <a:r>
              <a:rPr lang="en-US" b="0" i="0" dirty="0" err="1">
                <a:solidFill>
                  <a:srgbClr val="212121"/>
                </a:solidFill>
                <a:effectLst/>
                <a:latin typeface="+mn-lt"/>
              </a:rPr>
              <a:t>Waligórski</a:t>
            </a:r>
            <a:r>
              <a:rPr lang="en-US" b="0" i="0" dirty="0">
                <a:solidFill>
                  <a:srgbClr val="212121"/>
                </a:solidFill>
                <a:effectLst/>
                <a:latin typeface="+mn-lt"/>
              </a:rPr>
              <a:t> MPR, </a:t>
            </a:r>
            <a:r>
              <a:rPr lang="en-US" b="0" i="0" dirty="0" err="1">
                <a:solidFill>
                  <a:srgbClr val="212121"/>
                </a:solidFill>
                <a:effectLst/>
                <a:latin typeface="+mn-lt"/>
              </a:rPr>
              <a:t>Dobrzyński</a:t>
            </a:r>
            <a:r>
              <a:rPr lang="en-US" b="0" i="0" dirty="0">
                <a:solidFill>
                  <a:srgbClr val="212121"/>
                </a:solidFill>
                <a:effectLst/>
                <a:latin typeface="+mn-lt"/>
              </a:rPr>
              <a:t> L., </a:t>
            </a:r>
            <a:r>
              <a:rPr lang="en-US" b="0" i="1" dirty="0">
                <a:solidFill>
                  <a:srgbClr val="212121"/>
                </a:solidFill>
                <a:effectLst/>
                <a:latin typeface="+mn-lt"/>
              </a:rPr>
              <a:t>Analysis of Indoor Radon Data Using Bayesian, Random Binning, and Maximum Entropy Methods</a:t>
            </a:r>
            <a:r>
              <a:rPr lang="en-US" dirty="0">
                <a:solidFill>
                  <a:srgbClr val="212121"/>
                </a:solidFill>
                <a:latin typeface="+mn-lt"/>
              </a:rPr>
              <a:t>,</a:t>
            </a:r>
            <a:r>
              <a:rPr lang="en-US" b="0" i="0" dirty="0">
                <a:solidFill>
                  <a:srgbClr val="212121"/>
                </a:solidFill>
                <a:effectLst/>
                <a:latin typeface="+mn-lt"/>
              </a:rPr>
              <a:t> Dose Response 2021 May 17;19(2):15593258211009337)</a:t>
            </a:r>
            <a:endParaRPr lang="en-US" dirty="0">
              <a:latin typeface="+mn-lt"/>
            </a:endParaRPr>
          </a:p>
        </p:txBody>
      </p:sp>
      <p:sp>
        <p:nvSpPr>
          <p:cNvPr id="4" name="Slide Number Placeholder 3">
            <a:extLst>
              <a:ext uri="{FF2B5EF4-FFF2-40B4-BE49-F238E27FC236}">
                <a16:creationId xmlns:a16="http://schemas.microsoft.com/office/drawing/2014/main" id="{34B0D6A4-8F1F-B59B-C5BA-D567BCC2FB9B}"/>
              </a:ext>
            </a:extLst>
          </p:cNvPr>
          <p:cNvSpPr>
            <a:spLocks noGrp="1"/>
          </p:cNvSpPr>
          <p:nvPr>
            <p:ph type="sldNum" sz="quarter" idx="5"/>
          </p:nvPr>
        </p:nvSpPr>
        <p:spPr/>
        <p:txBody>
          <a:bodyPr/>
          <a:lstStyle/>
          <a:p>
            <a:pPr>
              <a:defRPr/>
            </a:pPr>
            <a:fld id="{17B2DBB3-BAA8-4B57-A222-46E681D768DC}" type="slidenum">
              <a:rPr lang="en-US" altLang="en-US" smtClean="0"/>
              <a:pPr>
                <a:defRPr/>
              </a:pPr>
              <a:t>60</a:t>
            </a:fld>
            <a:endParaRPr lang="en-US" altLang="en-US"/>
          </a:p>
        </p:txBody>
      </p:sp>
    </p:spTree>
    <p:extLst>
      <p:ext uri="{BB962C8B-B14F-4D97-AF65-F5344CB8AC3E}">
        <p14:creationId xmlns:p14="http://schemas.microsoft.com/office/powerpoint/2010/main" val="124489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65B9582-470D-F3F8-CA47-0BFA02545BE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EFA88244-E5A2-DF51-DC4C-A64718DF49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A9A9B549-1A63-A3A6-FF3F-02A1A77EF2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0070D0-DDDD-496A-99BB-B59B46347A43}"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extLst>
      <p:ext uri="{BB962C8B-B14F-4D97-AF65-F5344CB8AC3E}">
        <p14:creationId xmlns:p14="http://schemas.microsoft.com/office/powerpoint/2010/main" val="33963690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00D2D1E8-322F-DBBE-E599-758BAE43C8AD}"/>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57D06E28-EEFD-6E6D-3DCA-46DA56A8BF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This figure, generated with data from the U.S. government low-dose radiation program, shows beneficial effects of ionizing radiation doses up to 100 mSv (10 rem). </a:t>
            </a:r>
          </a:p>
          <a:p>
            <a:endParaRPr lang="en-US" altLang="en-US" dirty="0"/>
          </a:p>
          <a:p>
            <a:r>
              <a:rPr lang="en-US" altLang="en-US" dirty="0"/>
              <a:t>The figure was removed from the government website when the program was cancelled.</a:t>
            </a:r>
          </a:p>
          <a:p>
            <a:endParaRPr lang="en-US" altLang="en-US" dirty="0"/>
          </a:p>
          <a:p>
            <a:r>
              <a:rPr lang="en-US" altLang="en-US" dirty="0">
                <a:hlinkClick r:id="rId3"/>
              </a:rPr>
              <a:t>http://atomicinsights.com/low-dose-radiation-research-program-defunded-2011/</a:t>
            </a:r>
            <a:endParaRPr lang="en-US" altLang="en-US" dirty="0"/>
          </a:p>
          <a:p>
            <a:endParaRPr lang="en-US" altLang="en-US" dirty="0"/>
          </a:p>
          <a:p>
            <a:r>
              <a:rPr lang="en-US" altLang="en-US" dirty="0"/>
              <a:t>Graphic source:  </a:t>
            </a:r>
            <a:r>
              <a:rPr lang="en-US" altLang="en-US" dirty="0">
                <a:hlinkClick r:id="rId4"/>
              </a:rPr>
              <a:t>https://slideplayer.com/slide/14715501/90/images/10/Cells+transforming+to+cancerous+cells.jpg</a:t>
            </a:r>
            <a:endParaRPr lang="en-US" altLang="en-US" dirty="0"/>
          </a:p>
          <a:p>
            <a:endParaRPr lang="en-US" altLang="en-US" dirty="0"/>
          </a:p>
          <a:p>
            <a:endParaRPr lang="en-US" altLang="en-US" dirty="0"/>
          </a:p>
        </p:txBody>
      </p:sp>
      <p:sp>
        <p:nvSpPr>
          <p:cNvPr id="104452" name="Slide Number Placeholder 3">
            <a:extLst>
              <a:ext uri="{FF2B5EF4-FFF2-40B4-BE49-F238E27FC236}">
                <a16:creationId xmlns:a16="http://schemas.microsoft.com/office/drawing/2014/main" id="{20E31B7C-D026-F2E1-1705-C04D0361540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3934B13F-A776-43ED-B273-45D4EDD39FD0}" type="slidenum">
              <a:rPr lang="en-US" altLang="en-US" smtClean="0">
                <a:latin typeface="Arial" panose="020B0604020202020204" pitchFamily="34" charset="0"/>
              </a:rPr>
              <a:pPr fontAlgn="base">
                <a:spcBef>
                  <a:spcPct val="0"/>
                </a:spcBef>
                <a:spcAft>
                  <a:spcPct val="0"/>
                </a:spcAft>
              </a:pPr>
              <a:t>61</a:t>
            </a:fld>
            <a:endParaRPr lang="en-US" altLang="en-US">
              <a:latin typeface="Arial" panose="020B0604020202020204" pitchFamily="34" charset="0"/>
            </a:endParaRPr>
          </a:p>
        </p:txBody>
      </p:sp>
    </p:spTree>
    <p:extLst>
      <p:ext uri="{BB962C8B-B14F-4D97-AF65-F5344CB8AC3E}">
        <p14:creationId xmlns:p14="http://schemas.microsoft.com/office/powerpoint/2010/main" val="31095482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7F10F-4F2A-4F3C-D3BF-72E42F95CCD8}"/>
            </a:ext>
          </a:extLst>
        </p:cNvPr>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7449317A-D0A5-F95E-BDD6-0102DDC7CAC1}"/>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42DD5DA0-533A-C0FD-C642-F74F1A93B4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mn-lt"/>
                <a:cs typeface="Arial" panose="020B0604020202020204" pitchFamily="34" charset="0"/>
              </a:rPr>
              <a:t>Radiation has affected biology through 4 billion years of evolutionary history.</a:t>
            </a:r>
          </a:p>
          <a:p>
            <a:pPr>
              <a:defRPr/>
            </a:pPr>
            <a:endParaRPr lang="en-US" altLang="en-US" dirty="0">
              <a:latin typeface="+mn-lt"/>
              <a:cs typeface="Arial" panose="020B0604020202020204" pitchFamily="34" charset="0"/>
            </a:endParaRPr>
          </a:p>
          <a:p>
            <a:pPr>
              <a:defRPr/>
            </a:pPr>
            <a:r>
              <a:rPr lang="en-US" altLang="en-US" dirty="0">
                <a:latin typeface="+mn-lt"/>
                <a:cs typeface="Arial" panose="020B0604020202020204" pitchFamily="34" charset="0"/>
              </a:rPr>
              <a:t>Although high radiation doses are hazardous, organisms have evolved not only to tolerate lower dose radiation but also to benefit by it.</a:t>
            </a:r>
          </a:p>
          <a:p>
            <a:endParaRPr lang="en-US" altLang="en-US" dirty="0"/>
          </a:p>
        </p:txBody>
      </p:sp>
      <p:sp>
        <p:nvSpPr>
          <p:cNvPr id="120836" name="Slide Number Placeholder 3">
            <a:extLst>
              <a:ext uri="{FF2B5EF4-FFF2-40B4-BE49-F238E27FC236}">
                <a16:creationId xmlns:a16="http://schemas.microsoft.com/office/drawing/2014/main" id="{C03E9851-357D-7DBF-1302-959ECF928B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259525-7B5F-41C3-B649-4F6EF994A7C2}" type="slidenum">
              <a:rPr lang="en-US" altLang="en-US" smtClean="0">
                <a:latin typeface="Arial" panose="020B0604020202020204" pitchFamily="34" charset="0"/>
              </a:rPr>
              <a:pPr fontAlgn="base">
                <a:spcBef>
                  <a:spcPct val="0"/>
                </a:spcBef>
                <a:spcAft>
                  <a:spcPct val="0"/>
                </a:spcAft>
              </a:pPr>
              <a:t>62</a:t>
            </a:fld>
            <a:endParaRPr lang="en-US" altLang="en-US">
              <a:latin typeface="Arial" panose="020B0604020202020204" pitchFamily="34" charset="0"/>
            </a:endParaRPr>
          </a:p>
        </p:txBody>
      </p:sp>
    </p:spTree>
    <p:extLst>
      <p:ext uri="{BB962C8B-B14F-4D97-AF65-F5344CB8AC3E}">
        <p14:creationId xmlns:p14="http://schemas.microsoft.com/office/powerpoint/2010/main" val="6089619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7C9C-9B1F-9548-4319-3FBA320D3261}"/>
            </a:ext>
          </a:extLst>
        </p:cNvPr>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4070D642-CEC9-F920-532D-7BB50BD152E4}"/>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E724B76A-463D-D981-ABD2-E662F49AE9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mn-lt"/>
                <a:cs typeface="Arial" panose="020B0604020202020204" pitchFamily="34" charset="0"/>
              </a:rPr>
              <a:t>A-bomb survivors have longer lifespans and lower cancer risk, on average.</a:t>
            </a:r>
          </a:p>
          <a:p>
            <a:endParaRPr lang="en-US" altLang="en-US" dirty="0"/>
          </a:p>
        </p:txBody>
      </p:sp>
      <p:sp>
        <p:nvSpPr>
          <p:cNvPr id="120836" name="Slide Number Placeholder 3">
            <a:extLst>
              <a:ext uri="{FF2B5EF4-FFF2-40B4-BE49-F238E27FC236}">
                <a16:creationId xmlns:a16="http://schemas.microsoft.com/office/drawing/2014/main" id="{6F5EF3C9-E9DF-1509-BB1A-919A62EE90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259525-7B5F-41C3-B649-4F6EF994A7C2}" type="slidenum">
              <a:rPr lang="en-US" altLang="en-US" smtClean="0">
                <a:latin typeface="Arial" panose="020B0604020202020204" pitchFamily="34" charset="0"/>
              </a:rPr>
              <a:pPr fontAlgn="base">
                <a:spcBef>
                  <a:spcPct val="0"/>
                </a:spcBef>
                <a:spcAft>
                  <a:spcPct val="0"/>
                </a:spcAft>
              </a:pPr>
              <a:t>63</a:t>
            </a:fld>
            <a:endParaRPr lang="en-US" altLang="en-US">
              <a:latin typeface="Arial" panose="020B0604020202020204" pitchFamily="34" charset="0"/>
            </a:endParaRPr>
          </a:p>
        </p:txBody>
      </p:sp>
    </p:spTree>
    <p:extLst>
      <p:ext uri="{BB962C8B-B14F-4D97-AF65-F5344CB8AC3E}">
        <p14:creationId xmlns:p14="http://schemas.microsoft.com/office/powerpoint/2010/main" val="1171787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59AA0-F350-D113-265A-727AD5F597C3}"/>
            </a:ext>
          </a:extLst>
        </p:cNvPr>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55768CD-7F2E-8832-3273-A810697C61A7}"/>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0AF78C92-2E99-AC30-80BB-367157015FE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0836" name="Slide Number Placeholder 3">
            <a:extLst>
              <a:ext uri="{FF2B5EF4-FFF2-40B4-BE49-F238E27FC236}">
                <a16:creationId xmlns:a16="http://schemas.microsoft.com/office/drawing/2014/main" id="{B7EB52B1-0A0E-7AF9-C880-7DCE4E9248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259525-7B5F-41C3-B649-4F6EF994A7C2}" type="slidenum">
              <a:rPr lang="en-US" altLang="en-US" smtClean="0">
                <a:latin typeface="Arial" panose="020B0604020202020204" pitchFamily="34" charset="0"/>
              </a:rPr>
              <a:pPr fontAlgn="base">
                <a:spcBef>
                  <a:spcPct val="0"/>
                </a:spcBef>
                <a:spcAft>
                  <a:spcPct val="0"/>
                </a:spcAft>
              </a:pPr>
              <a:t>64</a:t>
            </a:fld>
            <a:endParaRPr lang="en-US" altLang="en-US">
              <a:latin typeface="Arial" panose="020B0604020202020204" pitchFamily="34" charset="0"/>
            </a:endParaRPr>
          </a:p>
        </p:txBody>
      </p:sp>
    </p:spTree>
    <p:extLst>
      <p:ext uri="{BB962C8B-B14F-4D97-AF65-F5344CB8AC3E}">
        <p14:creationId xmlns:p14="http://schemas.microsoft.com/office/powerpoint/2010/main" val="16984369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5D8A0C7-31B8-EBB6-56A6-24F9DF5BC02F}"/>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3D0F9E3E-80C9-3AF0-350A-4ABAEF3E3B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a:extLst>
              <a:ext uri="{FF2B5EF4-FFF2-40B4-BE49-F238E27FC236}">
                <a16:creationId xmlns:a16="http://schemas.microsoft.com/office/drawing/2014/main" id="{95472EEC-17F7-2932-F7DD-9AF6221879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0A7781-725C-4EE1-8446-FB47CA0CFD17}" type="slidenum">
              <a:rPr lang="en-US" altLang="en-US" smtClean="0">
                <a:latin typeface="Arial" panose="020B0604020202020204" pitchFamily="34" charset="0"/>
              </a:rPr>
              <a:pPr fontAlgn="base">
                <a:spcBef>
                  <a:spcPct val="0"/>
                </a:spcBef>
                <a:spcAft>
                  <a:spcPct val="0"/>
                </a:spcAft>
              </a:pPr>
              <a:t>65</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B2ED078F-9AA8-AC63-9878-26BA2E5A6F7A}"/>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9D8E669D-8A7B-3016-A958-8F4C9D4848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FAF2D58-3875-6956-58F9-EE0E5593EAB2}"/>
              </a:ext>
            </a:extLst>
          </p:cNvPr>
          <p:cNvSpPr>
            <a:spLocks noGrp="1"/>
          </p:cNvSpPr>
          <p:nvPr>
            <p:ph type="sldNum" sz="quarter" idx="5"/>
          </p:nvPr>
        </p:nvSpPr>
        <p:spPr/>
        <p:txBody>
          <a:bodyPr/>
          <a:lstStyle/>
          <a:p>
            <a:pPr>
              <a:defRPr/>
            </a:pPr>
            <a:fld id="{B553FDC7-31F9-4487-8B2C-5F082C9B7A76}" type="slidenum">
              <a:rPr lang="en-US" altLang="en-US" smtClean="0"/>
              <a:pPr>
                <a:defRPr/>
              </a:pPr>
              <a:t>66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337BFEF-43BB-0640-3B0C-0399218016E7}"/>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59993022-FE46-BED7-A1B9-0C5E0942FFE4}"/>
              </a:ext>
            </a:extLst>
          </p:cNvPr>
          <p:cNvSpPr>
            <a:spLocks noGrp="1" noChangeArrowheads="1"/>
          </p:cNvSpPr>
          <p:nvPr>
            <p:ph type="body" idx="1"/>
          </p:nvPr>
        </p:nvSpPr>
        <p:spPr/>
        <p:txBody>
          <a:bodyPr/>
          <a:lstStyle/>
          <a:p>
            <a:pPr eaLnBrk="1" hangingPunct="1">
              <a:defRPr/>
            </a:pPr>
            <a:r>
              <a:rPr lang="en-US" altLang="en-US" dirty="0"/>
              <a:t>This slide is a pictorial of commonly accepted voluntary and involuntary risk domains, from </a:t>
            </a:r>
            <a:r>
              <a:rPr lang="en-US" dirty="0">
                <a:solidFill>
                  <a:srgbClr val="000000"/>
                </a:solidFill>
                <a:latin typeface="+mn-lt"/>
              </a:rPr>
              <a:t>Starr, C. (1969), “Social Benefit Versus Technological Risk.” </a:t>
            </a:r>
            <a:r>
              <a:rPr lang="en-US" i="1" dirty="0">
                <a:solidFill>
                  <a:srgbClr val="000000"/>
                </a:solidFill>
                <a:latin typeface="+mn-lt"/>
              </a:rPr>
              <a:t>Science</a:t>
            </a:r>
            <a:r>
              <a:rPr lang="en-US" dirty="0">
                <a:solidFill>
                  <a:srgbClr val="000000"/>
                </a:solidFill>
                <a:latin typeface="+mn-lt"/>
              </a:rPr>
              <a:t>, Vol. 165, September, 1969: pp. 1232-1238.</a:t>
            </a:r>
          </a:p>
          <a:p>
            <a:pPr eaLnBrk="1" hangingPunct="1">
              <a:defRPr/>
            </a:pPr>
            <a:endParaRPr lang="en-US" dirty="0">
              <a:solidFill>
                <a:srgbClr val="000000"/>
              </a:solidFill>
              <a:latin typeface="+mn-lt"/>
            </a:endParaRPr>
          </a:p>
          <a:p>
            <a:pPr eaLnBrk="1" hangingPunct="1">
              <a:defRPr/>
            </a:pPr>
            <a:r>
              <a:rPr lang="en-US" dirty="0">
                <a:solidFill>
                  <a:srgbClr val="000000"/>
                </a:solidFill>
                <a:cs typeface="Calibri" panose="020F0502020204030204" pitchFamily="34" charset="0"/>
              </a:rPr>
              <a:t>The risks were measured by computing the fatalities per person per hour of exposure and the average annual benefit per person involved.</a:t>
            </a:r>
          </a:p>
          <a:p>
            <a:pPr eaLnBrk="1" hangingPunct="1">
              <a:defRPr/>
            </a:pPr>
            <a:endParaRPr lang="en-US" altLang="en-US" dirty="0"/>
          </a:p>
          <a:p>
            <a:pPr eaLnBrk="1" hangingPunct="1">
              <a:defRPr/>
            </a:pPr>
            <a:r>
              <a:rPr lang="en-US" altLang="en-US" dirty="0"/>
              <a:t>As indicated in the figure, </a:t>
            </a:r>
          </a:p>
          <a:p>
            <a:pPr marL="628650" lvl="1" indent="-171450" eaLnBrk="1" hangingPunct="1">
              <a:buFont typeface="Arial" panose="020B0604020202020204" pitchFamily="34" charset="0"/>
              <a:buChar char="•"/>
              <a:defRPr/>
            </a:pPr>
            <a:r>
              <a:rPr lang="en-US" altLang="en-US" dirty="0"/>
              <a:t>Both voluntary and involuntary risk acceptance is roughly proportional to the 3</a:t>
            </a:r>
            <a:r>
              <a:rPr lang="en-US" altLang="en-US" baseline="30000" dirty="0"/>
              <a:t>rd</a:t>
            </a:r>
            <a:r>
              <a:rPr lang="en-US" altLang="en-US" dirty="0"/>
              <a:t> power of associated benefit.</a:t>
            </a:r>
          </a:p>
          <a:p>
            <a:pPr marL="628650" lvl="1" indent="-171450" eaLnBrk="1" hangingPunct="1">
              <a:buFont typeface="Arial" panose="020B0604020202020204" pitchFamily="34" charset="0"/>
              <a:buChar char="•"/>
              <a:defRPr/>
            </a:pPr>
            <a:r>
              <a:rPr lang="en-US" altLang="en-US" dirty="0"/>
              <a:t>The “acceptable” probability of occurrence for voluntary risks is approximately 1000 times higher than the “acceptable” probability of occurrence for involuntary risks presenting the same benefit.</a:t>
            </a:r>
          </a:p>
          <a:p>
            <a:pPr eaLnBrk="1" hangingPunct="1">
              <a:defRPr/>
            </a:pPr>
            <a:endParaRPr lang="en-US" altLang="en-US" dirty="0"/>
          </a:p>
          <a:p>
            <a:pPr eaLnBrk="1" hangingPunct="1">
              <a:defRPr/>
            </a:pPr>
            <a:r>
              <a:rPr lang="en-US" altLang="en-US" dirty="0"/>
              <a:t>This graphic illustrates the significant influence that the voluntary/involuntary nature of risks has on risk acceptability.</a:t>
            </a:r>
          </a:p>
        </p:txBody>
      </p:sp>
    </p:spTree>
    <p:extLst>
      <p:ext uri="{BB962C8B-B14F-4D97-AF65-F5344CB8AC3E}">
        <p14:creationId xmlns:p14="http://schemas.microsoft.com/office/powerpoint/2010/main" val="217489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51D72-DE8E-E0FD-FCFC-F5523AF4FBC3}"/>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8FB33BA-97E6-A973-92F6-66CEEDA6D071}"/>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50F595D-A1F5-7E3A-A6BE-0BEF70A085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compares different risks by showing a statistic associated with each risk that would result in 1 in a million chance of dying.</a:t>
            </a:r>
          </a:p>
          <a:p>
            <a:endParaRPr lang="en-US" altLang="en-US" dirty="0"/>
          </a:p>
          <a:p>
            <a:r>
              <a:rPr lang="en-US" altLang="en-US" dirty="0">
                <a:solidFill>
                  <a:srgbClr val="FF0000"/>
                </a:solidFill>
              </a:rPr>
              <a:t>Note that a dose of 10 millirem is what the average American receives in about two weeks from natural background radiation.</a:t>
            </a:r>
            <a:endParaRPr lang="en-US" altLang="en-US" dirty="0"/>
          </a:p>
          <a:p>
            <a:endParaRPr lang="en-US" altLang="en-US" dirty="0"/>
          </a:p>
          <a:p>
            <a:r>
              <a:rPr lang="en-US" altLang="en-US" dirty="0"/>
              <a:t>Aside: Talking about statistical deaths can be quite misleading. Actual deaths of real people are fatalities that are clearly attributable to the cause in question and tend to be immediate. Statistical deaths are fatalities that can only be seen in an increase in </a:t>
            </a:r>
            <a:r>
              <a:rPr lang="en-US" altLang="en-US" i="1" dirty="0"/>
              <a:t>mortality rate</a:t>
            </a:r>
            <a:r>
              <a:rPr lang="en-US" altLang="en-US" dirty="0"/>
              <a:t> for a population.</a:t>
            </a:r>
          </a:p>
          <a:p>
            <a:endParaRPr lang="en-US" altLang="en-US" dirty="0"/>
          </a:p>
          <a:p>
            <a:r>
              <a:rPr lang="en-US" altLang="en-US" dirty="0"/>
              <a:t>Saying that a certain health hazard kills some number of people a year, really means that exposure to the hazard shortens the lives of some number of people (reflected in an increase in the overall mortality rate for a population).  This begs the question, by how much?</a:t>
            </a:r>
          </a:p>
        </p:txBody>
      </p:sp>
      <p:sp>
        <p:nvSpPr>
          <p:cNvPr id="4" name="Slide Number Placeholder 3">
            <a:extLst>
              <a:ext uri="{FF2B5EF4-FFF2-40B4-BE49-F238E27FC236}">
                <a16:creationId xmlns:a16="http://schemas.microsoft.com/office/drawing/2014/main" id="{F2C695CB-C994-F2CC-EF3A-3C7F752B1F5F}"/>
              </a:ext>
            </a:extLst>
          </p:cNvPr>
          <p:cNvSpPr>
            <a:spLocks noGrp="1"/>
          </p:cNvSpPr>
          <p:nvPr>
            <p:ph type="sldNum" sz="quarter" idx="5"/>
          </p:nvPr>
        </p:nvSpPr>
        <p:spPr/>
        <p:txBody>
          <a:bodyPr/>
          <a:lstStyle/>
          <a:p>
            <a:pPr>
              <a:defRPr/>
            </a:pPr>
            <a:fld id="{7710B288-7892-49EE-B8D9-CCB7DD6934C4}" type="slidenum">
              <a:rPr lang="en-US" altLang="en-US" smtClean="0"/>
              <a:pPr>
                <a:defRPr/>
              </a:pPr>
              <a:t>8</a:t>
            </a:fld>
            <a:endParaRPr lang="en-US" altLang="en-US"/>
          </a:p>
        </p:txBody>
      </p:sp>
    </p:spTree>
    <p:extLst>
      <p:ext uri="{BB962C8B-B14F-4D97-AF65-F5344CB8AC3E}">
        <p14:creationId xmlns:p14="http://schemas.microsoft.com/office/powerpoint/2010/main" val="310381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047CDC9-3714-6568-4578-F2E55984CDFF}"/>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6BE0F77F-CB4C-BDA5-3DF2-4821A01057B3}"/>
              </a:ext>
            </a:extLst>
          </p:cNvPr>
          <p:cNvSpPr>
            <a:spLocks noGrp="1" noChangeArrowheads="1"/>
          </p:cNvSpPr>
          <p:nvPr>
            <p:ph type="body" idx="1"/>
          </p:nvPr>
        </p:nvSpPr>
        <p:spPr/>
        <p:txBody>
          <a:bodyPr/>
          <a:lstStyle/>
          <a:p>
            <a:pPr>
              <a:defRPr/>
            </a:pPr>
            <a:r>
              <a:rPr lang="en-US" altLang="en-US" dirty="0">
                <a:latin typeface="+mn-lt"/>
                <a:cs typeface="Arial" panose="020B0604020202020204" pitchFamily="34" charset="0"/>
              </a:rPr>
              <a:t>Estimated loss of life expectancy (LLE) is another way of comparing risks.</a:t>
            </a:r>
          </a:p>
          <a:p>
            <a:pPr>
              <a:defRPr/>
            </a:pPr>
            <a:endParaRPr lang="en-US" altLang="en-US" dirty="0">
              <a:latin typeface="+mn-lt"/>
              <a:cs typeface="Arial" panose="020B0604020202020204" pitchFamily="34" charset="0"/>
            </a:endParaRPr>
          </a:p>
          <a:p>
            <a:pPr>
              <a:defRPr/>
            </a:pPr>
            <a:r>
              <a:rPr lang="en-US" altLang="en-US" dirty="0">
                <a:latin typeface="+mn-lt"/>
                <a:cs typeface="Arial" panose="020B0604020202020204" pitchFamily="34" charset="0"/>
              </a:rPr>
              <a:t>The issue here is, what amount of resources should be devoted to trying to further reduce a loss of life expectancy. Common sense says you don’t spend a lot of resources to reduce a LLE of a few weeks, much less 6 days. On the other hand, spending significant resources to reduce a LLE on the order of years may be prudent.</a:t>
            </a:r>
          </a:p>
          <a:p>
            <a:pPr>
              <a:defRPr/>
            </a:pPr>
            <a:endParaRPr lang="en-US" altLang="en-US" dirty="0">
              <a:latin typeface="+mn-lt"/>
              <a:cs typeface="Arial" panose="020B0604020202020204" pitchFamily="34" charset="0"/>
            </a:endParaRPr>
          </a:p>
          <a:p>
            <a:pPr>
              <a:defRPr/>
            </a:pPr>
            <a:r>
              <a:rPr lang="en-US" altLang="en-US" dirty="0">
                <a:latin typeface="+mn-lt"/>
                <a:cs typeface="Arial" panose="020B0604020202020204" pitchFamily="34" charset="0"/>
              </a:rPr>
              <a:t>Medical radiation exposure in this table includes dental x-rays and nuclear medicine diagnostic procedures.</a:t>
            </a:r>
          </a:p>
          <a:p>
            <a:pPr>
              <a:defRPr/>
            </a:pPr>
            <a:endParaRPr lang="en-US" altLang="en-US" dirty="0">
              <a:latin typeface="+mn-lt"/>
              <a:cs typeface="Arial" panose="020B0604020202020204" pitchFamily="34" charset="0"/>
            </a:endParaRPr>
          </a:p>
          <a:p>
            <a:pPr>
              <a:defRPr/>
            </a:pPr>
            <a:r>
              <a:rPr lang="en-US" altLang="en-US" dirty="0">
                <a:latin typeface="+mn-lt"/>
                <a:cs typeface="Arial" panose="020B0604020202020204" pitchFamily="34" charset="0"/>
              </a:rPr>
              <a:t>Ref. NRC Regulatory Guide 8.29, Instruction Concerning Risks from Occupational Radiation Exposure, July 1981</a:t>
            </a:r>
          </a:p>
        </p:txBody>
      </p:sp>
      <p:sp>
        <p:nvSpPr>
          <p:cNvPr id="32772" name="Slide Number Placeholder 3">
            <a:extLst>
              <a:ext uri="{FF2B5EF4-FFF2-40B4-BE49-F238E27FC236}">
                <a16:creationId xmlns:a16="http://schemas.microsoft.com/office/drawing/2014/main" id="{881EB0A9-01A1-E943-2525-1DD7D484028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C0857B2-C441-4A2D-8592-C8B7888B48DE}"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extLst>
      <p:ext uri="{BB962C8B-B14F-4D97-AF65-F5344CB8AC3E}">
        <p14:creationId xmlns:p14="http://schemas.microsoft.com/office/powerpoint/2010/main" val="425576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D6CA78-B530-4380-9956-9F43B02CF1A9}" type="slidenum">
              <a:rPr lang="en-US" altLang="en-US" smtClean="0"/>
              <a:pPr>
                <a:defRPr/>
              </a:pPr>
              <a:t>‹#›</a:t>
            </a:fld>
            <a:endParaRPr lang="en-US" altLang="en-US"/>
          </a:p>
        </p:txBody>
      </p:sp>
    </p:spTree>
    <p:extLst>
      <p:ext uri="{BB962C8B-B14F-4D97-AF65-F5344CB8AC3E}">
        <p14:creationId xmlns:p14="http://schemas.microsoft.com/office/powerpoint/2010/main" val="229747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1337F1-E7C4-45EE-AD59-0B4CAA29DA3E}" type="slidenum">
              <a:rPr lang="en-US" altLang="en-US" smtClean="0"/>
              <a:pPr>
                <a:defRPr/>
              </a:pPr>
              <a:t>‹#›</a:t>
            </a:fld>
            <a:endParaRPr lang="en-US" altLang="en-US"/>
          </a:p>
        </p:txBody>
      </p:sp>
    </p:spTree>
    <p:extLst>
      <p:ext uri="{BB962C8B-B14F-4D97-AF65-F5344CB8AC3E}">
        <p14:creationId xmlns:p14="http://schemas.microsoft.com/office/powerpoint/2010/main" val="328071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1337F1-E7C4-45EE-AD59-0B4CAA29DA3E}"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8893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1337F1-E7C4-45EE-AD59-0B4CAA29DA3E}" type="slidenum">
              <a:rPr lang="en-US" altLang="en-US" smtClean="0"/>
              <a:pPr>
                <a:defRPr/>
              </a:pPr>
              <a:t>‹#›</a:t>
            </a:fld>
            <a:endParaRPr lang="en-US" altLang="en-US"/>
          </a:p>
        </p:txBody>
      </p:sp>
    </p:spTree>
    <p:extLst>
      <p:ext uri="{BB962C8B-B14F-4D97-AF65-F5344CB8AC3E}">
        <p14:creationId xmlns:p14="http://schemas.microsoft.com/office/powerpoint/2010/main" val="241267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1337F1-E7C4-45EE-AD59-0B4CAA29DA3E}"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7216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1337F1-E7C4-45EE-AD59-0B4CAA29DA3E}" type="slidenum">
              <a:rPr lang="en-US" altLang="en-US" smtClean="0"/>
              <a:pPr>
                <a:defRPr/>
              </a:pPr>
              <a:t>‹#›</a:t>
            </a:fld>
            <a:endParaRPr lang="en-US" altLang="en-US"/>
          </a:p>
        </p:txBody>
      </p:sp>
    </p:spTree>
    <p:extLst>
      <p:ext uri="{BB962C8B-B14F-4D97-AF65-F5344CB8AC3E}">
        <p14:creationId xmlns:p14="http://schemas.microsoft.com/office/powerpoint/2010/main" val="5838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50D6B0-5092-44FD-BEEF-C96832F6B5EB}" type="slidenum">
              <a:rPr lang="en-US" altLang="en-US" smtClean="0"/>
              <a:pPr>
                <a:defRPr/>
              </a:pPr>
              <a:t>‹#›</a:t>
            </a:fld>
            <a:endParaRPr lang="en-US" altLang="en-US"/>
          </a:p>
        </p:txBody>
      </p:sp>
    </p:spTree>
    <p:extLst>
      <p:ext uri="{BB962C8B-B14F-4D97-AF65-F5344CB8AC3E}">
        <p14:creationId xmlns:p14="http://schemas.microsoft.com/office/powerpoint/2010/main" val="865962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73288E-DB20-4077-8552-B21CC4D7C92E}" type="slidenum">
              <a:rPr lang="en-US" altLang="en-US" smtClean="0"/>
              <a:pPr>
                <a:defRPr/>
              </a:pPr>
              <a:t>‹#›</a:t>
            </a:fld>
            <a:endParaRPr lang="en-US" altLang="en-US"/>
          </a:p>
        </p:txBody>
      </p:sp>
    </p:spTree>
    <p:extLst>
      <p:ext uri="{BB962C8B-B14F-4D97-AF65-F5344CB8AC3E}">
        <p14:creationId xmlns:p14="http://schemas.microsoft.com/office/powerpoint/2010/main" val="426272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5BA866B3-6BC8-93C9-AEF3-4BD6BAE1A45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23E47F-31A3-F30F-3796-C0F5E97CFD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F783F7-EFAA-5A32-6E07-F33C8CBC04D1}"/>
              </a:ext>
            </a:extLst>
          </p:cNvPr>
          <p:cNvSpPr>
            <a:spLocks noGrp="1"/>
          </p:cNvSpPr>
          <p:nvPr>
            <p:ph type="sldNum" sz="quarter" idx="12"/>
          </p:nvPr>
        </p:nvSpPr>
        <p:spPr/>
        <p:txBody>
          <a:bodyPr/>
          <a:lstStyle>
            <a:lvl1pPr>
              <a:defRPr/>
            </a:lvl1pPr>
          </a:lstStyle>
          <a:p>
            <a:pPr>
              <a:defRPr/>
            </a:pPr>
            <a:fld id="{C2D1ED15-9369-4165-99E6-F407A7091EFD}" type="slidenum">
              <a:rPr lang="en-US" altLang="en-US"/>
              <a:pPr>
                <a:defRPr/>
              </a:pPr>
              <a:t>‹#›</a:t>
            </a:fld>
            <a:endParaRPr lang="en-US" altLang="en-US"/>
          </a:p>
        </p:txBody>
      </p:sp>
    </p:spTree>
    <p:extLst>
      <p:ext uri="{BB962C8B-B14F-4D97-AF65-F5344CB8AC3E}">
        <p14:creationId xmlns:p14="http://schemas.microsoft.com/office/powerpoint/2010/main" val="155915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B8FAE7-FBCF-4666-867F-95120CED4101}" type="slidenum">
              <a:rPr lang="en-US" altLang="en-US" smtClean="0"/>
              <a:pPr>
                <a:defRPr/>
              </a:pPr>
              <a:t>‹#›</a:t>
            </a:fld>
            <a:endParaRPr lang="en-US" altLang="en-US"/>
          </a:p>
        </p:txBody>
      </p:sp>
    </p:spTree>
    <p:extLst>
      <p:ext uri="{BB962C8B-B14F-4D97-AF65-F5344CB8AC3E}">
        <p14:creationId xmlns:p14="http://schemas.microsoft.com/office/powerpoint/2010/main" val="568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872489-AE3B-427C-BB30-7D0875B70934}" type="slidenum">
              <a:rPr lang="en-US" altLang="en-US" smtClean="0"/>
              <a:pPr>
                <a:defRPr/>
              </a:pPr>
              <a:t>‹#›</a:t>
            </a:fld>
            <a:endParaRPr lang="en-US" altLang="en-US"/>
          </a:p>
        </p:txBody>
      </p:sp>
    </p:spTree>
    <p:extLst>
      <p:ext uri="{BB962C8B-B14F-4D97-AF65-F5344CB8AC3E}">
        <p14:creationId xmlns:p14="http://schemas.microsoft.com/office/powerpoint/2010/main" val="120591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17EAE3-442A-402E-85FA-542CD1D55E4D}" type="slidenum">
              <a:rPr lang="en-US" altLang="en-US" smtClean="0"/>
              <a:pPr>
                <a:defRPr/>
              </a:pPr>
              <a:t>‹#›</a:t>
            </a:fld>
            <a:endParaRPr lang="en-US" altLang="en-US"/>
          </a:p>
        </p:txBody>
      </p:sp>
    </p:spTree>
    <p:extLst>
      <p:ext uri="{BB962C8B-B14F-4D97-AF65-F5344CB8AC3E}">
        <p14:creationId xmlns:p14="http://schemas.microsoft.com/office/powerpoint/2010/main" val="72875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7A470C-EC6D-4300-BE89-63F581F1A3C8}" type="slidenum">
              <a:rPr lang="en-US" altLang="en-US" smtClean="0"/>
              <a:pPr>
                <a:defRPr/>
              </a:pPr>
              <a:t>‹#›</a:t>
            </a:fld>
            <a:endParaRPr lang="en-US" altLang="en-US"/>
          </a:p>
        </p:txBody>
      </p:sp>
    </p:spTree>
    <p:extLst>
      <p:ext uri="{BB962C8B-B14F-4D97-AF65-F5344CB8AC3E}">
        <p14:creationId xmlns:p14="http://schemas.microsoft.com/office/powerpoint/2010/main" val="391085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99A0B1-EBD4-4E01-B275-51D2122FB2BB}" type="slidenum">
              <a:rPr lang="en-US" altLang="en-US" smtClean="0"/>
              <a:pPr>
                <a:defRPr/>
              </a:pPr>
              <a:t>‹#›</a:t>
            </a:fld>
            <a:endParaRPr lang="en-US" altLang="en-US"/>
          </a:p>
        </p:txBody>
      </p:sp>
    </p:spTree>
    <p:extLst>
      <p:ext uri="{BB962C8B-B14F-4D97-AF65-F5344CB8AC3E}">
        <p14:creationId xmlns:p14="http://schemas.microsoft.com/office/powerpoint/2010/main" val="336335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866395-0BAF-4BAE-9D9A-E6DC6E392EB9}" type="slidenum">
              <a:rPr lang="en-US" altLang="en-US" smtClean="0"/>
              <a:pPr>
                <a:defRPr/>
              </a:pPr>
              <a:t>‹#›</a:t>
            </a:fld>
            <a:endParaRPr lang="en-US" altLang="en-US"/>
          </a:p>
        </p:txBody>
      </p:sp>
    </p:spTree>
    <p:extLst>
      <p:ext uri="{BB962C8B-B14F-4D97-AF65-F5344CB8AC3E}">
        <p14:creationId xmlns:p14="http://schemas.microsoft.com/office/powerpoint/2010/main" val="19465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C7D2AA-F0D8-4769-A269-07BED66F1224}" type="slidenum">
              <a:rPr lang="en-US" altLang="en-US" smtClean="0"/>
              <a:pPr>
                <a:defRPr/>
              </a:pPr>
              <a:t>‹#›</a:t>
            </a:fld>
            <a:endParaRPr lang="en-US" altLang="en-US"/>
          </a:p>
        </p:txBody>
      </p:sp>
    </p:spTree>
    <p:extLst>
      <p:ext uri="{BB962C8B-B14F-4D97-AF65-F5344CB8AC3E}">
        <p14:creationId xmlns:p14="http://schemas.microsoft.com/office/powerpoint/2010/main" val="112863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EBCF8A-EB57-4088-B552-2B1E3489CC9A}" type="slidenum">
              <a:rPr lang="en-US" altLang="en-US" smtClean="0"/>
              <a:pPr>
                <a:defRPr/>
              </a:pPr>
              <a:t>‹#›</a:t>
            </a:fld>
            <a:endParaRPr lang="en-US" altLang="en-US"/>
          </a:p>
        </p:txBody>
      </p:sp>
    </p:spTree>
    <p:extLst>
      <p:ext uri="{BB962C8B-B14F-4D97-AF65-F5344CB8AC3E}">
        <p14:creationId xmlns:p14="http://schemas.microsoft.com/office/powerpoint/2010/main" val="32639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D1337F1-E7C4-45EE-AD59-0B4CAA29DA3E}" type="slidenum">
              <a:rPr lang="en-US" altLang="en-US" smtClean="0"/>
              <a:pPr>
                <a:defRPr/>
              </a:pPr>
              <a:t>‹#›</a:t>
            </a:fld>
            <a:endParaRPr lang="en-US" altLang="en-US"/>
          </a:p>
        </p:txBody>
      </p:sp>
    </p:spTree>
    <p:extLst>
      <p:ext uri="{BB962C8B-B14F-4D97-AF65-F5344CB8AC3E}">
        <p14:creationId xmlns:p14="http://schemas.microsoft.com/office/powerpoint/2010/main" val="24745623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87296F-EAA2-854F-DE79-04594F47739D}"/>
              </a:ext>
            </a:extLst>
          </p:cNvPr>
          <p:cNvSpPr>
            <a:spLocks noGrp="1" noChangeArrowheads="1"/>
          </p:cNvSpPr>
          <p:nvPr>
            <p:ph type="ctrTitle"/>
          </p:nvPr>
        </p:nvSpPr>
        <p:spPr>
          <a:xfrm>
            <a:off x="1295400" y="2130425"/>
            <a:ext cx="6629400" cy="1222375"/>
          </a:xfrm>
        </p:spPr>
        <p:txBody>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Ionizing Radiation Risk</a:t>
            </a:r>
          </a:p>
        </p:txBody>
      </p:sp>
      <p:sp>
        <p:nvSpPr>
          <p:cNvPr id="3075" name="Rectangle 3">
            <a:extLst>
              <a:ext uri="{FF2B5EF4-FFF2-40B4-BE49-F238E27FC236}">
                <a16:creationId xmlns:a16="http://schemas.microsoft.com/office/drawing/2014/main" id="{399B6094-F912-C318-041C-0C6AC988E1B2}"/>
              </a:ext>
            </a:extLst>
          </p:cNvPr>
          <p:cNvSpPr>
            <a:spLocks noGrp="1" noChangeArrowheads="1"/>
          </p:cNvSpPr>
          <p:nvPr>
            <p:ph type="subTitle" idx="1"/>
          </p:nvPr>
        </p:nvSpPr>
        <p:spPr>
          <a:xfrm>
            <a:off x="2933700" y="3581400"/>
            <a:ext cx="3276600" cy="1524000"/>
          </a:xfrm>
        </p:spPr>
        <p:txBody>
          <a:bodyPr/>
          <a:lstStyle/>
          <a:p>
            <a:pPr eaLnBrk="1" hangingPunct="1"/>
            <a:r>
              <a:rPr lang="en-US" altLang="en-US" sz="2000" dirty="0">
                <a:solidFill>
                  <a:schemeClr val="tx1"/>
                </a:solidFill>
                <a:latin typeface="Arial" panose="020B0604020202020204" pitchFamily="34" charset="0"/>
                <a:cs typeface="Arial" panose="020B0604020202020204" pitchFamily="34" charset="0"/>
              </a:rPr>
              <a:t>Jeffrey A. Mahn</a:t>
            </a:r>
          </a:p>
          <a:p>
            <a:pPr eaLnBrk="1" hangingPunct="1">
              <a:spcBef>
                <a:spcPct val="0"/>
              </a:spcBef>
            </a:pPr>
            <a:r>
              <a:rPr lang="en-US" altLang="en-US" sz="2000" dirty="0">
                <a:solidFill>
                  <a:schemeClr val="tx1"/>
                </a:solidFill>
                <a:latin typeface="Arial" panose="020B0604020202020204" pitchFamily="34" charset="0"/>
                <a:cs typeface="Arial" panose="020B0604020202020204" pitchFamily="34" charset="0"/>
              </a:rPr>
              <a:t>Nuclear Engineer (Retired)</a:t>
            </a:r>
          </a:p>
          <a:p>
            <a:pPr eaLnBrk="1" hangingPunct="1">
              <a:spcBef>
                <a:spcPct val="0"/>
              </a:spcBef>
            </a:pPr>
            <a:r>
              <a:rPr lang="en-US" altLang="en-US" sz="2000" dirty="0">
                <a:solidFill>
                  <a:schemeClr val="tx1"/>
                </a:solidFill>
                <a:latin typeface="Arial" panose="020B0604020202020204" pitchFamily="34" charset="0"/>
                <a:cs typeface="Arial" panose="020B0604020202020204" pitchFamily="34" charset="0"/>
              </a:rPr>
              <a:t>Albuquerque, NM USA</a:t>
            </a:r>
          </a:p>
          <a:p>
            <a:pPr eaLnBrk="1" hangingPunct="1">
              <a:spcBef>
                <a:spcPct val="0"/>
              </a:spcBef>
            </a:pPr>
            <a:r>
              <a:rPr lang="en-US" altLang="en-US" sz="2000" dirty="0">
                <a:solidFill>
                  <a:schemeClr val="tx1"/>
                </a:solidFill>
                <a:latin typeface="Arial" panose="020B0604020202020204" pitchFamily="34" charset="0"/>
                <a:cs typeface="Arial" panose="020B0604020202020204" pitchFamily="34" charset="0"/>
              </a:rPr>
              <a:t>jamahn47@gmail.com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DC7703A-8C52-056E-3BE6-99FB52E46E75}"/>
              </a:ext>
            </a:extLst>
          </p:cNvPr>
          <p:cNvSpPr>
            <a:spLocks noGrp="1" noChangeArrowheads="1"/>
          </p:cNvSpPr>
          <p:nvPr>
            <p:ph type="title"/>
          </p:nvPr>
        </p:nvSpPr>
        <p:spPr>
          <a:xfrm>
            <a:off x="457200" y="473084"/>
            <a:ext cx="8229600" cy="1020762"/>
          </a:xfrm>
        </p:spPr>
        <p:txBody>
          <a:bodyPr rtlCol="0">
            <a:normAutofit fontScale="90000"/>
          </a:bodyPr>
          <a:lstStyle/>
          <a:p>
            <a:pPr algn="ctr" eaLnBrk="1" fontAlgn="auto" hangingPunct="1">
              <a:spcAft>
                <a:spcPts val="0"/>
              </a:spcAft>
              <a:defRPr/>
            </a:pPr>
            <a:r>
              <a:rPr lang="en-US" altLang="en-US" sz="3600" dirty="0">
                <a:solidFill>
                  <a:schemeClr val="tx1"/>
                </a:solidFill>
                <a:latin typeface="Arial" panose="020B0604020202020204" pitchFamily="34" charset="0"/>
                <a:cs typeface="Arial" panose="020B0604020202020204" pitchFamily="34" charset="0"/>
              </a:rPr>
              <a:t>General Risk/Attitude Correlation</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for </a:t>
            </a:r>
            <a:r>
              <a:rPr lang="en-US" altLang="en-US" sz="3600" i="1" dirty="0">
                <a:solidFill>
                  <a:schemeClr val="tx1"/>
                </a:solidFill>
                <a:latin typeface="Arial" panose="020B0604020202020204" pitchFamily="34" charset="0"/>
                <a:cs typeface="Arial" panose="020B0604020202020204" pitchFamily="34" charset="0"/>
              </a:rPr>
              <a:t>Involuntary</a:t>
            </a:r>
            <a:r>
              <a:rPr lang="en-US" altLang="en-US" sz="3600" dirty="0">
                <a:solidFill>
                  <a:schemeClr val="tx1"/>
                </a:solidFill>
                <a:latin typeface="Arial" panose="020B0604020202020204" pitchFamily="34" charset="0"/>
                <a:cs typeface="Arial" panose="020B0604020202020204" pitchFamily="34" charset="0"/>
              </a:rPr>
              <a:t> Risk of Death*</a:t>
            </a:r>
          </a:p>
        </p:txBody>
      </p:sp>
      <p:graphicFrame>
        <p:nvGraphicFramePr>
          <p:cNvPr id="187446" name="Group 54">
            <a:extLst>
              <a:ext uri="{FF2B5EF4-FFF2-40B4-BE49-F238E27FC236}">
                <a16:creationId xmlns:a16="http://schemas.microsoft.com/office/drawing/2014/main" id="{C9544E67-102E-DD79-21D7-A2AB78C1E50D}"/>
              </a:ext>
            </a:extLst>
          </p:cNvPr>
          <p:cNvGraphicFramePr>
            <a:graphicFrameLocks noGrp="1"/>
          </p:cNvGraphicFramePr>
          <p:nvPr>
            <p:ph type="tbl" idx="1"/>
          </p:nvPr>
        </p:nvGraphicFramePr>
        <p:xfrm>
          <a:off x="838200" y="1752600"/>
          <a:ext cx="7467599" cy="4108722"/>
        </p:xfrm>
        <a:graphic>
          <a:graphicData uri="http://schemas.openxmlformats.org/drawingml/2006/table">
            <a:tbl>
              <a:tblPr/>
              <a:tblGrid>
                <a:gridCol w="3242755">
                  <a:extLst>
                    <a:ext uri="{9D8B030D-6E8A-4147-A177-3AD203B41FA5}">
                      <a16:colId xmlns:a16="http://schemas.microsoft.com/office/drawing/2014/main" val="20000"/>
                    </a:ext>
                  </a:extLst>
                </a:gridCol>
                <a:gridCol w="4224844">
                  <a:extLst>
                    <a:ext uri="{9D8B030D-6E8A-4147-A177-3AD203B41FA5}">
                      <a16:colId xmlns:a16="http://schemas.microsoft.com/office/drawing/2014/main" val="20001"/>
                    </a:ext>
                  </a:extLst>
                </a:gridCol>
              </a:tblGrid>
              <a:tr h="85494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rPr>
                        <a:t>Involuntary Risk (deaths per person per year)</a:t>
                      </a:r>
                    </a:p>
                  </a:txBody>
                  <a:tcPr marL="91421" marR="91421"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alpha val="5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rPr>
                        <a:t>General Attitude</a:t>
                      </a:r>
                    </a:p>
                  </a:txBody>
                  <a:tcPr marL="91421" marR="91421"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alpha val="50000"/>
                      </a:schemeClr>
                    </a:solidFill>
                  </a:tcPr>
                </a:tc>
                <a:extLst>
                  <a:ext uri="{0D108BD9-81ED-4DB2-BD59-A6C34878D82A}">
                    <a16:rowId xmlns:a16="http://schemas.microsoft.com/office/drawing/2014/main" val="10000"/>
                  </a:ext>
                </a:extLst>
              </a:tr>
              <a:tr h="45372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a:t>
                      </a:r>
                      <a:r>
                        <a:rPr kumimoji="0" lang="en-US" altLang="en-US" sz="1400" b="0" i="0" u="none" strike="noStrike" cap="none" normalizeH="0" baseline="30000" dirty="0">
                          <a:ln>
                            <a:noFill/>
                          </a:ln>
                          <a:solidFill>
                            <a:schemeClr val="tx1"/>
                          </a:solidFill>
                          <a:effectLst/>
                          <a:latin typeface="Arial" charset="0"/>
                        </a:rPr>
                        <a:t>-2</a:t>
                      </a:r>
                      <a:endParaRPr kumimoji="0" lang="en-US" altLang="en-US" sz="1400" b="0" i="0" u="none" strike="noStrike" cap="none" normalizeH="0" baseline="0" dirty="0">
                        <a:ln>
                          <a:noFill/>
                        </a:ln>
                        <a:solidFill>
                          <a:schemeClr val="tx1"/>
                        </a:solidFill>
                        <a:effectLst/>
                        <a:latin typeface="Arial" charset="0"/>
                      </a:endParaRPr>
                    </a:p>
                  </a:txBody>
                  <a:tcPr marL="91421" marR="91421"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Natural death reference</a:t>
                      </a:r>
                    </a:p>
                  </a:txBody>
                  <a:tcPr marL="91421" marR="91421"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807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a:t>
                      </a:r>
                      <a:r>
                        <a:rPr kumimoji="0" lang="en-US" altLang="en-US" sz="1400" b="0" i="0" u="none" strike="noStrike" cap="none" normalizeH="0" baseline="30000" dirty="0">
                          <a:ln>
                            <a:noFill/>
                          </a:ln>
                          <a:solidFill>
                            <a:schemeClr val="tx1"/>
                          </a:solidFill>
                          <a:effectLst/>
                          <a:latin typeface="Arial" charset="0"/>
                        </a:rPr>
                        <a:t>-3</a:t>
                      </a:r>
                      <a:endParaRPr kumimoji="0" lang="en-US" altLang="en-US" sz="1400" b="0" i="0" u="none" strike="noStrike" cap="none" normalizeH="0" baseline="0" dirty="0">
                        <a:ln>
                          <a:noFill/>
                        </a:ln>
                        <a:solidFill>
                          <a:schemeClr val="tx1"/>
                        </a:solidFill>
                        <a:effectLst/>
                        <a:latin typeface="Arial" charset="0"/>
                      </a:endParaRPr>
                    </a:p>
                  </a:txBody>
                  <a:tcPr marL="91421" marR="91421"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Unacceptable; activities having this involuntary risk difficult to find</a:t>
                      </a:r>
                    </a:p>
                  </a:txBody>
                  <a:tcPr marL="91421" marR="91421"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807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a:t>
                      </a:r>
                      <a:r>
                        <a:rPr kumimoji="0" lang="en-US" altLang="en-US" sz="1400" b="0" i="0" u="none" strike="noStrike" cap="none" normalizeH="0" baseline="30000" dirty="0">
                          <a:ln>
                            <a:noFill/>
                          </a:ln>
                          <a:solidFill>
                            <a:schemeClr val="tx1"/>
                          </a:solidFill>
                          <a:effectLst/>
                          <a:latin typeface="Arial" charset="0"/>
                        </a:rPr>
                        <a:t>-4</a:t>
                      </a:r>
                      <a:endParaRPr kumimoji="0" lang="en-US" altLang="en-US" sz="1400" b="0" i="0" u="none" strike="noStrike" cap="none" normalizeH="0" baseline="0" dirty="0">
                        <a:ln>
                          <a:noFill/>
                        </a:ln>
                        <a:solidFill>
                          <a:schemeClr val="tx1"/>
                        </a:solidFill>
                        <a:effectLst/>
                        <a:latin typeface="Arial" charset="0"/>
                      </a:endParaRPr>
                    </a:p>
                  </a:txBody>
                  <a:tcPr marL="91421" marR="91421"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FF0000"/>
                          </a:solidFill>
                          <a:effectLst/>
                          <a:latin typeface="Arial" charset="0"/>
                        </a:rPr>
                        <a:t>Acceptable; effort and money spent to reduce risk to this level</a:t>
                      </a:r>
                    </a:p>
                  </a:txBody>
                  <a:tcPr marL="91421" marR="91421"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807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a:t>
                      </a:r>
                      <a:r>
                        <a:rPr kumimoji="0" lang="en-US" altLang="en-US" sz="1400" b="0" i="0" u="none" strike="noStrike" cap="none" normalizeH="0" baseline="30000" dirty="0">
                          <a:ln>
                            <a:noFill/>
                          </a:ln>
                          <a:solidFill>
                            <a:schemeClr val="tx1"/>
                          </a:solidFill>
                          <a:effectLst/>
                          <a:latin typeface="Arial" charset="0"/>
                        </a:rPr>
                        <a:t>-5</a:t>
                      </a:r>
                      <a:endParaRPr kumimoji="0" lang="en-US" altLang="en-US" sz="1400" b="0" i="0" u="none" strike="noStrike" cap="none" normalizeH="0" baseline="0" dirty="0">
                        <a:ln>
                          <a:noFill/>
                        </a:ln>
                        <a:solidFill>
                          <a:schemeClr val="tx1"/>
                        </a:solidFill>
                        <a:effectLst/>
                        <a:latin typeface="Arial" charset="0"/>
                      </a:endParaRPr>
                    </a:p>
                  </a:txBody>
                  <a:tcPr marL="91421" marR="91421"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Only mild inconvenience acceptable to avoid this level of risk</a:t>
                      </a:r>
                    </a:p>
                  </a:txBody>
                  <a:tcPr marL="91421" marR="91421"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58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a:t>
                      </a:r>
                      <a:r>
                        <a:rPr kumimoji="0" lang="en-US" altLang="en-US" sz="1400" b="0" i="0" u="none" strike="noStrike" cap="none" normalizeH="0" baseline="30000" dirty="0">
                          <a:ln>
                            <a:noFill/>
                          </a:ln>
                          <a:solidFill>
                            <a:schemeClr val="tx1"/>
                          </a:solidFill>
                          <a:effectLst/>
                          <a:latin typeface="Arial" charset="0"/>
                        </a:rPr>
                        <a:t>-6</a:t>
                      </a:r>
                      <a:endParaRPr kumimoji="0" lang="en-US" altLang="en-US" sz="1400" b="0" i="0" u="none" strike="noStrike" cap="none" normalizeH="0" baseline="0" dirty="0">
                        <a:ln>
                          <a:noFill/>
                        </a:ln>
                        <a:solidFill>
                          <a:schemeClr val="tx1"/>
                        </a:solidFill>
                        <a:effectLst/>
                        <a:latin typeface="Arial" charset="0"/>
                      </a:endParaRPr>
                    </a:p>
                  </a:txBody>
                  <a:tcPr marL="91421" marR="91421" marT="45742" marB="457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Considered an “act of God”</a:t>
                      </a:r>
                    </a:p>
                  </a:txBody>
                  <a:tcPr marL="91421" marR="91421" marT="45742" marB="457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3818" name="Text Box 35">
            <a:extLst>
              <a:ext uri="{FF2B5EF4-FFF2-40B4-BE49-F238E27FC236}">
                <a16:creationId xmlns:a16="http://schemas.microsoft.com/office/drawing/2014/main" id="{C2F3C2BE-7751-8D59-400E-CE9740D34EC1}"/>
              </a:ext>
            </a:extLst>
          </p:cNvPr>
          <p:cNvSpPr txBox="1">
            <a:spLocks noChangeArrowheads="1"/>
          </p:cNvSpPr>
          <p:nvPr/>
        </p:nvSpPr>
        <p:spPr bwMode="auto">
          <a:xfrm>
            <a:off x="952500" y="6099908"/>
            <a:ext cx="7239000" cy="281695"/>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indent="-171450" eaLnBrk="1" fontAlgn="auto" hangingPunct="1">
              <a:spcBef>
                <a:spcPct val="50000"/>
              </a:spcBef>
              <a:spcAft>
                <a:spcPts val="0"/>
              </a:spcAft>
              <a:buFont typeface="Arial" panose="020B0604020202020204" pitchFamily="34" charset="0"/>
              <a:buChar char="•"/>
              <a:defRPr/>
            </a:pPr>
            <a:r>
              <a:rPr lang="en-US" altLang="en-US" sz="1200" dirty="0"/>
              <a:t>Starr, C., “Social Benefit vs. Technological Risk,” </a:t>
            </a:r>
            <a:r>
              <a:rPr lang="en-US" altLang="en-US" sz="1200" i="1" dirty="0"/>
              <a:t>Science</a:t>
            </a:r>
            <a:r>
              <a:rPr lang="en-US" altLang="en-US" sz="1200" dirty="0"/>
              <a:t>, Vol. 165, September 1969, pp. 1232-1238</a:t>
            </a:r>
          </a:p>
        </p:txBody>
      </p:sp>
    </p:spTree>
    <p:extLst>
      <p:ext uri="{BB962C8B-B14F-4D97-AF65-F5344CB8AC3E}">
        <p14:creationId xmlns:p14="http://schemas.microsoft.com/office/powerpoint/2010/main" val="316788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CE478-3768-DBDC-878A-B851B19F4A5C}"/>
            </a:ext>
          </a:extLst>
        </p:cNvPr>
        <p:cNvGrpSpPr/>
        <p:nvPr/>
      </p:nvGrpSpPr>
      <p:grpSpPr>
        <a:xfrm>
          <a:off x="0" y="0"/>
          <a:ext cx="0" cy="0"/>
          <a:chOff x="0" y="0"/>
          <a:chExt cx="0" cy="0"/>
        </a:xfrm>
      </p:grpSpPr>
      <p:sp>
        <p:nvSpPr>
          <p:cNvPr id="25602" name="Text Box 4">
            <a:extLst>
              <a:ext uri="{FF2B5EF4-FFF2-40B4-BE49-F238E27FC236}">
                <a16:creationId xmlns:a16="http://schemas.microsoft.com/office/drawing/2014/main" id="{433DEB12-5A39-FF83-E7A1-51566BC70016}"/>
              </a:ext>
            </a:extLst>
          </p:cNvPr>
          <p:cNvSpPr txBox="1">
            <a:spLocks noChangeArrowheads="1"/>
          </p:cNvSpPr>
          <p:nvPr/>
        </p:nvSpPr>
        <p:spPr bwMode="auto">
          <a:xfrm>
            <a:off x="1752600" y="2667000"/>
            <a:ext cx="5486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dirty="0">
                <a:latin typeface="Arial" panose="020B0604020202020204" pitchFamily="34" charset="0"/>
              </a:rPr>
              <a:t>Ionizing Radiation Hazard</a:t>
            </a:r>
          </a:p>
        </p:txBody>
      </p:sp>
    </p:spTree>
    <p:extLst>
      <p:ext uri="{BB962C8B-B14F-4D97-AF65-F5344CB8AC3E}">
        <p14:creationId xmlns:p14="http://schemas.microsoft.com/office/powerpoint/2010/main" val="33404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73726-B851-6381-AB69-0902212DFED0}"/>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FFAE6D86-242D-8283-EE4F-F1D6B9D79785}"/>
              </a:ext>
            </a:extLst>
          </p:cNvPr>
          <p:cNvSpPr>
            <a:spLocks noGrp="1" noChangeArrowheads="1"/>
          </p:cNvSpPr>
          <p:nvPr>
            <p:ph type="title"/>
          </p:nvPr>
        </p:nvSpPr>
        <p:spPr>
          <a:xfrm>
            <a:off x="457200" y="354496"/>
            <a:ext cx="8229600" cy="868363"/>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Radiation Hazard</a:t>
            </a:r>
          </a:p>
        </p:txBody>
      </p:sp>
      <p:sp>
        <p:nvSpPr>
          <p:cNvPr id="31747" name="Rectangle 3">
            <a:extLst>
              <a:ext uri="{FF2B5EF4-FFF2-40B4-BE49-F238E27FC236}">
                <a16:creationId xmlns:a16="http://schemas.microsoft.com/office/drawing/2014/main" id="{EC99BB14-71CF-F3AC-6C41-4B73102D478E}"/>
              </a:ext>
            </a:extLst>
          </p:cNvPr>
          <p:cNvSpPr>
            <a:spLocks noGrp="1" noChangeArrowheads="1"/>
          </p:cNvSpPr>
          <p:nvPr>
            <p:ph idx="1"/>
          </p:nvPr>
        </p:nvSpPr>
        <p:spPr>
          <a:xfrm>
            <a:off x="914400" y="1222858"/>
            <a:ext cx="7315200" cy="5406541"/>
          </a:xfrm>
        </p:spPr>
        <p:txBody>
          <a:bodyPr rtlCol="0">
            <a:normAutofit/>
          </a:bodyPr>
          <a:lstStyle/>
          <a:p>
            <a:pPr eaLnBrk="1" fontAlgn="auto" hangingPunct="1">
              <a:spcBef>
                <a:spcPts val="0"/>
              </a:spcBef>
              <a:spcAft>
                <a:spcPts val="0"/>
              </a:spcAft>
              <a:defRPr/>
            </a:pPr>
            <a:r>
              <a:rPr lang="en-US" altLang="en-US" sz="2200" dirty="0"/>
              <a:t>Radioactive material is </a:t>
            </a:r>
            <a:r>
              <a:rPr lang="en-US" altLang="en-US" sz="2200" u="sng" dirty="0"/>
              <a:t>potentially</a:t>
            </a:r>
            <a:r>
              <a:rPr lang="en-US" altLang="en-US" sz="2200" dirty="0"/>
              <a:t> hazardous</a:t>
            </a:r>
          </a:p>
          <a:p>
            <a:pPr eaLnBrk="1" fontAlgn="auto" hangingPunct="1">
              <a:spcBef>
                <a:spcPts val="600"/>
              </a:spcBef>
              <a:spcAft>
                <a:spcPts val="0"/>
              </a:spcAft>
              <a:defRPr/>
            </a:pPr>
            <a:r>
              <a:rPr lang="en-US" altLang="en-US" sz="2200" dirty="0"/>
              <a:t>Extent of hazard depends on</a:t>
            </a:r>
          </a:p>
          <a:p>
            <a:pPr lvl="1">
              <a:spcBef>
                <a:spcPts val="600"/>
              </a:spcBef>
              <a:buFont typeface="Calibri" panose="020F0502020204030204" pitchFamily="34" charset="0"/>
              <a:buChar char="―"/>
              <a:defRPr/>
            </a:pPr>
            <a:r>
              <a:rPr lang="en-US" altLang="en-US" sz="1800" dirty="0"/>
              <a:t>Quantity (Ci, </a:t>
            </a:r>
            <a:r>
              <a:rPr lang="en-US" altLang="en-US" sz="1800" dirty="0" err="1"/>
              <a:t>mCi</a:t>
            </a:r>
            <a:r>
              <a:rPr lang="en-US" altLang="en-US" sz="1800" dirty="0"/>
              <a:t>, </a:t>
            </a:r>
            <a:r>
              <a:rPr lang="en-US" altLang="en-US" sz="1800" dirty="0" err="1"/>
              <a:t>μCi</a:t>
            </a:r>
            <a:r>
              <a:rPr lang="en-US" altLang="en-US" sz="1800" dirty="0"/>
              <a:t>, </a:t>
            </a:r>
            <a:r>
              <a:rPr lang="en-US" altLang="en-US" sz="1800" dirty="0" err="1"/>
              <a:t>nCi</a:t>
            </a:r>
            <a:r>
              <a:rPr lang="en-US" altLang="en-US" sz="1800" dirty="0"/>
              <a:t> or </a:t>
            </a:r>
            <a:r>
              <a:rPr lang="en-US" altLang="en-US" sz="1800" dirty="0" err="1"/>
              <a:t>pCi</a:t>
            </a:r>
            <a:r>
              <a:rPr lang="en-US" altLang="en-US" sz="1800" dirty="0"/>
              <a:t>)</a:t>
            </a:r>
          </a:p>
          <a:p>
            <a:pPr lvl="1">
              <a:spcBef>
                <a:spcPts val="600"/>
              </a:spcBef>
              <a:buFont typeface="Calibri" panose="020F0502020204030204" pitchFamily="34" charset="0"/>
              <a:buChar char="―"/>
              <a:defRPr/>
            </a:pPr>
            <a:r>
              <a:rPr lang="en-US" altLang="en-US" sz="1800" dirty="0"/>
              <a:t>Type of radiation (alpha, beta, gamma, neutrons)</a:t>
            </a:r>
          </a:p>
          <a:p>
            <a:pPr lvl="1">
              <a:spcBef>
                <a:spcPts val="600"/>
              </a:spcBef>
              <a:buFont typeface="Calibri" panose="020F0502020204030204" pitchFamily="34" charset="0"/>
              <a:buChar char="―"/>
              <a:defRPr/>
            </a:pPr>
            <a:r>
              <a:rPr lang="en-US" altLang="en-US" sz="1800" dirty="0"/>
              <a:t>Energy of radiation (MeV, KeV, eV)</a:t>
            </a:r>
          </a:p>
          <a:p>
            <a:pPr lvl="1">
              <a:spcBef>
                <a:spcPts val="600"/>
              </a:spcBef>
              <a:buFont typeface="Calibri" panose="020F0502020204030204" pitchFamily="34" charset="0"/>
              <a:buChar char="―"/>
              <a:defRPr/>
            </a:pPr>
            <a:r>
              <a:rPr lang="en-US" altLang="en-US" sz="1800" dirty="0"/>
              <a:t>Form (sealed source, electroplated, unconfined)</a:t>
            </a:r>
          </a:p>
          <a:p>
            <a:pPr lvl="1">
              <a:spcBef>
                <a:spcPts val="600"/>
              </a:spcBef>
              <a:buFont typeface="Calibri" panose="020F0502020204030204" pitchFamily="34" charset="0"/>
              <a:buChar char="―"/>
              <a:defRPr/>
            </a:pPr>
            <a:r>
              <a:rPr lang="en-US" altLang="en-US" sz="1800" dirty="0"/>
              <a:t>Phase (solid, liquid, particulate or gas)</a:t>
            </a:r>
          </a:p>
          <a:p>
            <a:pPr lvl="1" eaLnBrk="1" fontAlgn="auto" hangingPunct="1">
              <a:spcBef>
                <a:spcPts val="600"/>
              </a:spcBef>
              <a:spcAft>
                <a:spcPts val="0"/>
              </a:spcAft>
              <a:buFont typeface="Calibri" panose="020F0502020204030204" pitchFamily="34" charset="0"/>
              <a:buChar char="―"/>
              <a:defRPr/>
            </a:pPr>
            <a:r>
              <a:rPr lang="en-US" altLang="en-US" sz="1800" dirty="0"/>
              <a:t>Shielding between receptor and source</a:t>
            </a:r>
          </a:p>
          <a:p>
            <a:pPr lvl="1" eaLnBrk="1" fontAlgn="auto" hangingPunct="1">
              <a:spcBef>
                <a:spcPts val="600"/>
              </a:spcBef>
              <a:spcAft>
                <a:spcPts val="0"/>
              </a:spcAft>
              <a:buFont typeface="Calibri" panose="020F0502020204030204" pitchFamily="34" charset="0"/>
              <a:buChar char="―"/>
              <a:defRPr/>
            </a:pPr>
            <a:r>
              <a:rPr lang="en-US" altLang="en-US" sz="1800" dirty="0"/>
              <a:t>Distance to receptor from source</a:t>
            </a:r>
          </a:p>
          <a:p>
            <a:pPr lvl="1" eaLnBrk="1" fontAlgn="auto" hangingPunct="1">
              <a:spcBef>
                <a:spcPts val="600"/>
              </a:spcBef>
              <a:spcAft>
                <a:spcPts val="0"/>
              </a:spcAft>
              <a:buFont typeface="Calibri" panose="020F0502020204030204" pitchFamily="34" charset="0"/>
              <a:buChar char="―"/>
              <a:defRPr/>
            </a:pPr>
            <a:r>
              <a:rPr lang="en-US" altLang="en-US" sz="1800" dirty="0"/>
              <a:t>Exposure time</a:t>
            </a:r>
          </a:p>
          <a:p>
            <a:pPr lvl="1">
              <a:spcBef>
                <a:spcPts val="600"/>
              </a:spcBef>
              <a:buFont typeface="Calibri" panose="020F0502020204030204" pitchFamily="34" charset="0"/>
              <a:buChar char="―"/>
              <a:defRPr/>
            </a:pPr>
            <a:r>
              <a:rPr lang="en-US" altLang="en-US" sz="1800" dirty="0"/>
              <a:t>Type of exposure (external, inhaled, or ingested)</a:t>
            </a:r>
          </a:p>
          <a:p>
            <a:pPr eaLnBrk="1" fontAlgn="auto" hangingPunct="1">
              <a:spcBef>
                <a:spcPct val="25000"/>
              </a:spcBef>
              <a:spcAft>
                <a:spcPts val="0"/>
              </a:spcAft>
              <a:defRPr/>
            </a:pPr>
            <a:r>
              <a:rPr lang="en-US" altLang="en-US" sz="2200" dirty="0"/>
              <a:t>Dose a function of all of the above</a:t>
            </a:r>
          </a:p>
          <a:p>
            <a:pPr eaLnBrk="1" fontAlgn="auto" hangingPunct="1">
              <a:spcBef>
                <a:spcPct val="25000"/>
              </a:spcBef>
              <a:spcAft>
                <a:spcPts val="0"/>
              </a:spcAft>
              <a:defRPr/>
            </a:pPr>
            <a:r>
              <a:rPr lang="en-US" altLang="en-US" sz="2200" dirty="0"/>
              <a:t>Dose units: for gamma-rays and x-rays 1 Gy = 1 </a:t>
            </a:r>
            <a:r>
              <a:rPr lang="en-US" altLang="en-US" sz="2200" dirty="0" err="1"/>
              <a:t>Sv</a:t>
            </a:r>
            <a:r>
              <a:rPr lang="en-US" altLang="en-US" sz="2200" dirty="0"/>
              <a:t> = 100 Rem</a:t>
            </a:r>
          </a:p>
        </p:txBody>
      </p:sp>
      <p:sp>
        <p:nvSpPr>
          <p:cNvPr id="3" name="TextBox 2">
            <a:extLst>
              <a:ext uri="{FF2B5EF4-FFF2-40B4-BE49-F238E27FC236}">
                <a16:creationId xmlns:a16="http://schemas.microsoft.com/office/drawing/2014/main" id="{01AED5B3-2E33-DC5B-A64F-61FAD3D65F56}"/>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13</a:t>
            </a:r>
          </a:p>
        </p:txBody>
      </p:sp>
    </p:spTree>
    <p:extLst>
      <p:ext uri="{BB962C8B-B14F-4D97-AF65-F5344CB8AC3E}">
        <p14:creationId xmlns:p14="http://schemas.microsoft.com/office/powerpoint/2010/main" val="152450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85BFD84-3DAE-9342-BC5B-576A250B000D}"/>
              </a:ext>
            </a:extLst>
          </p:cNvPr>
          <p:cNvSpPr>
            <a:spLocks noGrp="1" noChangeArrowheads="1"/>
          </p:cNvSpPr>
          <p:nvPr>
            <p:ph type="title"/>
          </p:nvPr>
        </p:nvSpPr>
        <p:spPr>
          <a:xfrm>
            <a:off x="457200" y="647699"/>
            <a:ext cx="8229600" cy="868363"/>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Relative Radiation </a:t>
            </a:r>
            <a:r>
              <a:rPr lang="en-US" altLang="en-US" dirty="0">
                <a:solidFill>
                  <a:schemeClr val="tx1"/>
                </a:solidFill>
                <a:latin typeface="Arial" panose="020B0604020202020204" pitchFamily="34" charset="0"/>
                <a:cs typeface="Arial" panose="020B0604020202020204" pitchFamily="34" charset="0"/>
              </a:rPr>
              <a:t>Hazards</a:t>
            </a:r>
            <a:endParaRPr lang="en-US" altLang="en-US" sz="3600" dirty="0">
              <a:solidFill>
                <a:schemeClr val="tx1"/>
              </a:solidFill>
              <a:latin typeface="Arial" panose="020B0604020202020204" pitchFamily="34" charset="0"/>
              <a:cs typeface="Arial" panose="020B0604020202020204" pitchFamily="34" charset="0"/>
            </a:endParaRPr>
          </a:p>
        </p:txBody>
      </p:sp>
      <p:sp>
        <p:nvSpPr>
          <p:cNvPr id="31747" name="Rectangle 3">
            <a:extLst>
              <a:ext uri="{FF2B5EF4-FFF2-40B4-BE49-F238E27FC236}">
                <a16:creationId xmlns:a16="http://schemas.microsoft.com/office/drawing/2014/main" id="{D382FABD-FCF5-E06B-0D39-DA2A96422A15}"/>
              </a:ext>
            </a:extLst>
          </p:cNvPr>
          <p:cNvSpPr>
            <a:spLocks noGrp="1" noChangeArrowheads="1"/>
          </p:cNvSpPr>
          <p:nvPr>
            <p:ph idx="1"/>
          </p:nvPr>
        </p:nvSpPr>
        <p:spPr>
          <a:xfrm>
            <a:off x="990600" y="1539252"/>
            <a:ext cx="7315200" cy="4556747"/>
          </a:xfrm>
        </p:spPr>
        <p:txBody>
          <a:bodyPr rtlCol="0">
            <a:normAutofit/>
          </a:bodyPr>
          <a:lstStyle/>
          <a:p>
            <a:pPr eaLnBrk="1" fontAlgn="auto" hangingPunct="1">
              <a:spcAft>
                <a:spcPts val="0"/>
              </a:spcAft>
              <a:defRPr/>
            </a:pPr>
            <a:r>
              <a:rPr lang="en-US" altLang="en-US" sz="2400" dirty="0"/>
              <a:t>The sun</a:t>
            </a:r>
          </a:p>
          <a:p>
            <a:pPr lvl="1" eaLnBrk="1" fontAlgn="auto" hangingPunct="1">
              <a:spcAft>
                <a:spcPts val="0"/>
              </a:spcAft>
              <a:buFont typeface="Calibri" panose="020F0502020204030204" pitchFamily="34" charset="0"/>
              <a:buChar char="―"/>
              <a:defRPr/>
            </a:pPr>
            <a:r>
              <a:rPr lang="en-US" altLang="en-US" sz="2000" dirty="0"/>
              <a:t> natural ionizing radiation hazard – doesn’t evoke great</a:t>
            </a:r>
          </a:p>
          <a:p>
            <a:pPr marL="457200" lvl="1" indent="0" eaLnBrk="1" fontAlgn="auto" hangingPunct="1">
              <a:lnSpc>
                <a:spcPct val="110000"/>
              </a:lnSpc>
              <a:spcBef>
                <a:spcPts val="0"/>
              </a:spcBef>
              <a:spcAft>
                <a:spcPts val="0"/>
              </a:spcAft>
              <a:buNone/>
              <a:defRPr/>
            </a:pPr>
            <a:r>
              <a:rPr lang="en-US" altLang="en-US" sz="2000" dirty="0"/>
              <a:t>     fear</a:t>
            </a:r>
          </a:p>
          <a:p>
            <a:pPr lvl="1" eaLnBrk="1" fontAlgn="auto" hangingPunct="1">
              <a:spcAft>
                <a:spcPts val="0"/>
              </a:spcAft>
              <a:buFont typeface="Calibri" panose="020F0502020204030204" pitchFamily="34" charset="0"/>
              <a:buChar char="―"/>
              <a:defRPr/>
            </a:pPr>
            <a:r>
              <a:rPr lang="en-US" altLang="en-US" sz="2000" dirty="0"/>
              <a:t> causes 1.3 million skin cancer cases in U.S. each year</a:t>
            </a:r>
            <a:r>
              <a:rPr lang="en-US" altLang="en-US" sz="2000" baseline="30000" dirty="0"/>
              <a:t>1</a:t>
            </a:r>
            <a:endParaRPr lang="en-US" altLang="en-US" sz="2000" dirty="0"/>
          </a:p>
          <a:p>
            <a:pPr lvl="1" eaLnBrk="1" fontAlgn="auto" hangingPunct="1">
              <a:spcAft>
                <a:spcPts val="0"/>
              </a:spcAft>
              <a:buFont typeface="Calibri" panose="020F0502020204030204" pitchFamily="34" charset="0"/>
              <a:buChar char="―"/>
              <a:defRPr/>
            </a:pPr>
            <a:r>
              <a:rPr lang="en-US" altLang="en-US" sz="2000" dirty="0"/>
              <a:t> causes 7,800 melanoma deaths in U.S. each year</a:t>
            </a:r>
            <a:r>
              <a:rPr lang="en-US" altLang="en-US" sz="2000" baseline="30000" dirty="0"/>
              <a:t>1</a:t>
            </a:r>
            <a:endParaRPr lang="en-US" altLang="en-US" sz="2000" dirty="0"/>
          </a:p>
          <a:p>
            <a:pPr eaLnBrk="1" fontAlgn="auto" hangingPunct="1">
              <a:spcBef>
                <a:spcPct val="25000"/>
              </a:spcBef>
              <a:spcAft>
                <a:spcPts val="0"/>
              </a:spcAft>
              <a:defRPr/>
            </a:pPr>
            <a:r>
              <a:rPr lang="en-US" altLang="en-US" sz="2400" dirty="0"/>
              <a:t>Nuclear radiation</a:t>
            </a:r>
          </a:p>
          <a:p>
            <a:pPr lvl="1" eaLnBrk="1" fontAlgn="auto" hangingPunct="1">
              <a:spcAft>
                <a:spcPts val="0"/>
              </a:spcAft>
              <a:buFont typeface="Calibri" panose="020F0502020204030204" pitchFamily="34" charset="0"/>
              <a:buChar char="―"/>
              <a:defRPr/>
            </a:pPr>
            <a:r>
              <a:rPr lang="en-US" altLang="en-US" sz="2000" dirty="0"/>
              <a:t> weaker carcinogen than most people think</a:t>
            </a:r>
          </a:p>
          <a:p>
            <a:pPr lvl="1" eaLnBrk="1" fontAlgn="auto" hangingPunct="1">
              <a:spcAft>
                <a:spcPts val="0"/>
              </a:spcAft>
              <a:buFont typeface="Calibri" panose="020F0502020204030204" pitchFamily="34" charset="0"/>
              <a:buChar char="―"/>
              <a:defRPr/>
            </a:pPr>
            <a:r>
              <a:rPr lang="en-US" altLang="en-US" sz="2000" dirty="0"/>
              <a:t> caused only about 500 cancer cases among 90,000 </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000" dirty="0"/>
              <a:t>     survivors of atomic weapons in Hiroshima and</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000" dirty="0"/>
              <a:t>     Nagasaki</a:t>
            </a:r>
            <a:r>
              <a:rPr lang="en-US" altLang="en-US" sz="2000" baseline="30000" dirty="0"/>
              <a:t>1</a:t>
            </a:r>
          </a:p>
        </p:txBody>
      </p:sp>
      <p:sp>
        <p:nvSpPr>
          <p:cNvPr id="3" name="TextBox 2">
            <a:extLst>
              <a:ext uri="{FF2B5EF4-FFF2-40B4-BE49-F238E27FC236}">
                <a16:creationId xmlns:a16="http://schemas.microsoft.com/office/drawing/2014/main" id="{E140864C-D590-E90C-BF32-895FFF2FD949}"/>
              </a:ext>
            </a:extLst>
          </p:cNvPr>
          <p:cNvSpPr txBox="1"/>
          <p:nvPr/>
        </p:nvSpPr>
        <p:spPr>
          <a:xfrm>
            <a:off x="457200" y="6488668"/>
            <a:ext cx="533400" cy="369332"/>
          </a:xfrm>
          <a:prstGeom prst="rect">
            <a:avLst/>
          </a:prstGeom>
          <a:noFill/>
        </p:spPr>
        <p:txBody>
          <a:bodyPr wrap="square">
            <a:spAutoFit/>
          </a:bodyPr>
          <a:lstStyle/>
          <a:p>
            <a:r>
              <a:rPr lang="en-US" dirty="0">
                <a:solidFill>
                  <a:srgbClr val="FF0000"/>
                </a:solidFill>
              </a:rPr>
              <a:t>14</a:t>
            </a:r>
          </a:p>
        </p:txBody>
      </p:sp>
    </p:spTree>
    <p:extLst>
      <p:ext uri="{BB962C8B-B14F-4D97-AF65-F5344CB8AC3E}">
        <p14:creationId xmlns:p14="http://schemas.microsoft.com/office/powerpoint/2010/main" val="238075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Jeffrey\Desktop\radiation-in-perspective.jpg">
            <a:extLst>
              <a:ext uri="{FF2B5EF4-FFF2-40B4-BE49-F238E27FC236}">
                <a16:creationId xmlns:a16="http://schemas.microsoft.com/office/drawing/2014/main" id="{99DE40E2-69BC-C94D-F27E-BE97BBBAA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3499"/>
            <a:ext cx="5867400" cy="647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A75AC7B-4F1B-83B2-B1A1-7138D0A3735A}"/>
              </a:ext>
            </a:extLst>
          </p:cNvPr>
          <p:cNvSpPr txBox="1"/>
          <p:nvPr/>
        </p:nvSpPr>
        <p:spPr>
          <a:xfrm>
            <a:off x="457200" y="6518485"/>
            <a:ext cx="457200" cy="369332"/>
          </a:xfrm>
          <a:prstGeom prst="rect">
            <a:avLst/>
          </a:prstGeom>
          <a:noFill/>
        </p:spPr>
        <p:txBody>
          <a:bodyPr wrap="square">
            <a:spAutoFit/>
          </a:bodyPr>
          <a:lstStyle/>
          <a:p>
            <a:r>
              <a:rPr lang="en-US" dirty="0">
                <a:solidFill>
                  <a:srgbClr val="FF0000"/>
                </a:solidFill>
              </a:rPr>
              <a:t>15</a:t>
            </a:r>
          </a:p>
        </p:txBody>
      </p:sp>
    </p:spTree>
    <p:extLst>
      <p:ext uri="{BB962C8B-B14F-4D97-AF65-F5344CB8AC3E}">
        <p14:creationId xmlns:p14="http://schemas.microsoft.com/office/powerpoint/2010/main" val="114987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5318D-36F0-B1B9-5DC8-CBAFBF5EEFC3}"/>
            </a:ext>
          </a:extLst>
        </p:cNvPr>
        <p:cNvGrpSpPr/>
        <p:nvPr/>
      </p:nvGrpSpPr>
      <p:grpSpPr>
        <a:xfrm>
          <a:off x="0" y="0"/>
          <a:ext cx="0" cy="0"/>
          <a:chOff x="0" y="0"/>
          <a:chExt cx="0" cy="0"/>
        </a:xfrm>
      </p:grpSpPr>
      <p:sp>
        <p:nvSpPr>
          <p:cNvPr id="25602" name="Text Box 4">
            <a:extLst>
              <a:ext uri="{FF2B5EF4-FFF2-40B4-BE49-F238E27FC236}">
                <a16:creationId xmlns:a16="http://schemas.microsoft.com/office/drawing/2014/main" id="{BBBC6237-DCAA-AD52-B9D8-01410E8AAD6C}"/>
              </a:ext>
            </a:extLst>
          </p:cNvPr>
          <p:cNvSpPr txBox="1">
            <a:spLocks noChangeArrowheads="1"/>
          </p:cNvSpPr>
          <p:nvPr/>
        </p:nvSpPr>
        <p:spPr bwMode="auto">
          <a:xfrm>
            <a:off x="1295400" y="2362200"/>
            <a:ext cx="6324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Radiophobia and the Linear No-Threshold Radiation Dose Response Model </a:t>
            </a:r>
          </a:p>
        </p:txBody>
      </p:sp>
    </p:spTree>
    <p:extLst>
      <p:ext uri="{BB962C8B-B14F-4D97-AF65-F5344CB8AC3E}">
        <p14:creationId xmlns:p14="http://schemas.microsoft.com/office/powerpoint/2010/main" val="314127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2511DC5-39EE-2843-887A-044215F2C401}"/>
              </a:ext>
            </a:extLst>
          </p:cNvPr>
          <p:cNvSpPr>
            <a:spLocks noGrp="1" noChangeArrowheads="1"/>
          </p:cNvSpPr>
          <p:nvPr>
            <p:ph type="title"/>
          </p:nvPr>
        </p:nvSpPr>
        <p:spPr>
          <a:xfrm>
            <a:off x="506896" y="609600"/>
            <a:ext cx="8229600" cy="715962"/>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Radiophobia Historical Background</a:t>
            </a:r>
          </a:p>
        </p:txBody>
      </p:sp>
      <p:sp>
        <p:nvSpPr>
          <p:cNvPr id="11267" name="Rectangle 3">
            <a:extLst>
              <a:ext uri="{FF2B5EF4-FFF2-40B4-BE49-F238E27FC236}">
                <a16:creationId xmlns:a16="http://schemas.microsoft.com/office/drawing/2014/main" id="{EE740E3F-26AE-F63F-EF0B-76F7992D6A59}"/>
              </a:ext>
            </a:extLst>
          </p:cNvPr>
          <p:cNvSpPr>
            <a:spLocks noGrp="1" noChangeArrowheads="1"/>
          </p:cNvSpPr>
          <p:nvPr>
            <p:ph idx="1"/>
          </p:nvPr>
        </p:nvSpPr>
        <p:spPr>
          <a:xfrm>
            <a:off x="506896" y="1485900"/>
            <a:ext cx="7875104" cy="3886200"/>
          </a:xfrm>
        </p:spPr>
        <p:txBody>
          <a:bodyPr rtlCol="0">
            <a:normAutofit fontScale="92500"/>
          </a:bodyPr>
          <a:lstStyle/>
          <a:p>
            <a:pPr eaLnBrk="1" fontAlgn="auto" hangingPunct="1">
              <a:spcAft>
                <a:spcPts val="0"/>
              </a:spcAft>
              <a:defRPr/>
            </a:pPr>
            <a:r>
              <a:rPr lang="en-US" altLang="en-US" sz="2600" dirty="0"/>
              <a:t>1950</a:t>
            </a:r>
            <a:r>
              <a:rPr lang="en-US" altLang="en-US" sz="3000" dirty="0"/>
              <a:t> </a:t>
            </a:r>
          </a:p>
          <a:p>
            <a:pPr lvl="1" eaLnBrk="1" fontAlgn="auto" hangingPunct="1">
              <a:spcAft>
                <a:spcPts val="0"/>
              </a:spcAft>
              <a:buFont typeface="Calibri" panose="020F0502020204030204" pitchFamily="34" charset="0"/>
              <a:buChar char="―"/>
              <a:defRPr/>
            </a:pPr>
            <a:r>
              <a:rPr lang="en-US" altLang="en-US" sz="2200" dirty="0"/>
              <a:t> Albert Einstein estimated that</a:t>
            </a:r>
            <a:r>
              <a:rPr lang="en-US" altLang="en-US" dirty="0"/>
              <a:t> </a:t>
            </a:r>
            <a:r>
              <a:rPr lang="en-US" altLang="en-US" sz="2200" i="1" dirty="0"/>
              <a:t>‘radioactive poisoning of the</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atmosphere (by H-bombs) and hence annihilation of any</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life on earth, has been brought within the range of</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technical possibilities’</a:t>
            </a:r>
            <a:endParaRPr lang="en-US" altLang="en-US" sz="2000" i="1" dirty="0"/>
          </a:p>
          <a:p>
            <a:pPr lvl="1" eaLnBrk="1" fontAlgn="auto" hangingPunct="1">
              <a:spcAft>
                <a:spcPts val="0"/>
              </a:spcAft>
              <a:buFont typeface="Calibri" panose="020F0502020204030204" pitchFamily="34" charset="0"/>
              <a:buChar char="―"/>
              <a:defRPr/>
            </a:pPr>
            <a:r>
              <a:rPr lang="en-US" altLang="en-US" sz="2200" dirty="0"/>
              <a:t> Hans Bethe warned on television that H-bomb clouds </a:t>
            </a:r>
            <a:r>
              <a:rPr lang="en-US" altLang="en-US" sz="2200" i="1" dirty="0"/>
              <a:t>‘could</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annihilate life on earth’</a:t>
            </a:r>
            <a:endParaRPr lang="en-US" altLang="en-US" sz="2000" i="1" dirty="0"/>
          </a:p>
          <a:p>
            <a:pPr eaLnBrk="1" fontAlgn="auto" hangingPunct="1">
              <a:spcAft>
                <a:spcPts val="0"/>
              </a:spcAft>
              <a:defRPr/>
            </a:pPr>
            <a:r>
              <a:rPr lang="en-US" altLang="en-US" sz="2600" dirty="0"/>
              <a:t>Similar statements repeated in publications, books, and movies of 1950s (On the Beach, Failsafe, Dr. Strangelove)</a:t>
            </a:r>
          </a:p>
        </p:txBody>
      </p:sp>
      <p:sp>
        <p:nvSpPr>
          <p:cNvPr id="3" name="TextBox 2">
            <a:extLst>
              <a:ext uri="{FF2B5EF4-FFF2-40B4-BE49-F238E27FC236}">
                <a16:creationId xmlns:a16="http://schemas.microsoft.com/office/drawing/2014/main" id="{A8B748CD-CE1B-A22D-292A-869B8916DF10}"/>
              </a:ext>
            </a:extLst>
          </p:cNvPr>
          <p:cNvSpPr txBox="1"/>
          <p:nvPr/>
        </p:nvSpPr>
        <p:spPr>
          <a:xfrm>
            <a:off x="457200" y="6488668"/>
            <a:ext cx="533400" cy="369332"/>
          </a:xfrm>
          <a:prstGeom prst="rect">
            <a:avLst/>
          </a:prstGeom>
          <a:noFill/>
        </p:spPr>
        <p:txBody>
          <a:bodyPr wrap="square">
            <a:spAutoFit/>
          </a:bodyPr>
          <a:lstStyle/>
          <a:p>
            <a:r>
              <a:rPr lang="en-US" dirty="0">
                <a:solidFill>
                  <a:srgbClr val="FF0000"/>
                </a:solidFill>
              </a:rPr>
              <a:t>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75DD1EC-EA1C-66B7-E710-BE201B65D682}"/>
              </a:ext>
            </a:extLst>
          </p:cNvPr>
          <p:cNvSpPr>
            <a:spLocks noGrp="1" noChangeArrowheads="1"/>
          </p:cNvSpPr>
          <p:nvPr>
            <p:ph type="title"/>
          </p:nvPr>
        </p:nvSpPr>
        <p:spPr>
          <a:xfrm>
            <a:off x="533400" y="685800"/>
            <a:ext cx="8229600" cy="715963"/>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Radiophobia Historical Background (cont.)</a:t>
            </a:r>
          </a:p>
        </p:txBody>
      </p:sp>
      <p:sp>
        <p:nvSpPr>
          <p:cNvPr id="13315" name="Rectangle 3">
            <a:extLst>
              <a:ext uri="{FF2B5EF4-FFF2-40B4-BE49-F238E27FC236}">
                <a16:creationId xmlns:a16="http://schemas.microsoft.com/office/drawing/2014/main" id="{D1247BBA-500B-8093-C66D-2A535E979ED5}"/>
              </a:ext>
            </a:extLst>
          </p:cNvPr>
          <p:cNvSpPr>
            <a:spLocks noGrp="1" noChangeArrowheads="1"/>
          </p:cNvSpPr>
          <p:nvPr>
            <p:ph idx="1"/>
          </p:nvPr>
        </p:nvSpPr>
        <p:spPr>
          <a:xfrm>
            <a:off x="533400" y="1600200"/>
            <a:ext cx="7848600" cy="4572000"/>
          </a:xfrm>
        </p:spPr>
        <p:txBody>
          <a:bodyPr rtlCol="0">
            <a:normAutofit fontScale="92500" lnSpcReduction="10000"/>
          </a:bodyPr>
          <a:lstStyle/>
          <a:p>
            <a:pPr eaLnBrk="1" fontAlgn="auto" hangingPunct="1">
              <a:spcAft>
                <a:spcPts val="0"/>
              </a:spcAft>
              <a:defRPr/>
            </a:pPr>
            <a:r>
              <a:rPr lang="en-US" altLang="en-US" sz="2600" dirty="0"/>
              <a:t>1958 </a:t>
            </a:r>
          </a:p>
          <a:p>
            <a:pPr lvl="1" eaLnBrk="1" fontAlgn="auto" hangingPunct="1">
              <a:spcAft>
                <a:spcPts val="0"/>
              </a:spcAft>
              <a:buFont typeface="Calibri" panose="020F0502020204030204" pitchFamily="34" charset="0"/>
              <a:buChar char="―"/>
              <a:defRPr/>
            </a:pPr>
            <a:r>
              <a:rPr lang="en-US" altLang="en-US" sz="2200" dirty="0"/>
              <a:t> Linus Pauling estimated genetic effects from atmospheric</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dirty="0"/>
              <a:t>     nuclear weapon testing: </a:t>
            </a:r>
            <a:r>
              <a:rPr lang="en-US" altLang="en-US" sz="2200" i="1" dirty="0"/>
              <a:t>‘I state that nuclear tests .... </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would seriously damage over 20 million unborn children,</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including those caused to have gross physical or mental</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defect, and also the still births and embryonic, neonatal</a:t>
            </a:r>
          </a:p>
          <a:p>
            <a:pPr marL="457200" lvl="1" indent="0" eaLnBrk="1" fontAlgn="auto" hangingPunct="1">
              <a:lnSpc>
                <a:spcPct val="100000"/>
              </a:lnSpc>
              <a:spcBef>
                <a:spcPts val="0"/>
              </a:spcBef>
              <a:spcAft>
                <a:spcPts val="0"/>
              </a:spcAft>
              <a:buFont typeface="Arial" panose="020B0604020202020204" pitchFamily="34" charset="0"/>
              <a:buNone/>
              <a:defRPr/>
            </a:pPr>
            <a:r>
              <a:rPr lang="en-US" altLang="en-US" sz="2200" i="1" dirty="0"/>
              <a:t>     and childhood death.’</a:t>
            </a:r>
          </a:p>
          <a:p>
            <a:pPr eaLnBrk="1" fontAlgn="auto" hangingPunct="1">
              <a:spcAft>
                <a:spcPts val="0"/>
              </a:spcAft>
              <a:defRPr/>
            </a:pPr>
            <a:r>
              <a:rPr lang="en-US" altLang="en-US" sz="2600" dirty="0"/>
              <a:t>Detrimental health effects associated with </a:t>
            </a:r>
            <a:r>
              <a:rPr lang="en-US" altLang="en-US" sz="2600" dirty="0">
                <a:solidFill>
                  <a:srgbClr val="FF0000"/>
                </a:solidFill>
              </a:rPr>
              <a:t>high-dose</a:t>
            </a:r>
            <a:r>
              <a:rPr lang="en-US" altLang="en-US" sz="2600" dirty="0"/>
              <a:t> x-ray, gamma-ray, and beta-ray irradiations, were used to extrapolate to zero dose and became basis for assumption that radiation-induced cancer and mutation risk increases linearly with dose without any threshold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E5865D4-985A-21C7-97B3-8A325B676EB1}"/>
              </a:ext>
            </a:extLst>
          </p:cNvPr>
          <p:cNvSpPr>
            <a:spLocks noGrp="1" noChangeArrowheads="1"/>
          </p:cNvSpPr>
          <p:nvPr>
            <p:ph type="title" idx="4294967295"/>
          </p:nvPr>
        </p:nvSpPr>
        <p:spPr>
          <a:xfrm>
            <a:off x="457200" y="533400"/>
            <a:ext cx="8229600" cy="639763"/>
          </a:xfrm>
        </p:spPr>
        <p:txBody>
          <a:bodyPr>
            <a:noAutofit/>
          </a:bodyPr>
          <a:lstStyle/>
          <a:p>
            <a:pPr algn="ctr" eaLnBrk="1" hangingPunct="1"/>
            <a:r>
              <a:rPr lang="en-US" altLang="en-US" sz="3200" dirty="0">
                <a:solidFill>
                  <a:schemeClr val="tx1"/>
                </a:solidFill>
                <a:latin typeface="Arial" panose="020B0604020202020204" pitchFamily="34" charset="0"/>
                <a:cs typeface="Arial" panose="020B0604020202020204" pitchFamily="34" charset="0"/>
              </a:rPr>
              <a:t>Radiophobia Historical Background (cont.)</a:t>
            </a:r>
            <a:endParaRPr lang="en-CA" altLang="en-US" sz="3200" dirty="0">
              <a:solidFill>
                <a:schemeClr val="tx1"/>
              </a:solidFill>
              <a:latin typeface="Arial" panose="020B0604020202020204" pitchFamily="34" charset="0"/>
              <a:cs typeface="Arial" panose="020B0604020202020204" pitchFamily="34" charset="0"/>
            </a:endParaRPr>
          </a:p>
        </p:txBody>
      </p:sp>
      <p:sp>
        <p:nvSpPr>
          <p:cNvPr id="13315" name="Content Placeholder 3">
            <a:extLst>
              <a:ext uri="{FF2B5EF4-FFF2-40B4-BE49-F238E27FC236}">
                <a16:creationId xmlns:a16="http://schemas.microsoft.com/office/drawing/2014/main" id="{D76C8735-70A0-D138-A0AB-83FD62580ADE}"/>
              </a:ext>
            </a:extLst>
          </p:cNvPr>
          <p:cNvSpPr>
            <a:spLocks noGrp="1" noChangeArrowheads="1"/>
          </p:cNvSpPr>
          <p:nvPr>
            <p:ph idx="4294967295"/>
          </p:nvPr>
        </p:nvSpPr>
        <p:spPr>
          <a:xfrm>
            <a:off x="841375" y="1600200"/>
            <a:ext cx="7461250" cy="3657600"/>
          </a:xfrm>
        </p:spPr>
        <p:txBody>
          <a:bodyPr>
            <a:noAutofit/>
          </a:bodyPr>
          <a:lstStyle/>
          <a:p>
            <a:pPr eaLnBrk="1" hangingPunct="1"/>
            <a:r>
              <a:rPr lang="en-CA" altLang="en-US" sz="2400" dirty="0"/>
              <a:t>When nuclear arms race between US and Russia began after WWII, well-meaning scientists created radiation scare to stop atomic bomb testing (radioactive fallout)</a:t>
            </a:r>
          </a:p>
          <a:p>
            <a:pPr eaLnBrk="1" hangingPunct="1"/>
            <a:r>
              <a:rPr lang="en-CA" altLang="en-US" sz="2400" dirty="0"/>
              <a:t>Linear no-threshold (LNT) dose response model created in 1956 to link low-dose ionizing radiation to risk of cancer death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2130000-B878-1BDB-16FE-E5678584F784}"/>
              </a:ext>
            </a:extLst>
          </p:cNvPr>
          <p:cNvSpPr>
            <a:spLocks noGrp="1" noChangeArrowheads="1"/>
          </p:cNvSpPr>
          <p:nvPr>
            <p:ph type="title"/>
          </p:nvPr>
        </p:nvSpPr>
        <p:spPr>
          <a:xfrm>
            <a:off x="628650" y="311432"/>
            <a:ext cx="7886700" cy="1166529"/>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Linear No-Threshold (LNT)</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Dose-Response Model</a:t>
            </a:r>
          </a:p>
        </p:txBody>
      </p:sp>
      <p:grpSp>
        <p:nvGrpSpPr>
          <p:cNvPr id="46083" name="Group 3">
            <a:extLst>
              <a:ext uri="{FF2B5EF4-FFF2-40B4-BE49-F238E27FC236}">
                <a16:creationId xmlns:a16="http://schemas.microsoft.com/office/drawing/2014/main" id="{BC8205FC-94CD-2F37-DC5D-3D0F11AEBBD8}"/>
              </a:ext>
            </a:extLst>
          </p:cNvPr>
          <p:cNvGrpSpPr>
            <a:grpSpLocks/>
          </p:cNvGrpSpPr>
          <p:nvPr/>
        </p:nvGrpSpPr>
        <p:grpSpPr bwMode="auto">
          <a:xfrm>
            <a:off x="836613" y="2133600"/>
            <a:ext cx="3354387" cy="2895600"/>
            <a:chOff x="1247" y="1488"/>
            <a:chExt cx="2113" cy="1824"/>
          </a:xfrm>
        </p:grpSpPr>
        <p:sp>
          <p:nvSpPr>
            <p:cNvPr id="46091" name="Line 4">
              <a:extLst>
                <a:ext uri="{FF2B5EF4-FFF2-40B4-BE49-F238E27FC236}">
                  <a16:creationId xmlns:a16="http://schemas.microsoft.com/office/drawing/2014/main" id="{4F90CC60-F94C-BCA9-9A4A-1F951E977D6F}"/>
                </a:ext>
              </a:extLst>
            </p:cNvPr>
            <p:cNvSpPr>
              <a:spLocks noChangeShapeType="1"/>
            </p:cNvSpPr>
            <p:nvPr/>
          </p:nvSpPr>
          <p:spPr bwMode="auto">
            <a:xfrm>
              <a:off x="1488" y="1488"/>
              <a:ext cx="0" cy="16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5">
              <a:extLst>
                <a:ext uri="{FF2B5EF4-FFF2-40B4-BE49-F238E27FC236}">
                  <a16:creationId xmlns:a16="http://schemas.microsoft.com/office/drawing/2014/main" id="{DD453C7A-6F06-A3BC-9C8F-C3956ACC938E}"/>
                </a:ext>
              </a:extLst>
            </p:cNvPr>
            <p:cNvSpPr>
              <a:spLocks noChangeShapeType="1"/>
            </p:cNvSpPr>
            <p:nvPr/>
          </p:nvSpPr>
          <p:spPr bwMode="auto">
            <a:xfrm>
              <a:off x="1488" y="3120"/>
              <a:ext cx="18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Line 6">
              <a:extLst>
                <a:ext uri="{FF2B5EF4-FFF2-40B4-BE49-F238E27FC236}">
                  <a16:creationId xmlns:a16="http://schemas.microsoft.com/office/drawing/2014/main" id="{021D0B18-32BD-9944-30FE-EE0C5C4460F9}"/>
                </a:ext>
              </a:extLst>
            </p:cNvPr>
            <p:cNvSpPr>
              <a:spLocks noChangeShapeType="1"/>
            </p:cNvSpPr>
            <p:nvPr/>
          </p:nvSpPr>
          <p:spPr bwMode="auto">
            <a:xfrm flipV="1">
              <a:off x="1488" y="2016"/>
              <a:ext cx="1584"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Text Box 7">
              <a:extLst>
                <a:ext uri="{FF2B5EF4-FFF2-40B4-BE49-F238E27FC236}">
                  <a16:creationId xmlns:a16="http://schemas.microsoft.com/office/drawing/2014/main" id="{694475B3-B322-874D-C4C1-C1A3D1E24468}"/>
                </a:ext>
              </a:extLst>
            </p:cNvPr>
            <p:cNvSpPr txBox="1">
              <a:spLocks noChangeArrowheads="1"/>
            </p:cNvSpPr>
            <p:nvPr/>
          </p:nvSpPr>
          <p:spPr bwMode="auto">
            <a:xfrm>
              <a:off x="1872" y="3120"/>
              <a:ext cx="11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a:latin typeface="Arial" panose="020B0604020202020204" pitchFamily="34" charset="0"/>
                </a:rPr>
                <a:t>Radiation Exposure</a:t>
              </a:r>
            </a:p>
          </p:txBody>
        </p:sp>
        <p:sp>
          <p:nvSpPr>
            <p:cNvPr id="46095" name="Text Box 8">
              <a:extLst>
                <a:ext uri="{FF2B5EF4-FFF2-40B4-BE49-F238E27FC236}">
                  <a16:creationId xmlns:a16="http://schemas.microsoft.com/office/drawing/2014/main" id="{BAE92098-4B1B-11C0-7871-C0179A0889A8}"/>
                </a:ext>
              </a:extLst>
            </p:cNvPr>
            <p:cNvSpPr txBox="1">
              <a:spLocks noChangeArrowheads="1"/>
            </p:cNvSpPr>
            <p:nvPr/>
          </p:nvSpPr>
          <p:spPr bwMode="auto">
            <a:xfrm rot="10800000">
              <a:off x="1247" y="1920"/>
              <a:ext cx="252"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a:latin typeface="Arial" panose="020B0604020202020204" pitchFamily="34" charset="0"/>
                </a:rPr>
                <a:t>Cancer Risk</a:t>
              </a:r>
            </a:p>
          </p:txBody>
        </p:sp>
      </p:grpSp>
      <p:grpSp>
        <p:nvGrpSpPr>
          <p:cNvPr id="46084" name="Group 9">
            <a:extLst>
              <a:ext uri="{FF2B5EF4-FFF2-40B4-BE49-F238E27FC236}">
                <a16:creationId xmlns:a16="http://schemas.microsoft.com/office/drawing/2014/main" id="{F57F3C24-F5A5-40F7-DADC-1DDD0B329C1F}"/>
              </a:ext>
            </a:extLst>
          </p:cNvPr>
          <p:cNvGrpSpPr>
            <a:grpSpLocks/>
          </p:cNvGrpSpPr>
          <p:nvPr/>
        </p:nvGrpSpPr>
        <p:grpSpPr bwMode="auto">
          <a:xfrm>
            <a:off x="4353338" y="1951831"/>
            <a:ext cx="3357562" cy="3030538"/>
            <a:chOff x="1583" y="1392"/>
            <a:chExt cx="2115" cy="1909"/>
          </a:xfrm>
        </p:grpSpPr>
        <p:sp>
          <p:nvSpPr>
            <p:cNvPr id="46086" name="Line 10">
              <a:extLst>
                <a:ext uri="{FF2B5EF4-FFF2-40B4-BE49-F238E27FC236}">
                  <a16:creationId xmlns:a16="http://schemas.microsoft.com/office/drawing/2014/main" id="{7EA6599F-9AB3-4CDF-6694-202930EEAA0B}"/>
                </a:ext>
              </a:extLst>
            </p:cNvPr>
            <p:cNvSpPr>
              <a:spLocks noChangeShapeType="1"/>
            </p:cNvSpPr>
            <p:nvPr/>
          </p:nvSpPr>
          <p:spPr bwMode="auto">
            <a:xfrm>
              <a:off x="1826" y="1392"/>
              <a:ext cx="1"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Line 11">
              <a:extLst>
                <a:ext uri="{FF2B5EF4-FFF2-40B4-BE49-F238E27FC236}">
                  <a16:creationId xmlns:a16="http://schemas.microsoft.com/office/drawing/2014/main" id="{B1B2D21B-A884-4719-F2B9-FC9D55E5B775}"/>
                </a:ext>
              </a:extLst>
            </p:cNvPr>
            <p:cNvSpPr>
              <a:spLocks noChangeShapeType="1"/>
            </p:cNvSpPr>
            <p:nvPr/>
          </p:nvSpPr>
          <p:spPr bwMode="auto">
            <a:xfrm>
              <a:off x="1826" y="3120"/>
              <a:ext cx="18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12">
              <a:extLst>
                <a:ext uri="{FF2B5EF4-FFF2-40B4-BE49-F238E27FC236}">
                  <a16:creationId xmlns:a16="http://schemas.microsoft.com/office/drawing/2014/main" id="{B8EDBE51-F3B6-046E-31F8-1B18F4E29CC2}"/>
                </a:ext>
              </a:extLst>
            </p:cNvPr>
            <p:cNvSpPr>
              <a:spLocks noChangeShapeType="1"/>
            </p:cNvSpPr>
            <p:nvPr/>
          </p:nvSpPr>
          <p:spPr bwMode="auto">
            <a:xfrm flipV="1">
              <a:off x="1826" y="1951"/>
              <a:ext cx="1584" cy="1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Text Box 13">
              <a:extLst>
                <a:ext uri="{FF2B5EF4-FFF2-40B4-BE49-F238E27FC236}">
                  <a16:creationId xmlns:a16="http://schemas.microsoft.com/office/drawing/2014/main" id="{D737625F-783F-EA47-E4C2-A7F96A13CB53}"/>
                </a:ext>
              </a:extLst>
            </p:cNvPr>
            <p:cNvSpPr txBox="1">
              <a:spLocks noChangeArrowheads="1"/>
            </p:cNvSpPr>
            <p:nvPr/>
          </p:nvSpPr>
          <p:spPr bwMode="auto">
            <a:xfrm>
              <a:off x="2210" y="3109"/>
              <a:ext cx="11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a:latin typeface="Arial" panose="020B0604020202020204" pitchFamily="34" charset="0"/>
                </a:rPr>
                <a:t>Radiation Exposure</a:t>
              </a:r>
            </a:p>
          </p:txBody>
        </p:sp>
        <p:sp>
          <p:nvSpPr>
            <p:cNvPr id="46090" name="Text Box 14">
              <a:extLst>
                <a:ext uri="{FF2B5EF4-FFF2-40B4-BE49-F238E27FC236}">
                  <a16:creationId xmlns:a16="http://schemas.microsoft.com/office/drawing/2014/main" id="{0C2652BF-7DBF-D0A8-77F1-DE02C892FC23}"/>
                </a:ext>
              </a:extLst>
            </p:cNvPr>
            <p:cNvSpPr txBox="1">
              <a:spLocks noChangeArrowheads="1"/>
            </p:cNvSpPr>
            <p:nvPr/>
          </p:nvSpPr>
          <p:spPr bwMode="auto">
            <a:xfrm rot="10800000">
              <a:off x="1583" y="1584"/>
              <a:ext cx="252"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a:latin typeface="Arial" panose="020B0604020202020204" pitchFamily="34" charset="0"/>
                </a:rPr>
                <a:t>Genetic Defect Risk</a:t>
              </a:r>
            </a:p>
          </p:txBody>
        </p:sp>
      </p:grpSp>
      <p:sp>
        <p:nvSpPr>
          <p:cNvPr id="46085" name="TextBox 1">
            <a:extLst>
              <a:ext uri="{FF2B5EF4-FFF2-40B4-BE49-F238E27FC236}">
                <a16:creationId xmlns:a16="http://schemas.microsoft.com/office/drawing/2014/main" id="{3C2B838F-2BD5-BCE5-8C7B-E544F9FC54A2}"/>
              </a:ext>
            </a:extLst>
          </p:cNvPr>
          <p:cNvSpPr txBox="1">
            <a:spLocks noChangeArrowheads="1"/>
          </p:cNvSpPr>
          <p:nvPr/>
        </p:nvSpPr>
        <p:spPr bwMode="auto">
          <a:xfrm>
            <a:off x="1263650" y="5380038"/>
            <a:ext cx="673417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rPr>
              <a:t>Extrapolation is from effects of very high (acute) doses received by atomic bomb survivors.</a:t>
            </a:r>
          </a:p>
        </p:txBody>
      </p:sp>
      <p:sp>
        <p:nvSpPr>
          <p:cNvPr id="3" name="TextBox 2">
            <a:extLst>
              <a:ext uri="{FF2B5EF4-FFF2-40B4-BE49-F238E27FC236}">
                <a16:creationId xmlns:a16="http://schemas.microsoft.com/office/drawing/2014/main" id="{0EC6D47C-F999-3D37-B3F3-2D95F29DF8E3}"/>
              </a:ext>
            </a:extLst>
          </p:cNvPr>
          <p:cNvSpPr txBox="1"/>
          <p:nvPr/>
        </p:nvSpPr>
        <p:spPr>
          <a:xfrm>
            <a:off x="411646" y="6488668"/>
            <a:ext cx="424967" cy="369332"/>
          </a:xfrm>
          <a:prstGeom prst="rect">
            <a:avLst/>
          </a:prstGeom>
          <a:noFill/>
        </p:spPr>
        <p:txBody>
          <a:bodyPr wrap="square">
            <a:spAutoFit/>
          </a:bodyPr>
          <a:lstStyle/>
          <a:p>
            <a:r>
              <a:rPr lang="en-US" dirty="0">
                <a:solidFill>
                  <a:srgbClr val="FF0000"/>
                </a:solidFill>
              </a:rPr>
              <a:t>20</a:t>
            </a:r>
          </a:p>
        </p:txBody>
      </p:sp>
    </p:spTree>
    <p:extLst>
      <p:ext uri="{BB962C8B-B14F-4D97-AF65-F5344CB8AC3E}">
        <p14:creationId xmlns:p14="http://schemas.microsoft.com/office/powerpoint/2010/main" val="54481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5A4B91B-9F56-1D55-16BF-EFEEEDB26AC8}"/>
              </a:ext>
            </a:extLst>
          </p:cNvPr>
          <p:cNvSpPr>
            <a:spLocks noGrp="1" noChangeArrowheads="1"/>
          </p:cNvSpPr>
          <p:nvPr>
            <p:ph type="title"/>
          </p:nvPr>
        </p:nvSpPr>
        <p:spPr>
          <a:xfrm>
            <a:off x="609600" y="609600"/>
            <a:ext cx="7772400" cy="609600"/>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Terminology</a:t>
            </a:r>
          </a:p>
        </p:txBody>
      </p:sp>
      <p:sp>
        <p:nvSpPr>
          <p:cNvPr id="7171" name="Rectangle 3">
            <a:extLst>
              <a:ext uri="{FF2B5EF4-FFF2-40B4-BE49-F238E27FC236}">
                <a16:creationId xmlns:a16="http://schemas.microsoft.com/office/drawing/2014/main" id="{244B4104-B3AF-1427-BB2C-C0EEFB2E3447}"/>
              </a:ext>
            </a:extLst>
          </p:cNvPr>
          <p:cNvSpPr>
            <a:spLocks noGrp="1" noChangeArrowheads="1"/>
          </p:cNvSpPr>
          <p:nvPr>
            <p:ph idx="1"/>
          </p:nvPr>
        </p:nvSpPr>
        <p:spPr>
          <a:xfrm>
            <a:off x="596348" y="1447800"/>
            <a:ext cx="8077200" cy="5029200"/>
          </a:xfrm>
        </p:spPr>
        <p:txBody>
          <a:bodyPr>
            <a:noAutofit/>
          </a:bodyPr>
          <a:lstStyle/>
          <a:p>
            <a:pPr eaLnBrk="1" hangingPunct="1">
              <a:spcBef>
                <a:spcPts val="600"/>
              </a:spcBef>
            </a:pPr>
            <a:r>
              <a:rPr lang="en-US" altLang="en-US" sz="2800" dirty="0"/>
              <a:t>Latent cancer – a cancer condition that is present but not active or causing symptoms</a:t>
            </a:r>
          </a:p>
          <a:p>
            <a:pPr eaLnBrk="1" hangingPunct="1">
              <a:spcBef>
                <a:spcPts val="600"/>
              </a:spcBef>
            </a:pPr>
            <a:r>
              <a:rPr lang="en-US" altLang="en-US" sz="2800" dirty="0"/>
              <a:t>LNT – Linear No-threshold (radiation dose-response model)</a:t>
            </a:r>
          </a:p>
          <a:p>
            <a:pPr eaLnBrk="1" hangingPunct="1">
              <a:spcBef>
                <a:spcPts val="600"/>
              </a:spcBef>
            </a:pPr>
            <a:r>
              <a:rPr lang="en-US" altLang="en-US" sz="2800" dirty="0"/>
              <a:t>BEIR V – Biological Effects of Ionizing Radiation Committee V</a:t>
            </a:r>
          </a:p>
          <a:p>
            <a:pPr eaLnBrk="1" hangingPunct="1">
              <a:spcBef>
                <a:spcPts val="600"/>
              </a:spcBef>
            </a:pPr>
            <a:r>
              <a:rPr lang="en-US" altLang="en-US" sz="2800" dirty="0"/>
              <a:t>ICRP – International Commission on Radiological Protection</a:t>
            </a:r>
          </a:p>
          <a:p>
            <a:pPr eaLnBrk="1" hangingPunct="1">
              <a:spcBef>
                <a:spcPts val="600"/>
              </a:spcBef>
            </a:pPr>
            <a:r>
              <a:rPr lang="en-US" altLang="en-US" sz="2800" dirty="0"/>
              <a:t>UNSCEAR – United Nations Scientific Committee on the Effects of Atomic Radiation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759C9-58EB-3F34-5FFC-93F7104FF74F}"/>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483086AD-34EF-3264-7512-E3590DDE91A1}"/>
              </a:ext>
            </a:extLst>
          </p:cNvPr>
          <p:cNvSpPr>
            <a:spLocks noGrp="1" noChangeArrowheads="1"/>
          </p:cNvSpPr>
          <p:nvPr>
            <p:ph type="title"/>
          </p:nvPr>
        </p:nvSpPr>
        <p:spPr>
          <a:xfrm>
            <a:off x="457200" y="304800"/>
            <a:ext cx="8229600" cy="685799"/>
          </a:xfrm>
        </p:spPr>
        <p:txBody>
          <a:bodyPr>
            <a:norm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LNT Cancer Risk Assumptions</a:t>
            </a:r>
          </a:p>
        </p:txBody>
      </p:sp>
      <p:sp>
        <p:nvSpPr>
          <p:cNvPr id="31747" name="Rectangle 3">
            <a:extLst>
              <a:ext uri="{FF2B5EF4-FFF2-40B4-BE49-F238E27FC236}">
                <a16:creationId xmlns:a16="http://schemas.microsoft.com/office/drawing/2014/main" id="{D857C299-31C4-1CFB-C02A-F8C6909F22AB}"/>
              </a:ext>
            </a:extLst>
          </p:cNvPr>
          <p:cNvSpPr>
            <a:spLocks noGrp="1" noChangeArrowheads="1"/>
          </p:cNvSpPr>
          <p:nvPr>
            <p:ph idx="1"/>
          </p:nvPr>
        </p:nvSpPr>
        <p:spPr>
          <a:xfrm>
            <a:off x="914400" y="1219200"/>
            <a:ext cx="7315200" cy="4251948"/>
          </a:xfrm>
        </p:spPr>
        <p:txBody>
          <a:bodyPr rtlCol="0">
            <a:normAutofit/>
          </a:bodyPr>
          <a:lstStyle/>
          <a:p>
            <a:pPr eaLnBrk="1" fontAlgn="auto" hangingPunct="1">
              <a:spcAft>
                <a:spcPts val="0"/>
              </a:spcAft>
              <a:defRPr/>
            </a:pPr>
            <a:r>
              <a:rPr lang="en-US" altLang="en-US" sz="2400" dirty="0"/>
              <a:t>Non-cancer specific</a:t>
            </a:r>
            <a:endParaRPr lang="en-US" altLang="en-US" sz="2000" dirty="0"/>
          </a:p>
          <a:p>
            <a:pPr eaLnBrk="1" fontAlgn="auto" hangingPunct="1">
              <a:spcBef>
                <a:spcPct val="25000"/>
              </a:spcBef>
              <a:spcAft>
                <a:spcPts val="0"/>
              </a:spcAft>
              <a:defRPr/>
            </a:pPr>
            <a:r>
              <a:rPr lang="en-US" altLang="en-US" sz="2400" dirty="0"/>
              <a:t>Non-organ dose specific</a:t>
            </a:r>
          </a:p>
          <a:p>
            <a:pPr eaLnBrk="1" fontAlgn="auto" hangingPunct="1">
              <a:spcBef>
                <a:spcPct val="25000"/>
              </a:spcBef>
              <a:spcAft>
                <a:spcPts val="0"/>
              </a:spcAft>
              <a:defRPr/>
            </a:pPr>
            <a:r>
              <a:rPr lang="en-US" altLang="en-US" sz="2400" dirty="0"/>
              <a:t>Exposure is cumulative exposure to whole body</a:t>
            </a:r>
          </a:p>
          <a:p>
            <a:pPr eaLnBrk="1" fontAlgn="auto" hangingPunct="1">
              <a:spcBef>
                <a:spcPct val="25000"/>
              </a:spcBef>
              <a:spcAft>
                <a:spcPts val="0"/>
              </a:spcAft>
              <a:defRPr/>
            </a:pPr>
            <a:r>
              <a:rPr lang="en-US" altLang="en-US" sz="2400" dirty="0"/>
              <a:t>Collective dose risk, ICRP 60 (1991)</a:t>
            </a:r>
            <a:r>
              <a:rPr lang="en-US" altLang="en-US" sz="2400" baseline="30000" dirty="0"/>
              <a:t>13</a:t>
            </a:r>
            <a:r>
              <a:rPr lang="en-US" altLang="en-US" sz="2400" dirty="0"/>
              <a:t> </a:t>
            </a:r>
          </a:p>
          <a:p>
            <a:pPr lvl="1">
              <a:buFont typeface="Calibri" panose="020F0502020204030204" pitchFamily="34" charset="0"/>
              <a:buChar char="―"/>
              <a:defRPr/>
            </a:pPr>
            <a:r>
              <a:rPr lang="en-US" altLang="en-US" sz="2000" dirty="0"/>
              <a:t>0.0004 risk of fatal cancer per rem (0.04 per </a:t>
            </a:r>
            <a:r>
              <a:rPr lang="en-US" altLang="en-US" sz="2000" dirty="0" err="1"/>
              <a:t>Sv</a:t>
            </a:r>
            <a:r>
              <a:rPr lang="en-US" altLang="en-US" sz="2000" dirty="0"/>
              <a:t>) = 1 in 2,500 chance of fatal cancer per rem of exposure (1 in 25 per </a:t>
            </a:r>
            <a:r>
              <a:rPr lang="en-US" altLang="en-US" sz="2000" dirty="0" err="1"/>
              <a:t>Sv</a:t>
            </a:r>
            <a:r>
              <a:rPr lang="en-US" altLang="en-US" sz="2000" dirty="0"/>
              <a:t>) for occupational workers*</a:t>
            </a:r>
          </a:p>
          <a:p>
            <a:pPr lvl="1" eaLnBrk="1" fontAlgn="auto" hangingPunct="1">
              <a:spcAft>
                <a:spcPts val="0"/>
              </a:spcAft>
              <a:buFont typeface="Calibri" panose="020F0502020204030204" pitchFamily="34" charset="0"/>
              <a:buChar char="―"/>
              <a:defRPr/>
            </a:pPr>
            <a:r>
              <a:rPr lang="en-US" altLang="en-US" sz="2000" dirty="0"/>
              <a:t>0.0005 risk per rem (0.05 per </a:t>
            </a:r>
            <a:r>
              <a:rPr lang="en-US" altLang="en-US" sz="2000" dirty="0" err="1"/>
              <a:t>Sv</a:t>
            </a:r>
            <a:r>
              <a:rPr lang="en-US" altLang="en-US" sz="2000" dirty="0"/>
              <a:t>) = 1 in 2,000 chance of fatal cancer per rem of exposure (1 in 20 per </a:t>
            </a:r>
            <a:r>
              <a:rPr lang="en-US" altLang="en-US" sz="2000" dirty="0" err="1"/>
              <a:t>Sv</a:t>
            </a:r>
            <a:r>
              <a:rPr lang="en-US" altLang="en-US" sz="2000" dirty="0"/>
              <a:t>) for general population*</a:t>
            </a:r>
            <a:endParaRPr lang="en-US" altLang="en-US" sz="2000" baseline="30000" dirty="0"/>
          </a:p>
        </p:txBody>
      </p:sp>
      <p:sp>
        <p:nvSpPr>
          <p:cNvPr id="3" name="TextBox 2">
            <a:extLst>
              <a:ext uri="{FF2B5EF4-FFF2-40B4-BE49-F238E27FC236}">
                <a16:creationId xmlns:a16="http://schemas.microsoft.com/office/drawing/2014/main" id="{6F342E7B-EE38-FC31-C629-9E3CB4ACCEC1}"/>
              </a:ext>
            </a:extLst>
          </p:cNvPr>
          <p:cNvSpPr txBox="1"/>
          <p:nvPr/>
        </p:nvSpPr>
        <p:spPr>
          <a:xfrm>
            <a:off x="914400" y="5471148"/>
            <a:ext cx="7315200" cy="830997"/>
          </a:xfrm>
          <a:prstGeom prst="rect">
            <a:avLst/>
          </a:prstGeom>
          <a:noFill/>
        </p:spPr>
        <p:txBody>
          <a:bodyPr wrap="square">
            <a:spAutoFit/>
          </a:bodyPr>
          <a:lstStyle/>
          <a:p>
            <a:pPr eaLnBrk="1" hangingPunct="1">
              <a:lnSpc>
                <a:spcPct val="100000"/>
              </a:lnSpc>
              <a:spcBef>
                <a:spcPct val="0"/>
              </a:spcBef>
              <a:buFontTx/>
              <a:buNone/>
            </a:pPr>
            <a:r>
              <a:rPr lang="en-US" altLang="en-US" sz="1200" dirty="0"/>
              <a:t>* These values take into account uncertainties in probability estimates of fatal cancer used in</a:t>
            </a:r>
          </a:p>
          <a:p>
            <a:pPr eaLnBrk="1" hangingPunct="1">
              <a:lnSpc>
                <a:spcPct val="100000"/>
              </a:lnSpc>
              <a:spcBef>
                <a:spcPct val="0"/>
              </a:spcBef>
              <a:buFontTx/>
              <a:buNone/>
            </a:pPr>
            <a:r>
              <a:rPr lang="en-US" altLang="en-US" sz="1200" dirty="0"/>
              <a:t>  radiation protection and assume several factors derived from scientific and epidemiological</a:t>
            </a:r>
          </a:p>
          <a:p>
            <a:pPr eaLnBrk="1" hangingPunct="1">
              <a:lnSpc>
                <a:spcPct val="100000"/>
              </a:lnSpc>
              <a:spcBef>
                <a:spcPct val="0"/>
              </a:spcBef>
              <a:buFontTx/>
              <a:buNone/>
            </a:pPr>
            <a:r>
              <a:rPr lang="en-US" altLang="en-US" sz="1200" dirty="0"/>
              <a:t>  studies for lifespan of the population, quality of the radiation, total body exposure, and</a:t>
            </a:r>
          </a:p>
          <a:p>
            <a:pPr eaLnBrk="1" hangingPunct="1">
              <a:lnSpc>
                <a:spcPct val="100000"/>
              </a:lnSpc>
              <a:spcBef>
                <a:spcPct val="0"/>
              </a:spcBef>
              <a:buFontTx/>
              <a:buNone/>
            </a:pPr>
            <a:r>
              <a:rPr lang="en-US" altLang="en-US" sz="1200" dirty="0"/>
              <a:t>  </a:t>
            </a:r>
            <a:r>
              <a:rPr lang="en-US" altLang="en-US" sz="1200" b="1" dirty="0"/>
              <a:t>linear response at low doses</a:t>
            </a:r>
            <a:r>
              <a:rPr lang="en-US" altLang="en-US" sz="1200" dirty="0"/>
              <a:t>.</a:t>
            </a:r>
          </a:p>
        </p:txBody>
      </p:sp>
      <p:sp>
        <p:nvSpPr>
          <p:cNvPr id="4" name="TextBox 3">
            <a:extLst>
              <a:ext uri="{FF2B5EF4-FFF2-40B4-BE49-F238E27FC236}">
                <a16:creationId xmlns:a16="http://schemas.microsoft.com/office/drawing/2014/main" id="{BCBED4A7-F074-82A6-5958-AE06F250D7E1}"/>
              </a:ext>
            </a:extLst>
          </p:cNvPr>
          <p:cNvSpPr txBox="1"/>
          <p:nvPr/>
        </p:nvSpPr>
        <p:spPr>
          <a:xfrm>
            <a:off x="381000" y="6526696"/>
            <a:ext cx="533400" cy="369332"/>
          </a:xfrm>
          <a:prstGeom prst="rect">
            <a:avLst/>
          </a:prstGeom>
          <a:noFill/>
        </p:spPr>
        <p:txBody>
          <a:bodyPr wrap="square">
            <a:spAutoFit/>
          </a:bodyPr>
          <a:lstStyle/>
          <a:p>
            <a:r>
              <a:rPr lang="en-US" dirty="0">
                <a:solidFill>
                  <a:srgbClr val="FF0000"/>
                </a:solidFill>
              </a:rPr>
              <a:t>21</a:t>
            </a:r>
          </a:p>
        </p:txBody>
      </p:sp>
    </p:spTree>
    <p:extLst>
      <p:ext uri="{BB962C8B-B14F-4D97-AF65-F5344CB8AC3E}">
        <p14:creationId xmlns:p14="http://schemas.microsoft.com/office/powerpoint/2010/main" val="4279000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40948891-133B-C9D1-4076-CFD634CD393B}"/>
              </a:ext>
            </a:extLst>
          </p:cNvPr>
          <p:cNvCxnSpPr>
            <a:cxnSpLocks/>
          </p:cNvCxnSpPr>
          <p:nvPr/>
        </p:nvCxnSpPr>
        <p:spPr>
          <a:xfrm flipH="1">
            <a:off x="6291263" y="2033588"/>
            <a:ext cx="20637" cy="324326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48131" name="Group 1">
            <a:extLst>
              <a:ext uri="{FF2B5EF4-FFF2-40B4-BE49-F238E27FC236}">
                <a16:creationId xmlns:a16="http://schemas.microsoft.com/office/drawing/2014/main" id="{072265E6-D8E4-E08F-A75A-3E594EC1C00E}"/>
              </a:ext>
            </a:extLst>
          </p:cNvPr>
          <p:cNvGrpSpPr>
            <a:grpSpLocks/>
          </p:cNvGrpSpPr>
          <p:nvPr/>
        </p:nvGrpSpPr>
        <p:grpSpPr bwMode="auto">
          <a:xfrm>
            <a:off x="533400" y="1676400"/>
            <a:ext cx="7772400" cy="4772397"/>
            <a:chOff x="203016" y="1006535"/>
            <a:chExt cx="8868544" cy="5979205"/>
          </a:xfrm>
        </p:grpSpPr>
        <p:graphicFrame>
          <p:nvGraphicFramePr>
            <p:cNvPr id="48133" name="Chart 6">
              <a:extLst>
                <a:ext uri="{FF2B5EF4-FFF2-40B4-BE49-F238E27FC236}">
                  <a16:creationId xmlns:a16="http://schemas.microsoft.com/office/drawing/2014/main" id="{9FFB2504-B6D0-5C14-B464-6FC721349B9B}"/>
                </a:ext>
              </a:extLst>
            </p:cNvPr>
            <p:cNvGraphicFramePr>
              <a:graphicFrameLocks/>
            </p:cNvGraphicFramePr>
            <p:nvPr/>
          </p:nvGraphicFramePr>
          <p:xfrm>
            <a:off x="608770" y="1183847"/>
            <a:ext cx="7925829" cy="5333944"/>
          </p:xfrm>
          <a:graphic>
            <a:graphicData uri="http://schemas.openxmlformats.org/presentationml/2006/ole">
              <mc:AlternateContent xmlns:mc="http://schemas.openxmlformats.org/markup-compatibility/2006">
                <mc:Choice xmlns:v="urn:schemas-microsoft-com:vml" Requires="v">
                  <p:oleObj name="Worksheet" r:id="rId3" imgW="7925487" imgH="5334462" progId="Excel.Sheet.8">
                    <p:embed/>
                  </p:oleObj>
                </mc:Choice>
                <mc:Fallback>
                  <p:oleObj name="Worksheet" r:id="rId3" imgW="7925487" imgH="5334462" progId="Excel.Sheet.8">
                    <p:embed/>
                    <p:pic>
                      <p:nvPicPr>
                        <p:cNvPr id="48133" name="Chart 6">
                          <a:extLst>
                            <a:ext uri="{FF2B5EF4-FFF2-40B4-BE49-F238E27FC236}">
                              <a16:creationId xmlns:a16="http://schemas.microsoft.com/office/drawing/2014/main" id="{9FFB2504-B6D0-5C14-B464-6FC721349B9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70" y="1183847"/>
                          <a:ext cx="7925829" cy="533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4" name="TextBox 8">
              <a:extLst>
                <a:ext uri="{FF2B5EF4-FFF2-40B4-BE49-F238E27FC236}">
                  <a16:creationId xmlns:a16="http://schemas.microsoft.com/office/drawing/2014/main" id="{2370F111-3C0B-E5D4-0034-43694F37B4FF}"/>
                </a:ext>
              </a:extLst>
            </p:cNvPr>
            <p:cNvSpPr txBox="1">
              <a:spLocks noChangeArrowheads="1"/>
            </p:cNvSpPr>
            <p:nvPr/>
          </p:nvSpPr>
          <p:spPr bwMode="auto">
            <a:xfrm>
              <a:off x="203016" y="2572496"/>
              <a:ext cx="1198409" cy="12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FF0000"/>
                  </a:solidFill>
                  <a:latin typeface="Arial" panose="020B0604020202020204" pitchFamily="34" charset="0"/>
                  <a:ea typeface="MS PGothic" panose="020B0600070205080204" pitchFamily="34" charset="-128"/>
                </a:rPr>
                <a:t>Lifetime cancer risk %</a:t>
              </a:r>
            </a:p>
          </p:txBody>
        </p:sp>
        <p:sp>
          <p:nvSpPr>
            <p:cNvPr id="48135" name="TextBox 9">
              <a:extLst>
                <a:ext uri="{FF2B5EF4-FFF2-40B4-BE49-F238E27FC236}">
                  <a16:creationId xmlns:a16="http://schemas.microsoft.com/office/drawing/2014/main" id="{E4F19CF2-2A15-1817-2613-8C8479E00599}"/>
                </a:ext>
              </a:extLst>
            </p:cNvPr>
            <p:cNvSpPr txBox="1">
              <a:spLocks noChangeArrowheads="1"/>
            </p:cNvSpPr>
            <p:nvPr/>
          </p:nvSpPr>
          <p:spPr bwMode="auto">
            <a:xfrm>
              <a:off x="2968765" y="6474261"/>
              <a:ext cx="3446460" cy="51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solidFill>
                    <a:srgbClr val="FF0000"/>
                  </a:solidFill>
                  <a:latin typeface="Arial" panose="020B0604020202020204" pitchFamily="34" charset="0"/>
                  <a:ea typeface="MS PGothic" panose="020B0600070205080204" pitchFamily="34" charset="-128"/>
                </a:rPr>
                <a:t>Radiation dose rate mSv/y</a:t>
              </a:r>
            </a:p>
          </p:txBody>
        </p:sp>
        <p:sp>
          <p:nvSpPr>
            <p:cNvPr id="48136" name="TextBox 10">
              <a:extLst>
                <a:ext uri="{FF2B5EF4-FFF2-40B4-BE49-F238E27FC236}">
                  <a16:creationId xmlns:a16="http://schemas.microsoft.com/office/drawing/2014/main" id="{4C258EA7-2256-9E93-D92A-4D209493D864}"/>
                </a:ext>
              </a:extLst>
            </p:cNvPr>
            <p:cNvSpPr txBox="1">
              <a:spLocks noChangeArrowheads="1"/>
            </p:cNvSpPr>
            <p:nvPr/>
          </p:nvSpPr>
          <p:spPr bwMode="auto">
            <a:xfrm>
              <a:off x="2819400" y="5221289"/>
              <a:ext cx="1750599" cy="37198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 Nuclear fuel cycle</a:t>
              </a:r>
              <a:endParaRPr lang="en-US" altLang="en-US" sz="1000">
                <a:latin typeface="Arial" panose="020B0604020202020204" pitchFamily="34" charset="0"/>
                <a:ea typeface="MS PGothic" panose="020B0600070205080204" pitchFamily="34" charset="-128"/>
              </a:endParaRPr>
            </a:p>
          </p:txBody>
        </p:sp>
        <p:sp>
          <p:nvSpPr>
            <p:cNvPr id="48137" name="TextBox 11">
              <a:extLst>
                <a:ext uri="{FF2B5EF4-FFF2-40B4-BE49-F238E27FC236}">
                  <a16:creationId xmlns:a16="http://schemas.microsoft.com/office/drawing/2014/main" id="{8F163F01-603A-63AA-402F-217C773EF0E2}"/>
                </a:ext>
              </a:extLst>
            </p:cNvPr>
            <p:cNvSpPr txBox="1">
              <a:spLocks noChangeArrowheads="1"/>
            </p:cNvSpPr>
            <p:nvPr/>
          </p:nvSpPr>
          <p:spPr bwMode="auto">
            <a:xfrm>
              <a:off x="3276600" y="4840288"/>
              <a:ext cx="2667000" cy="371985"/>
            </a:xfrm>
            <a:prstGeom prst="rect">
              <a:avLst/>
            </a:prstGeom>
            <a:solidFill>
              <a:srgbClr val="FFFF99"/>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 L</a:t>
              </a:r>
              <a:r>
                <a:rPr lang="en-US" altLang="en-US" sz="1000">
                  <a:solidFill>
                    <a:srgbClr val="002060"/>
                  </a:solidFill>
                  <a:latin typeface="Arial" panose="020B0604020202020204" pitchFamily="34" charset="0"/>
                  <a:ea typeface="MS PGothic" panose="020B0600070205080204" pitchFamily="34" charset="-128"/>
                </a:rPr>
                <a:t>iving near a coal power </a:t>
              </a:r>
              <a:r>
                <a:rPr lang="en-US" altLang="en-US" sz="1000">
                  <a:latin typeface="Arial" panose="020B0604020202020204" pitchFamily="34" charset="0"/>
                  <a:ea typeface="MS PGothic" panose="020B0600070205080204" pitchFamily="34" charset="-128"/>
                </a:rPr>
                <a:t>plant </a:t>
              </a:r>
            </a:p>
          </p:txBody>
        </p:sp>
        <p:sp>
          <p:nvSpPr>
            <p:cNvPr id="48138" name="TextBox 13">
              <a:extLst>
                <a:ext uri="{FF2B5EF4-FFF2-40B4-BE49-F238E27FC236}">
                  <a16:creationId xmlns:a16="http://schemas.microsoft.com/office/drawing/2014/main" id="{8B3B433E-AC33-09CE-C9F7-2B685F496EEA}"/>
                </a:ext>
              </a:extLst>
            </p:cNvPr>
            <p:cNvSpPr txBox="1">
              <a:spLocks noChangeArrowheads="1"/>
            </p:cNvSpPr>
            <p:nvPr/>
          </p:nvSpPr>
          <p:spPr bwMode="auto">
            <a:xfrm>
              <a:off x="3561594" y="3096012"/>
              <a:ext cx="1964647" cy="37198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Annual mammogram </a:t>
              </a:r>
              <a:r>
                <a:rPr lang="en-US" altLang="en-US" sz="1000">
                  <a:latin typeface="Arial" panose="020B0604020202020204" pitchFamily="34" charset="0"/>
                  <a:ea typeface="MS PGothic" panose="020B0600070205080204" pitchFamily="34" charset="-128"/>
                  <a:sym typeface="Wingdings" panose="05000000000000000000" pitchFamily="2" charset="2"/>
                </a:rPr>
                <a:t></a:t>
              </a:r>
              <a:endParaRPr lang="en-US" altLang="en-US" sz="1000">
                <a:latin typeface="Arial" panose="020B0604020202020204" pitchFamily="34" charset="0"/>
                <a:ea typeface="MS PGothic" panose="020B0600070205080204" pitchFamily="34" charset="-128"/>
              </a:endParaRPr>
            </a:p>
          </p:txBody>
        </p:sp>
        <p:sp>
          <p:nvSpPr>
            <p:cNvPr id="48139" name="TextBox 14">
              <a:extLst>
                <a:ext uri="{FF2B5EF4-FFF2-40B4-BE49-F238E27FC236}">
                  <a16:creationId xmlns:a16="http://schemas.microsoft.com/office/drawing/2014/main" id="{D6ABB7AC-4233-111B-10FE-BC9129396732}"/>
                </a:ext>
              </a:extLst>
            </p:cNvPr>
            <p:cNvSpPr txBox="1">
              <a:spLocks noChangeArrowheads="1"/>
            </p:cNvSpPr>
            <p:nvPr/>
          </p:nvSpPr>
          <p:spPr bwMode="auto">
            <a:xfrm>
              <a:off x="4876800" y="2630488"/>
              <a:ext cx="1371600" cy="30344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Coal mining </a:t>
              </a:r>
              <a:endParaRPr lang="en-US" altLang="en-US" sz="1000">
                <a:latin typeface="Arial" panose="020B0604020202020204" pitchFamily="34" charset="0"/>
                <a:ea typeface="MS PGothic" panose="020B0600070205080204" pitchFamily="34" charset="-128"/>
              </a:endParaRPr>
            </a:p>
          </p:txBody>
        </p:sp>
        <p:sp>
          <p:nvSpPr>
            <p:cNvPr id="48140" name="TextBox 15">
              <a:extLst>
                <a:ext uri="{FF2B5EF4-FFF2-40B4-BE49-F238E27FC236}">
                  <a16:creationId xmlns:a16="http://schemas.microsoft.com/office/drawing/2014/main" id="{00359C13-3708-EAB0-983B-457D1CB8C734}"/>
                </a:ext>
              </a:extLst>
            </p:cNvPr>
            <p:cNvSpPr txBox="1">
              <a:spLocks noChangeArrowheads="1"/>
            </p:cNvSpPr>
            <p:nvPr/>
          </p:nvSpPr>
          <p:spPr bwMode="auto">
            <a:xfrm>
              <a:off x="5943600" y="3011488"/>
              <a:ext cx="2396034" cy="37198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 Human internal K-40, C-14</a:t>
              </a:r>
              <a:endParaRPr lang="en-US" altLang="en-US" sz="1000">
                <a:latin typeface="Arial" panose="020B0604020202020204" pitchFamily="34" charset="0"/>
                <a:ea typeface="MS PGothic" panose="020B0600070205080204" pitchFamily="34" charset="-128"/>
              </a:endParaRPr>
            </a:p>
          </p:txBody>
        </p:sp>
        <p:sp>
          <p:nvSpPr>
            <p:cNvPr id="48141" name="TextBox 16">
              <a:extLst>
                <a:ext uri="{FF2B5EF4-FFF2-40B4-BE49-F238E27FC236}">
                  <a16:creationId xmlns:a16="http://schemas.microsoft.com/office/drawing/2014/main" id="{8D410C69-BE61-459E-9F54-8082FAF43585}"/>
                </a:ext>
              </a:extLst>
            </p:cNvPr>
            <p:cNvSpPr txBox="1">
              <a:spLocks noChangeArrowheads="1"/>
            </p:cNvSpPr>
            <p:nvPr/>
          </p:nvSpPr>
          <p:spPr bwMode="auto">
            <a:xfrm>
              <a:off x="5088021" y="1813253"/>
              <a:ext cx="2320758" cy="37198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Smoking 1 ½ packs a day </a:t>
              </a:r>
              <a:endParaRPr lang="en-US" altLang="en-US" sz="1000">
                <a:latin typeface="Arial" panose="020B0604020202020204" pitchFamily="34" charset="0"/>
                <a:ea typeface="MS PGothic" panose="020B0600070205080204" pitchFamily="34" charset="-128"/>
              </a:endParaRPr>
            </a:p>
          </p:txBody>
        </p:sp>
        <p:sp>
          <p:nvSpPr>
            <p:cNvPr id="48142" name="TextBox 17">
              <a:extLst>
                <a:ext uri="{FF2B5EF4-FFF2-40B4-BE49-F238E27FC236}">
                  <a16:creationId xmlns:a16="http://schemas.microsoft.com/office/drawing/2014/main" id="{0AFE9C8C-9ED5-98B9-80FE-2566281674AB}"/>
                </a:ext>
              </a:extLst>
            </p:cNvPr>
            <p:cNvSpPr txBox="1">
              <a:spLocks noChangeArrowheads="1"/>
            </p:cNvSpPr>
            <p:nvPr/>
          </p:nvSpPr>
          <p:spPr bwMode="auto">
            <a:xfrm>
              <a:off x="6839095" y="2463350"/>
              <a:ext cx="2057402" cy="37198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 Grand Central worker</a:t>
              </a:r>
              <a:endParaRPr lang="en-US" altLang="en-US" sz="1000">
                <a:latin typeface="Arial" panose="020B0604020202020204" pitchFamily="34" charset="0"/>
                <a:ea typeface="MS PGothic" panose="020B0600070205080204" pitchFamily="34" charset="-128"/>
              </a:endParaRPr>
            </a:p>
          </p:txBody>
        </p:sp>
        <p:sp>
          <p:nvSpPr>
            <p:cNvPr id="48143" name="TextBox 18">
              <a:extLst>
                <a:ext uri="{FF2B5EF4-FFF2-40B4-BE49-F238E27FC236}">
                  <a16:creationId xmlns:a16="http://schemas.microsoft.com/office/drawing/2014/main" id="{86B0D723-BF97-DC1B-C788-7EBB5E7526CB}"/>
                </a:ext>
              </a:extLst>
            </p:cNvPr>
            <p:cNvSpPr txBox="1">
              <a:spLocks noChangeArrowheads="1"/>
            </p:cNvSpPr>
            <p:nvPr/>
          </p:nvSpPr>
          <p:spPr bwMode="auto">
            <a:xfrm>
              <a:off x="1746303" y="4052427"/>
              <a:ext cx="2469775" cy="37198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solidFill>
                    <a:srgbClr val="002060"/>
                  </a:solidFill>
                  <a:latin typeface="Arial" panose="020B0604020202020204" pitchFamily="34" charset="0"/>
                  <a:ea typeface="MS PGothic" panose="020B0600070205080204" pitchFamily="34" charset="-128"/>
                  <a:sym typeface="Wingdings" panose="05000000000000000000" pitchFamily="2" charset="2"/>
                </a:rPr>
                <a:t>Atmospheric nuclear testing </a:t>
              </a:r>
              <a:endParaRPr lang="en-US" altLang="en-US" sz="1000">
                <a:latin typeface="Arial" panose="020B0604020202020204" pitchFamily="34" charset="0"/>
                <a:ea typeface="MS PGothic" panose="020B0600070205080204" pitchFamily="34" charset="-128"/>
              </a:endParaRPr>
            </a:p>
          </p:txBody>
        </p:sp>
        <p:sp>
          <p:nvSpPr>
            <p:cNvPr id="48144" name="TextBox 1">
              <a:extLst>
                <a:ext uri="{FF2B5EF4-FFF2-40B4-BE49-F238E27FC236}">
                  <a16:creationId xmlns:a16="http://schemas.microsoft.com/office/drawing/2014/main" id="{22E3D179-6F31-2007-0EF9-88C95C05EABB}"/>
                </a:ext>
              </a:extLst>
            </p:cNvPr>
            <p:cNvSpPr txBox="1">
              <a:spLocks noChangeArrowheads="1"/>
            </p:cNvSpPr>
            <p:nvPr/>
          </p:nvSpPr>
          <p:spPr bwMode="auto">
            <a:xfrm>
              <a:off x="7122010" y="3820492"/>
              <a:ext cx="1949550" cy="15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rgbClr val="7030A0"/>
                  </a:solidFill>
                  <a:latin typeface="Arial" panose="020B0604020202020204" pitchFamily="34" charset="0"/>
                  <a:ea typeface="MS PGothic" panose="020B0600070205080204" pitchFamily="34" charset="-128"/>
                </a:rPr>
                <a:t>3.5 mSv/y</a:t>
              </a:r>
              <a:br>
                <a:rPr lang="en-US" altLang="en-US" sz="1800" b="1">
                  <a:solidFill>
                    <a:srgbClr val="7030A0"/>
                  </a:solidFill>
                  <a:latin typeface="Arial" panose="020B0604020202020204" pitchFamily="34" charset="0"/>
                  <a:ea typeface="MS PGothic" panose="020B0600070205080204" pitchFamily="34" charset="-128"/>
                </a:rPr>
              </a:br>
              <a:r>
                <a:rPr lang="en-US" altLang="en-US" sz="1800" b="1">
                  <a:solidFill>
                    <a:srgbClr val="7030A0"/>
                  </a:solidFill>
                  <a:latin typeface="Arial" panose="020B0604020202020204" pitchFamily="34" charset="0"/>
                  <a:ea typeface="MS PGothic" panose="020B0600070205080204" pitchFamily="34" charset="-128"/>
                </a:rPr>
                <a:t>natural background</a:t>
              </a:r>
              <a:br>
                <a:rPr lang="en-US" altLang="en-US" sz="1800" b="1">
                  <a:solidFill>
                    <a:srgbClr val="7030A0"/>
                  </a:solidFill>
                  <a:latin typeface="Arial" panose="020B0604020202020204" pitchFamily="34" charset="0"/>
                  <a:ea typeface="MS PGothic" panose="020B0600070205080204" pitchFamily="34" charset="-128"/>
                </a:rPr>
              </a:br>
              <a:r>
                <a:rPr lang="en-US" altLang="en-US" sz="1800" b="1">
                  <a:solidFill>
                    <a:srgbClr val="7030A0"/>
                  </a:solidFill>
                  <a:latin typeface="Arial" panose="020B0604020202020204" pitchFamily="34" charset="0"/>
                  <a:ea typeface="MS PGothic" panose="020B0600070205080204" pitchFamily="34" charset="-128"/>
                </a:rPr>
                <a:t>radiation</a:t>
              </a:r>
            </a:p>
          </p:txBody>
        </p:sp>
        <p:cxnSp>
          <p:nvCxnSpPr>
            <p:cNvPr id="21" name="Straight Connector 20">
              <a:extLst>
                <a:ext uri="{FF2B5EF4-FFF2-40B4-BE49-F238E27FC236}">
                  <a16:creationId xmlns:a16="http://schemas.microsoft.com/office/drawing/2014/main" id="{AE144593-9457-AE7F-3454-7F975E159AEE}"/>
                </a:ext>
              </a:extLst>
            </p:cNvPr>
            <p:cNvCxnSpPr/>
            <p:nvPr/>
          </p:nvCxnSpPr>
          <p:spPr>
            <a:xfrm rot="10800000">
              <a:off x="1067088" y="1574955"/>
              <a:ext cx="7620669" cy="239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146" name="TextBox 1">
              <a:extLst>
                <a:ext uri="{FF2B5EF4-FFF2-40B4-BE49-F238E27FC236}">
                  <a16:creationId xmlns:a16="http://schemas.microsoft.com/office/drawing/2014/main" id="{A0E0742A-D2D2-3809-E6B6-4BBB7F9B2B52}"/>
                </a:ext>
              </a:extLst>
            </p:cNvPr>
            <p:cNvSpPr txBox="1">
              <a:spLocks noChangeArrowheads="1"/>
            </p:cNvSpPr>
            <p:nvPr/>
          </p:nvSpPr>
          <p:spPr bwMode="auto">
            <a:xfrm>
              <a:off x="2213506" y="1006535"/>
              <a:ext cx="4712988" cy="500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solidFill>
                    <a:srgbClr val="7030A0"/>
                  </a:solidFill>
                  <a:latin typeface="Arial" panose="020B0604020202020204" pitchFamily="34" charset="0"/>
                  <a:ea typeface="MS PGothic" panose="020B0600070205080204" pitchFamily="34" charset="-128"/>
                </a:rPr>
                <a:t>42% normal lifetime cancer risk</a:t>
              </a:r>
            </a:p>
          </p:txBody>
        </p:sp>
      </p:grpSp>
      <p:sp>
        <p:nvSpPr>
          <p:cNvPr id="48132" name="TextBox 24">
            <a:extLst>
              <a:ext uri="{FF2B5EF4-FFF2-40B4-BE49-F238E27FC236}">
                <a16:creationId xmlns:a16="http://schemas.microsoft.com/office/drawing/2014/main" id="{F43CB43E-3AF4-5C0A-EF79-1DBBD6A9CD53}"/>
              </a:ext>
            </a:extLst>
          </p:cNvPr>
          <p:cNvSpPr txBox="1">
            <a:spLocks noChangeArrowheads="1"/>
          </p:cNvSpPr>
          <p:nvPr/>
        </p:nvSpPr>
        <p:spPr bwMode="auto">
          <a:xfrm>
            <a:off x="342900" y="378429"/>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dirty="0">
                <a:latin typeface="Arial" panose="020B0604020202020204" pitchFamily="34" charset="0"/>
              </a:rPr>
              <a:t>LNT </a:t>
            </a:r>
            <a:r>
              <a:rPr lang="en-US" altLang="en-US" dirty="0">
                <a:solidFill>
                  <a:srgbClr val="FF0000"/>
                </a:solidFill>
                <a:latin typeface="Arial" panose="020B0604020202020204" pitchFamily="34" charset="0"/>
              </a:rPr>
              <a:t>Predicts</a:t>
            </a:r>
            <a:r>
              <a:rPr lang="en-US" altLang="en-US" dirty="0">
                <a:latin typeface="Arial" panose="020B0604020202020204" pitchFamily="34" charset="0"/>
              </a:rPr>
              <a:t> Cancer Risk Based on</a:t>
            </a:r>
          </a:p>
          <a:p>
            <a:pPr algn="ctr" eaLnBrk="1" hangingPunct="1">
              <a:lnSpc>
                <a:spcPct val="100000"/>
              </a:lnSpc>
              <a:spcBef>
                <a:spcPct val="0"/>
              </a:spcBef>
              <a:buFontTx/>
              <a:buNone/>
            </a:pPr>
            <a:r>
              <a:rPr lang="en-US" altLang="en-US" dirty="0">
                <a:latin typeface="Arial" panose="020B0604020202020204" pitchFamily="34" charset="0"/>
              </a:rPr>
              <a:t>Cumulative Low-Dose Exposures</a:t>
            </a:r>
          </a:p>
        </p:txBody>
      </p:sp>
      <p:sp>
        <p:nvSpPr>
          <p:cNvPr id="3" name="TextBox 2">
            <a:extLst>
              <a:ext uri="{FF2B5EF4-FFF2-40B4-BE49-F238E27FC236}">
                <a16:creationId xmlns:a16="http://schemas.microsoft.com/office/drawing/2014/main" id="{14457313-AE80-3139-DEA5-D868C0AA1DEA}"/>
              </a:ext>
            </a:extLst>
          </p:cNvPr>
          <p:cNvSpPr txBox="1"/>
          <p:nvPr/>
        </p:nvSpPr>
        <p:spPr>
          <a:xfrm>
            <a:off x="381000" y="6463830"/>
            <a:ext cx="508003" cy="369332"/>
          </a:xfrm>
          <a:prstGeom prst="rect">
            <a:avLst/>
          </a:prstGeom>
          <a:noFill/>
        </p:spPr>
        <p:txBody>
          <a:bodyPr wrap="square">
            <a:spAutoFit/>
          </a:bodyPr>
          <a:lstStyle/>
          <a:p>
            <a:r>
              <a:rPr lang="en-US" dirty="0">
                <a:solidFill>
                  <a:srgbClr val="FF0000"/>
                </a:solidFill>
              </a:rPr>
              <a:t>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F325C6B-F391-317C-E0AE-EEBC3DDD7D3E}"/>
              </a:ext>
            </a:extLst>
          </p:cNvPr>
          <p:cNvSpPr>
            <a:spLocks noGrp="1" noChangeArrowheads="1"/>
          </p:cNvSpPr>
          <p:nvPr>
            <p:ph type="title"/>
          </p:nvPr>
        </p:nvSpPr>
        <p:spPr>
          <a:xfrm>
            <a:off x="457200" y="609600"/>
            <a:ext cx="8229600" cy="10668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Low-level Radiation Effects</a:t>
            </a:r>
            <a:br>
              <a:rPr lang="en-US" altLang="en-US" dirty="0">
                <a:solidFill>
                  <a:schemeClr val="tx1"/>
                </a:solidFill>
                <a:latin typeface="Arial" panose="020B0604020202020204" pitchFamily="34" charset="0"/>
                <a:cs typeface="Arial" panose="020B0604020202020204" pitchFamily="34" charset="0"/>
              </a:rPr>
            </a:br>
            <a:r>
              <a:rPr lang="en-US" altLang="en-US" sz="2800" dirty="0">
                <a:solidFill>
                  <a:schemeClr val="tx1"/>
                </a:solidFill>
                <a:latin typeface="Arial" panose="020B0604020202020204" pitchFamily="34" charset="0"/>
                <a:cs typeface="Arial" panose="020B0604020202020204" pitchFamily="34" charset="0"/>
              </a:rPr>
              <a:t>Invisible or Not There?</a:t>
            </a:r>
            <a:endParaRPr lang="en-US" altLang="en-US" dirty="0">
              <a:solidFill>
                <a:schemeClr val="tx1"/>
              </a:solidFill>
              <a:latin typeface="Arial" panose="020B0604020202020204" pitchFamily="34" charset="0"/>
              <a:cs typeface="Arial" panose="020B0604020202020204" pitchFamily="34" charset="0"/>
            </a:endParaRPr>
          </a:p>
        </p:txBody>
      </p:sp>
      <p:sp>
        <p:nvSpPr>
          <p:cNvPr id="44035" name="Rectangle 3">
            <a:extLst>
              <a:ext uri="{FF2B5EF4-FFF2-40B4-BE49-F238E27FC236}">
                <a16:creationId xmlns:a16="http://schemas.microsoft.com/office/drawing/2014/main" id="{26F05AC6-CEE2-0F08-7CCF-631A826FD8D7}"/>
              </a:ext>
            </a:extLst>
          </p:cNvPr>
          <p:cNvSpPr>
            <a:spLocks noGrp="1" noChangeArrowheads="1"/>
          </p:cNvSpPr>
          <p:nvPr>
            <p:ph idx="1"/>
          </p:nvPr>
        </p:nvSpPr>
        <p:spPr>
          <a:xfrm>
            <a:off x="914400" y="1905000"/>
            <a:ext cx="7315200" cy="4038600"/>
          </a:xfrm>
        </p:spPr>
        <p:txBody>
          <a:bodyPr/>
          <a:lstStyle/>
          <a:p>
            <a:pPr lvl="1" eaLnBrk="1" hangingPunct="1">
              <a:spcBef>
                <a:spcPct val="25000"/>
              </a:spcBef>
            </a:pPr>
            <a:r>
              <a:rPr lang="en-US" altLang="en-US" sz="2400" dirty="0"/>
              <a:t>Studies of populations </a:t>
            </a:r>
            <a:r>
              <a:rPr lang="en-US" altLang="en-US" sz="2400" i="1" dirty="0"/>
              <a:t>chronically</a:t>
            </a:r>
            <a:r>
              <a:rPr lang="en-US" altLang="en-US" sz="2400" dirty="0"/>
              <a:t> exposed to </a:t>
            </a:r>
            <a:r>
              <a:rPr lang="en-US" altLang="en-US" sz="2400" u="sng" dirty="0"/>
              <a:t>elevated</a:t>
            </a:r>
            <a:r>
              <a:rPr lang="en-US" altLang="en-US" sz="2400" dirty="0"/>
              <a:t> natural background radiation (low-level radiation) show no consistent or conclusive evidence of associated increases in cancer risk</a:t>
            </a:r>
            <a:r>
              <a:rPr lang="en-US" altLang="en-US" sz="2400" baseline="30000" dirty="0"/>
              <a:t>2</a:t>
            </a:r>
            <a:endParaRPr lang="en-US" altLang="en-US" sz="2400" dirty="0"/>
          </a:p>
          <a:p>
            <a:pPr lvl="1" eaLnBrk="1" hangingPunct="1">
              <a:spcBef>
                <a:spcPct val="25000"/>
              </a:spcBef>
            </a:pPr>
            <a:r>
              <a:rPr lang="en-US" altLang="en-US" sz="2400" dirty="0"/>
              <a:t>Atomic bomb survivors who received acute doses less than 0.5 </a:t>
            </a:r>
            <a:r>
              <a:rPr lang="en-US" altLang="en-US" sz="2400" dirty="0" err="1"/>
              <a:t>Sv</a:t>
            </a:r>
            <a:r>
              <a:rPr lang="en-US" altLang="en-US" sz="2400" dirty="0"/>
              <a:t> (50 rem) showed no statistically significant increase in genetically related diseases</a:t>
            </a:r>
            <a:r>
              <a:rPr lang="en-US" altLang="en-US" sz="2400" baseline="30000" dirty="0"/>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28BB-9A05-C97D-45CA-C03FE3747A31}"/>
              </a:ext>
            </a:extLst>
          </p:cNvPr>
          <p:cNvSpPr>
            <a:spLocks noGrp="1"/>
          </p:cNvSpPr>
          <p:nvPr>
            <p:ph type="title"/>
          </p:nvPr>
        </p:nvSpPr>
        <p:spPr>
          <a:xfrm>
            <a:off x="609598" y="335627"/>
            <a:ext cx="7696201" cy="1320800"/>
          </a:xfrm>
        </p:spPr>
        <p:txBody>
          <a:bodyPr>
            <a:normAutofit fontScale="90000"/>
          </a:bodyPr>
          <a:lstStyle/>
          <a:p>
            <a:pPr algn="ctr"/>
            <a:r>
              <a:rPr lang="en-US" sz="4000" dirty="0">
                <a:solidFill>
                  <a:schemeClr val="tx1"/>
                </a:solidFill>
                <a:latin typeface="Arial" panose="020B0604020202020204" pitchFamily="34" charset="0"/>
                <a:cs typeface="Arial" panose="020B0604020202020204" pitchFamily="34" charset="0"/>
              </a:rPr>
              <a:t>Fallacy of Cumulative</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Dose Assumption</a:t>
            </a:r>
            <a:br>
              <a:rPr lang="en-US" sz="3600"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DE2AB37-0236-E7B9-5E75-4B76C8CE5353}"/>
              </a:ext>
            </a:extLst>
          </p:cNvPr>
          <p:cNvSpPr>
            <a:spLocks noGrp="1"/>
          </p:cNvSpPr>
          <p:nvPr>
            <p:ph idx="1"/>
          </p:nvPr>
        </p:nvSpPr>
        <p:spPr>
          <a:xfrm>
            <a:off x="381000" y="1752600"/>
            <a:ext cx="4787350" cy="3581400"/>
          </a:xfrm>
        </p:spPr>
        <p:txBody>
          <a:bodyPr>
            <a:noAutofit/>
          </a:bodyPr>
          <a:lstStyle/>
          <a:p>
            <a:r>
              <a:rPr lang="en-US" sz="2000" dirty="0"/>
              <a:t>Rotating x-ray beam focused on cancer tissue delivers up to 80,000 mSv of radiation</a:t>
            </a:r>
          </a:p>
          <a:p>
            <a:r>
              <a:rPr lang="en-US" sz="2000" dirty="0"/>
              <a:t>To minimize small risk of causing cancer in nearby tissue, total radiation dose divided into fractions </a:t>
            </a:r>
          </a:p>
          <a:p>
            <a:r>
              <a:rPr lang="en-US" sz="2000" dirty="0"/>
              <a:t>Delivery of fractional doses over non-consecutive days gives healthy tissue time to recover between doses (adaptive protection)</a:t>
            </a:r>
          </a:p>
        </p:txBody>
      </p:sp>
      <p:pic>
        <p:nvPicPr>
          <p:cNvPr id="4" name="Picture 2">
            <a:extLst>
              <a:ext uri="{FF2B5EF4-FFF2-40B4-BE49-F238E27FC236}">
                <a16:creationId xmlns:a16="http://schemas.microsoft.com/office/drawing/2014/main" id="{CCB9AA24-3AD4-D581-B748-0E09D7F30F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29" t="11224" r="1218" b="27629"/>
          <a:stretch/>
        </p:blipFill>
        <p:spPr bwMode="auto">
          <a:xfrm>
            <a:off x="5168350" y="1943100"/>
            <a:ext cx="374027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43F6D9-8DA2-DABE-57A2-6297B06287C1}"/>
              </a:ext>
            </a:extLst>
          </p:cNvPr>
          <p:cNvSpPr txBox="1"/>
          <p:nvPr/>
        </p:nvSpPr>
        <p:spPr>
          <a:xfrm>
            <a:off x="761998" y="5352222"/>
            <a:ext cx="7391399" cy="707886"/>
          </a:xfrm>
          <a:prstGeom prst="rect">
            <a:avLst/>
          </a:prstGeom>
          <a:noFill/>
        </p:spPr>
        <p:txBody>
          <a:bodyPr wrap="square" rtlCol="0">
            <a:spAutoFit/>
          </a:bodyPr>
          <a:lstStyle/>
          <a:p>
            <a:r>
              <a:rPr lang="en-US" sz="2000" dirty="0">
                <a:solidFill>
                  <a:srgbClr val="FF0000"/>
                </a:solidFill>
              </a:rPr>
              <a:t>If LNT were true, fractionated radiation therapy (3 million therapies per year) would not work</a:t>
            </a:r>
          </a:p>
        </p:txBody>
      </p:sp>
    </p:spTree>
    <p:extLst>
      <p:ext uri="{BB962C8B-B14F-4D97-AF65-F5344CB8AC3E}">
        <p14:creationId xmlns:p14="http://schemas.microsoft.com/office/powerpoint/2010/main" val="252888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85D0724-891E-683E-73B7-438B14779444}"/>
              </a:ext>
            </a:extLst>
          </p:cNvPr>
          <p:cNvSpPr>
            <a:spLocks noGrp="1" noChangeArrowheads="1"/>
          </p:cNvSpPr>
          <p:nvPr>
            <p:ph type="title"/>
          </p:nvPr>
        </p:nvSpPr>
        <p:spPr>
          <a:xfrm>
            <a:off x="419100" y="457200"/>
            <a:ext cx="83058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Collective Dose Concept</a:t>
            </a:r>
          </a:p>
        </p:txBody>
      </p:sp>
      <p:sp>
        <p:nvSpPr>
          <p:cNvPr id="45059" name="Rectangle 3">
            <a:extLst>
              <a:ext uri="{FF2B5EF4-FFF2-40B4-BE49-F238E27FC236}">
                <a16:creationId xmlns:a16="http://schemas.microsoft.com/office/drawing/2014/main" id="{7B27CBA1-BB02-049C-868B-BAD96FF13E68}"/>
              </a:ext>
            </a:extLst>
          </p:cNvPr>
          <p:cNvSpPr>
            <a:spLocks noChangeArrowheads="1"/>
          </p:cNvSpPr>
          <p:nvPr/>
        </p:nvSpPr>
        <p:spPr bwMode="auto">
          <a:xfrm>
            <a:off x="1066800" y="1295400"/>
            <a:ext cx="7543800" cy="4231928"/>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lnSpc>
                <a:spcPct val="85000"/>
              </a:lnSpc>
              <a:spcAft>
                <a:spcPts val="0"/>
              </a:spcAft>
              <a:buFontTx/>
              <a:buNone/>
              <a:defRPr/>
            </a:pPr>
            <a:r>
              <a:rPr lang="en-US" altLang="zh-CN" sz="2800" dirty="0">
                <a:latin typeface="+mn-lt"/>
                <a:ea typeface="SimSun" panose="02010600030101010101" pitchFamily="2" charset="-122"/>
              </a:rPr>
              <a:t>LNT dose-response model, accepted in 1959 </a:t>
            </a:r>
          </a:p>
          <a:p>
            <a:pPr eaLnBrk="1" fontAlgn="auto" hangingPunct="1">
              <a:lnSpc>
                <a:spcPct val="85000"/>
              </a:lnSpc>
              <a:spcBef>
                <a:spcPts val="0"/>
              </a:spcBef>
              <a:spcAft>
                <a:spcPts val="0"/>
              </a:spcAft>
              <a:buFontTx/>
              <a:buNone/>
              <a:defRPr/>
            </a:pPr>
            <a:r>
              <a:rPr lang="en-US" altLang="en-US" sz="2800" dirty="0">
                <a:latin typeface="+mn-lt"/>
              </a:rPr>
              <a:t>by International Commission on Radiological Protection </a:t>
            </a:r>
            <a:r>
              <a:rPr lang="en-US" altLang="zh-CN" sz="2800" dirty="0">
                <a:latin typeface="+mn-lt"/>
                <a:ea typeface="SimSun" panose="02010600030101010101" pitchFamily="2" charset="-122"/>
              </a:rPr>
              <a:t>(ICRP) as philosophical basis for radiological protection, birthed concept of “collective dose”</a:t>
            </a:r>
          </a:p>
          <a:p>
            <a:pPr lvl="1" eaLnBrk="1" fontAlgn="auto" hangingPunct="1">
              <a:spcBef>
                <a:spcPts val="600"/>
              </a:spcBef>
              <a:spcAft>
                <a:spcPts val="0"/>
              </a:spcAft>
              <a:buNone/>
              <a:defRPr/>
            </a:pPr>
            <a:endParaRPr lang="en-US" sz="2000" dirty="0">
              <a:solidFill>
                <a:srgbClr val="222222"/>
              </a:solidFill>
            </a:endParaRPr>
          </a:p>
          <a:p>
            <a:pPr lvl="1" eaLnBrk="1" fontAlgn="auto" hangingPunct="1">
              <a:spcBef>
                <a:spcPts val="600"/>
              </a:spcBef>
              <a:spcAft>
                <a:spcPts val="0"/>
              </a:spcAft>
              <a:buNone/>
              <a:defRPr/>
            </a:pPr>
            <a:r>
              <a:rPr lang="en-US" sz="2400" dirty="0">
                <a:solidFill>
                  <a:srgbClr val="222222"/>
                </a:solidFill>
                <a:latin typeface="+mn-lt"/>
              </a:rPr>
              <a:t>Collective dose – expression for aggregate radiation dose incurred by a population, deﬁned as product of number of individuals exposed to radiation source and average radiation dose</a:t>
            </a:r>
            <a:endParaRPr lang="en-US" altLang="en-US" sz="2400" dirty="0">
              <a:latin typeface="+mn-lt"/>
            </a:endParaRPr>
          </a:p>
          <a:p>
            <a:pPr eaLnBrk="1" fontAlgn="auto" hangingPunct="1">
              <a:spcAft>
                <a:spcPts val="0"/>
              </a:spcAft>
              <a:buFontTx/>
              <a:buNone/>
              <a:defRPr/>
            </a:pPr>
            <a:endParaRPr lang="en-US" alt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3373D2F-9CE2-2940-E04D-6BBA95428D8C}"/>
              </a:ext>
            </a:extLst>
          </p:cNvPr>
          <p:cNvSpPr>
            <a:spLocks noGrp="1" noChangeArrowheads="1"/>
          </p:cNvSpPr>
          <p:nvPr>
            <p:ph type="title"/>
          </p:nvPr>
        </p:nvSpPr>
        <p:spPr>
          <a:xfrm>
            <a:off x="628650" y="457200"/>
            <a:ext cx="7886700" cy="762000"/>
          </a:xfrm>
        </p:spPr>
        <p:txBody>
          <a:bodyPr>
            <a:norm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Illustration of Collective Dose Fallacy</a:t>
            </a:r>
          </a:p>
        </p:txBody>
      </p:sp>
      <p:sp>
        <p:nvSpPr>
          <p:cNvPr id="54275" name="Rectangle 3">
            <a:extLst>
              <a:ext uri="{FF2B5EF4-FFF2-40B4-BE49-F238E27FC236}">
                <a16:creationId xmlns:a16="http://schemas.microsoft.com/office/drawing/2014/main" id="{1753F169-AFD5-7D3C-6B44-BBE3465A0239}"/>
              </a:ext>
            </a:extLst>
          </p:cNvPr>
          <p:cNvSpPr>
            <a:spLocks noGrp="1" noChangeArrowheads="1"/>
          </p:cNvSpPr>
          <p:nvPr>
            <p:ph idx="1"/>
          </p:nvPr>
        </p:nvSpPr>
        <p:spPr>
          <a:xfrm>
            <a:off x="914400" y="1447800"/>
            <a:ext cx="7315200" cy="4953000"/>
          </a:xfrm>
        </p:spPr>
        <p:txBody>
          <a:bodyPr>
            <a:normAutofit/>
          </a:bodyPr>
          <a:lstStyle/>
          <a:p>
            <a:pPr marL="0" indent="0" eaLnBrk="1" hangingPunct="1">
              <a:buFont typeface="Arial" panose="020B0604020202020204" pitchFamily="34" charset="0"/>
              <a:buNone/>
            </a:pPr>
            <a:r>
              <a:rPr lang="en-US" altLang="en-US" sz="2400" dirty="0"/>
              <a:t>Illustration: applying collective dose concept to non-radiation hazard</a:t>
            </a:r>
          </a:p>
          <a:p>
            <a:pPr lvl="1" eaLnBrk="1" hangingPunct="1"/>
            <a:r>
              <a:rPr lang="en-US" altLang="zh-CN" sz="2200" dirty="0">
                <a:ea typeface="SimSun" panose="02010600030101010101" pitchFamily="2" charset="-122"/>
              </a:rPr>
              <a:t>Assume 100 mg of arsenic, taken all at once, is lethal dose for adults (actual lethal dose is 120-200 mg, and biological half-life is ≈4 days)</a:t>
            </a:r>
          </a:p>
          <a:p>
            <a:pPr lvl="1" eaLnBrk="1" hangingPunct="1"/>
            <a:r>
              <a:rPr lang="en-US" altLang="zh-CN" sz="2200" dirty="0">
                <a:ea typeface="SimSun" panose="02010600030101010101" pitchFamily="2" charset="-122"/>
              </a:rPr>
              <a:t>Lethal dose then characterized as 100 person-mg (on average, adult human body contains about 3 mg, or 3,000 </a:t>
            </a:r>
            <a:r>
              <a:rPr lang="el-GR" altLang="zh-CN" sz="2200" dirty="0">
                <a:ea typeface="SimSun" panose="02010600030101010101" pitchFamily="2" charset="-122"/>
              </a:rPr>
              <a:t>μ</a:t>
            </a:r>
            <a:r>
              <a:rPr lang="en-US" altLang="zh-CN" sz="2200" dirty="0">
                <a:ea typeface="SimSun" panose="02010600030101010101" pitchFamily="2" charset="-122"/>
              </a:rPr>
              <a:t>g, of arsenic)</a:t>
            </a:r>
          </a:p>
          <a:p>
            <a:pPr lvl="1" eaLnBrk="1" hangingPunct="1"/>
            <a:r>
              <a:rPr lang="en-US" altLang="zh-CN" sz="2200" dirty="0">
                <a:ea typeface="SimSun" panose="02010600030101010101" pitchFamily="2" charset="-122"/>
              </a:rPr>
              <a:t>Assume </a:t>
            </a:r>
            <a:r>
              <a:rPr lang="en-US" altLang="zh-CN" sz="2200" dirty="0">
                <a:ea typeface="SimSun" panose="02010600030101010101" pitchFamily="2" charset="-122"/>
                <a:cs typeface="Arial" panose="020B0604020202020204" pitchFamily="34" charset="0"/>
              </a:rPr>
              <a:t>1 </a:t>
            </a:r>
            <a:r>
              <a:rPr lang="el-GR" altLang="zh-CN" sz="2200" dirty="0">
                <a:cs typeface="Arial" panose="020B0604020202020204" pitchFamily="34" charset="0"/>
              </a:rPr>
              <a:t>μ</a:t>
            </a:r>
            <a:r>
              <a:rPr lang="en-US" altLang="zh-CN" sz="2200" dirty="0">
                <a:ea typeface="SimSun" panose="02010600030101010101" pitchFamily="2" charset="-122"/>
              </a:rPr>
              <a:t>g given to each of 100,000 adults (population dose is then 100 person-mg)</a:t>
            </a:r>
            <a:endParaRPr lang="el-GR" altLang="zh-CN" sz="2200" dirty="0">
              <a:ea typeface="SimSun" panose="02010600030101010101" pitchFamily="2" charset="-122"/>
            </a:endParaRPr>
          </a:p>
          <a:p>
            <a:pPr lvl="1" eaLnBrk="1" hangingPunct="1"/>
            <a:r>
              <a:rPr lang="en-US" altLang="zh-CN" sz="2200" dirty="0">
                <a:ea typeface="SimSun" panose="02010600030101010101" pitchFamily="2" charset="-122"/>
              </a:rPr>
              <a:t>If lethal dose is 100 person-mg, can anyone die from single </a:t>
            </a:r>
            <a:r>
              <a:rPr lang="en-US" altLang="zh-CN" sz="2200" u="sng" dirty="0">
                <a:ea typeface="SimSun" panose="02010600030101010101" pitchFamily="2" charset="-122"/>
              </a:rPr>
              <a:t>microgram</a:t>
            </a:r>
            <a:r>
              <a:rPr lang="en-US" altLang="zh-CN" sz="2200" dirty="0">
                <a:ea typeface="SimSun" panose="02010600030101010101" pitchFamily="2" charset="-122"/>
              </a:rPr>
              <a:t> dose of arsenic?</a:t>
            </a:r>
            <a:endParaRPr lang="en-US" altLang="en-US" sz="2200" dirty="0">
              <a:ea typeface="SimSun"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CFA6CF1-0C9F-0007-033A-9D7BB1356238}"/>
              </a:ext>
            </a:extLst>
          </p:cNvPr>
          <p:cNvSpPr>
            <a:spLocks noGrp="1" noChangeArrowheads="1"/>
          </p:cNvSpPr>
          <p:nvPr>
            <p:ph type="title"/>
          </p:nvPr>
        </p:nvSpPr>
        <p:spPr>
          <a:xfrm>
            <a:off x="628650" y="613603"/>
            <a:ext cx="7886700" cy="7016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Collective Dose Fallacy (cont.)</a:t>
            </a:r>
          </a:p>
        </p:txBody>
      </p:sp>
      <p:sp>
        <p:nvSpPr>
          <p:cNvPr id="56323" name="Rectangle 3">
            <a:extLst>
              <a:ext uri="{FF2B5EF4-FFF2-40B4-BE49-F238E27FC236}">
                <a16:creationId xmlns:a16="http://schemas.microsoft.com/office/drawing/2014/main" id="{B0258E29-A9F4-99FC-9A96-0A019FA20E55}"/>
              </a:ext>
            </a:extLst>
          </p:cNvPr>
          <p:cNvSpPr>
            <a:spLocks noGrp="1" noChangeArrowheads="1"/>
          </p:cNvSpPr>
          <p:nvPr>
            <p:ph idx="1"/>
          </p:nvPr>
        </p:nvSpPr>
        <p:spPr>
          <a:xfrm>
            <a:off x="914400" y="1676400"/>
            <a:ext cx="7315200" cy="4343400"/>
          </a:xfrm>
        </p:spPr>
        <p:txBody>
          <a:bodyPr>
            <a:normAutofit/>
          </a:bodyPr>
          <a:lstStyle/>
          <a:p>
            <a:pPr marL="0" indent="0" eaLnBrk="1" hangingPunct="1">
              <a:buFont typeface="Arial" panose="020B0604020202020204" pitchFamily="34" charset="0"/>
              <a:buNone/>
            </a:pPr>
            <a:r>
              <a:rPr lang="en-US" altLang="en-US" sz="2400" dirty="0"/>
              <a:t>Illustration (cont.)</a:t>
            </a:r>
          </a:p>
          <a:p>
            <a:pPr lvl="1" eaLnBrk="1" hangingPunct="1"/>
            <a:r>
              <a:rPr lang="en-US" altLang="en-US" sz="2200" dirty="0"/>
              <a:t>LNT dose-response model asserts if probability of death is 100% for ingestion of 100,000 </a:t>
            </a:r>
            <a:r>
              <a:rPr lang="el-GR" altLang="en-US" sz="2200" dirty="0">
                <a:cs typeface="Arial" panose="020B0604020202020204" pitchFamily="34" charset="0"/>
              </a:rPr>
              <a:t>μ</a:t>
            </a:r>
            <a:r>
              <a:rPr lang="en-US" altLang="en-US" sz="2200" dirty="0">
                <a:cs typeface="Arial" panose="020B0604020202020204" pitchFamily="34" charset="0"/>
              </a:rPr>
              <a:t>g of arsenic, then probability of death is 90% for ingestion of 90,000 </a:t>
            </a:r>
            <a:r>
              <a:rPr lang="el-GR" altLang="en-US" sz="2200" dirty="0">
                <a:cs typeface="Arial" panose="020B0604020202020204" pitchFamily="34" charset="0"/>
              </a:rPr>
              <a:t>μ</a:t>
            </a:r>
            <a:r>
              <a:rPr lang="en-US" altLang="en-US" sz="2200" dirty="0">
                <a:cs typeface="Arial" panose="020B0604020202020204" pitchFamily="34" charset="0"/>
              </a:rPr>
              <a:t>g, 50% for 50,000 </a:t>
            </a:r>
            <a:r>
              <a:rPr lang="el-GR" altLang="en-US" sz="2200" dirty="0">
                <a:cs typeface="Arial" panose="020B0604020202020204" pitchFamily="34" charset="0"/>
              </a:rPr>
              <a:t>μ</a:t>
            </a:r>
            <a:r>
              <a:rPr lang="en-US" altLang="en-US" sz="2200" dirty="0">
                <a:cs typeface="Arial" panose="020B0604020202020204" pitchFamily="34" charset="0"/>
              </a:rPr>
              <a:t>g, and 0.001% for 1 </a:t>
            </a:r>
            <a:r>
              <a:rPr lang="el-GR" altLang="en-US" sz="2200" dirty="0">
                <a:cs typeface="Arial" panose="020B0604020202020204" pitchFamily="34" charset="0"/>
              </a:rPr>
              <a:t>μ</a:t>
            </a:r>
            <a:r>
              <a:rPr lang="en-US" altLang="en-US" sz="2200" dirty="0">
                <a:cs typeface="Arial" panose="020B0604020202020204" pitchFamily="34" charset="0"/>
              </a:rPr>
              <a:t>g</a:t>
            </a:r>
          </a:p>
          <a:p>
            <a:pPr lvl="1" eaLnBrk="1" hangingPunct="1"/>
            <a:r>
              <a:rPr lang="en-US" altLang="en-US" sz="2200" dirty="0">
                <a:cs typeface="Arial" panose="020B0604020202020204" pitchFamily="34" charset="0"/>
              </a:rPr>
              <a:t>Although risk is extremely small, LNT risk-based theory predicts that if 100,000 people each ingest 1 </a:t>
            </a:r>
            <a:r>
              <a:rPr lang="el-GR" altLang="en-US" sz="2200" dirty="0">
                <a:cs typeface="Arial" panose="020B0604020202020204" pitchFamily="34" charset="0"/>
              </a:rPr>
              <a:t>μ</a:t>
            </a:r>
            <a:r>
              <a:rPr lang="en-US" altLang="en-US" sz="2200" dirty="0">
                <a:cs typeface="Arial" panose="020B0604020202020204" pitchFamily="34" charset="0"/>
              </a:rPr>
              <a:t>g of arsenic, one will find a way to die (by adding 1 </a:t>
            </a:r>
            <a:r>
              <a:rPr lang="el-GR" altLang="en-US" sz="2200" dirty="0">
                <a:cs typeface="Arial" panose="020B0604020202020204" pitchFamily="34" charset="0"/>
              </a:rPr>
              <a:t>μ</a:t>
            </a:r>
            <a:r>
              <a:rPr lang="en-US" altLang="en-US" sz="2200" dirty="0">
                <a:cs typeface="Arial" panose="020B0604020202020204" pitchFamily="34" charset="0"/>
              </a:rPr>
              <a:t>g to the 3,000 </a:t>
            </a:r>
            <a:r>
              <a:rPr lang="el-GR" altLang="en-US" sz="2200" dirty="0">
                <a:cs typeface="Arial" panose="020B0604020202020204" pitchFamily="34" charset="0"/>
              </a:rPr>
              <a:t>μ</a:t>
            </a:r>
            <a:r>
              <a:rPr lang="en-US" altLang="en-US" sz="2200" dirty="0">
                <a:cs typeface="Arial" panose="020B0604020202020204" pitchFamily="34" charset="0"/>
              </a:rPr>
              <a:t>g already in his/her body)</a:t>
            </a:r>
            <a:endParaRPr lang="el-GR" altLang="en-US" sz="2200" dirty="0">
              <a:cs typeface="Arial" panose="020B0604020202020204" pitchFamily="34" charset="0"/>
            </a:endParaRPr>
          </a:p>
        </p:txBody>
      </p:sp>
      <p:sp>
        <p:nvSpPr>
          <p:cNvPr id="3" name="TextBox 2">
            <a:extLst>
              <a:ext uri="{FF2B5EF4-FFF2-40B4-BE49-F238E27FC236}">
                <a16:creationId xmlns:a16="http://schemas.microsoft.com/office/drawing/2014/main" id="{0651702B-56C0-EA32-3D18-6830BD565A87}"/>
              </a:ext>
            </a:extLst>
          </p:cNvPr>
          <p:cNvSpPr txBox="1"/>
          <p:nvPr/>
        </p:nvSpPr>
        <p:spPr>
          <a:xfrm>
            <a:off x="381000" y="6472103"/>
            <a:ext cx="533400" cy="369332"/>
          </a:xfrm>
          <a:prstGeom prst="rect">
            <a:avLst/>
          </a:prstGeom>
          <a:noFill/>
        </p:spPr>
        <p:txBody>
          <a:bodyPr wrap="square">
            <a:spAutoFit/>
          </a:bodyPr>
          <a:lstStyle/>
          <a:p>
            <a:r>
              <a:rPr lang="en-US" dirty="0">
                <a:solidFill>
                  <a:srgbClr val="FF0000"/>
                </a:solidFill>
              </a:rPr>
              <a:t>27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F226CAD-BD4A-047A-B642-AC64DDBDE88B}"/>
              </a:ext>
            </a:extLst>
          </p:cNvPr>
          <p:cNvSpPr>
            <a:spLocks noGrp="1" noChangeArrowheads="1"/>
          </p:cNvSpPr>
          <p:nvPr>
            <p:ph type="title"/>
          </p:nvPr>
        </p:nvSpPr>
        <p:spPr>
          <a:xfrm>
            <a:off x="457200" y="533400"/>
            <a:ext cx="8229600" cy="685800"/>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Collective Dose Fallacy (cont.)</a:t>
            </a:r>
          </a:p>
        </p:txBody>
      </p:sp>
      <p:sp>
        <p:nvSpPr>
          <p:cNvPr id="58371" name="Rectangle 3">
            <a:extLst>
              <a:ext uri="{FF2B5EF4-FFF2-40B4-BE49-F238E27FC236}">
                <a16:creationId xmlns:a16="http://schemas.microsoft.com/office/drawing/2014/main" id="{73010EB3-C91C-FEA7-F870-F009E09D5AB1}"/>
              </a:ext>
            </a:extLst>
          </p:cNvPr>
          <p:cNvSpPr>
            <a:spLocks noGrp="1" noChangeArrowheads="1"/>
          </p:cNvSpPr>
          <p:nvPr>
            <p:ph idx="1"/>
          </p:nvPr>
        </p:nvSpPr>
        <p:spPr>
          <a:xfrm>
            <a:off x="914400" y="1524000"/>
            <a:ext cx="7315200" cy="4876800"/>
          </a:xfrm>
        </p:spPr>
        <p:txBody>
          <a:bodyPr/>
          <a:lstStyle/>
          <a:p>
            <a:pPr marL="0" indent="0" eaLnBrk="1" hangingPunct="1">
              <a:buFont typeface="Arial" panose="020B0604020202020204" pitchFamily="34" charset="0"/>
              <a:buNone/>
            </a:pPr>
            <a:r>
              <a:rPr lang="en-US" altLang="en-US" sz="2400" dirty="0"/>
              <a:t>Calculating radiation risk from home smoke detectors using collective dose and LNT model</a:t>
            </a:r>
            <a:r>
              <a:rPr lang="en-US" altLang="en-US" sz="2400" baseline="30000" dirty="0"/>
              <a:t>2</a:t>
            </a:r>
            <a:endParaRPr lang="en-US" altLang="en-US" sz="2400" dirty="0"/>
          </a:p>
          <a:p>
            <a:pPr lvl="1" eaLnBrk="1" hangingPunct="1"/>
            <a:r>
              <a:rPr lang="en-US" altLang="en-US" sz="2200" dirty="0"/>
              <a:t>Am-241 source results in </a:t>
            </a:r>
            <a:r>
              <a:rPr lang="en-US" altLang="en-US" sz="2200" u="sng" dirty="0"/>
              <a:t>average</a:t>
            </a:r>
            <a:r>
              <a:rPr lang="en-US" altLang="en-US" sz="2200" dirty="0"/>
              <a:t> household personnel exposure of 0.008 mrem (8x10</a:t>
            </a:r>
            <a:r>
              <a:rPr lang="en-US" altLang="en-US" sz="2200" baseline="30000" dirty="0"/>
              <a:t>-5</a:t>
            </a:r>
            <a:r>
              <a:rPr lang="en-US" altLang="en-US" sz="2200" dirty="0"/>
              <a:t> mSv) </a:t>
            </a:r>
            <a:r>
              <a:rPr lang="en-US" altLang="en-US" sz="2200" u="sng" dirty="0"/>
              <a:t>per year</a:t>
            </a:r>
            <a:r>
              <a:rPr lang="en-US" altLang="en-US" sz="2200" dirty="0"/>
              <a:t> from 59.5 keV gamma-ray accompanying alpha decay (Ref. U.S. Nuclear Regulatory Commission) </a:t>
            </a:r>
            <a:r>
              <a:rPr lang="en-US" altLang="en-US" sz="2200" dirty="0">
                <a:solidFill>
                  <a:srgbClr val="FF0000"/>
                </a:solidFill>
              </a:rPr>
              <a:t>Note that this is a chronic, not acute, dose.</a:t>
            </a:r>
          </a:p>
          <a:p>
            <a:pPr lvl="1" eaLnBrk="1" hangingPunct="1"/>
            <a:r>
              <a:rPr lang="en-US" altLang="en-US" sz="2200" dirty="0"/>
              <a:t>Assume 0.008 mrem annual exposure of 200 million people (80% of U.S. population)</a:t>
            </a:r>
          </a:p>
          <a:p>
            <a:pPr lvl="1" eaLnBrk="1" hangingPunct="1"/>
            <a:r>
              <a:rPr lang="en-US" altLang="en-US" sz="2200" dirty="0"/>
              <a:t>Collective dose concept asserts annual latent fatal cancer risk is 1,600 person-rem</a:t>
            </a:r>
          </a:p>
          <a:p>
            <a:pPr lvl="1" eaLnBrk="1" hangingPunct="1"/>
            <a:endParaRPr lang="el-GR" altLang="en-US" dirty="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E45FF9E-D776-18BA-B8B7-13BFFFF13C08}"/>
              </a:ext>
            </a:extLst>
          </p:cNvPr>
          <p:cNvSpPr>
            <a:spLocks noGrp="1" noChangeArrowheads="1"/>
          </p:cNvSpPr>
          <p:nvPr>
            <p:ph type="title"/>
          </p:nvPr>
        </p:nvSpPr>
        <p:spPr>
          <a:xfrm>
            <a:off x="457200" y="533400"/>
            <a:ext cx="8229600" cy="639762"/>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Collective Dose Fallacy (cont.)</a:t>
            </a:r>
          </a:p>
        </p:txBody>
      </p:sp>
      <p:sp>
        <p:nvSpPr>
          <p:cNvPr id="60419" name="Rectangle 3">
            <a:extLst>
              <a:ext uri="{FF2B5EF4-FFF2-40B4-BE49-F238E27FC236}">
                <a16:creationId xmlns:a16="http://schemas.microsoft.com/office/drawing/2014/main" id="{490B925C-6717-5F0D-D3BD-CD6515324921}"/>
              </a:ext>
            </a:extLst>
          </p:cNvPr>
          <p:cNvSpPr>
            <a:spLocks noGrp="1" noChangeArrowheads="1"/>
          </p:cNvSpPr>
          <p:nvPr>
            <p:ph idx="1"/>
          </p:nvPr>
        </p:nvSpPr>
        <p:spPr>
          <a:xfrm>
            <a:off x="914400" y="1447800"/>
            <a:ext cx="7315200" cy="5105400"/>
          </a:xfrm>
        </p:spPr>
        <p:txBody>
          <a:bodyPr>
            <a:normAutofit/>
          </a:bodyPr>
          <a:lstStyle/>
          <a:p>
            <a:pPr marL="0" indent="0" eaLnBrk="1" hangingPunct="1">
              <a:buFont typeface="Arial" panose="020B0604020202020204" pitchFamily="34" charset="0"/>
              <a:buNone/>
            </a:pPr>
            <a:r>
              <a:rPr lang="en-US" altLang="en-US" sz="2400" dirty="0"/>
              <a:t>Calculating radiation risk from home smoke detectors (cont.)</a:t>
            </a:r>
          </a:p>
          <a:p>
            <a:pPr lvl="1" eaLnBrk="1" hangingPunct="1"/>
            <a:r>
              <a:rPr lang="en-US" altLang="en-US" sz="2200" dirty="0"/>
              <a:t>Assume cancer mortality “risk factor” of 5 in 10,000 per rem</a:t>
            </a:r>
            <a:r>
              <a:rPr lang="en-US" altLang="en-US" sz="2200" baseline="30000" dirty="0"/>
              <a:t>3</a:t>
            </a:r>
            <a:r>
              <a:rPr lang="en-US" altLang="en-US" sz="2200" dirty="0"/>
              <a:t> (</a:t>
            </a:r>
            <a:r>
              <a:rPr lang="en-US" altLang="en-US" sz="2200" dirty="0">
                <a:solidFill>
                  <a:srgbClr val="FF0000"/>
                </a:solidFill>
              </a:rPr>
              <a:t>0.05% per rem is conservatively high for chronic exposure</a:t>
            </a:r>
            <a:r>
              <a:rPr lang="en-US" altLang="en-US" sz="2200" dirty="0"/>
              <a:t>)</a:t>
            </a:r>
          </a:p>
          <a:p>
            <a:pPr lvl="1" eaLnBrk="1" hangingPunct="1"/>
            <a:r>
              <a:rPr lang="en-US" altLang="en-US" sz="2200" dirty="0"/>
              <a:t>Risk is additional 0.8 fatal cancers among exposed population of 200 million people</a:t>
            </a:r>
          </a:p>
          <a:p>
            <a:pPr lvl="1" eaLnBrk="1" hangingPunct="1"/>
            <a:r>
              <a:rPr lang="en-US" altLang="en-US" sz="2200" dirty="0"/>
              <a:t>No proof that </a:t>
            </a:r>
            <a:r>
              <a:rPr lang="en-US" altLang="en-US" sz="2200" u="sng" dirty="0"/>
              <a:t>average</a:t>
            </a:r>
            <a:r>
              <a:rPr lang="en-US" altLang="en-US" sz="2200" dirty="0"/>
              <a:t> annual </a:t>
            </a:r>
            <a:r>
              <a:rPr lang="en-US" altLang="zh-CN" sz="2200" dirty="0">
                <a:ea typeface="SimSun" panose="02010600030101010101" pitchFamily="2" charset="-122"/>
              </a:rPr>
              <a:t>exposure of 0.008 mrem to an individual from home smoke detector produces any harmful effects (</a:t>
            </a:r>
            <a:r>
              <a:rPr lang="en-US" altLang="zh-CN" sz="2200" u="sng" dirty="0">
                <a:ea typeface="SimSun" panose="02010600030101010101" pitchFamily="2" charset="-122"/>
              </a:rPr>
              <a:t>average</a:t>
            </a:r>
            <a:r>
              <a:rPr lang="en-US" altLang="zh-CN" sz="2200" dirty="0">
                <a:ea typeface="SimSun" panose="02010600030101010101" pitchFamily="2" charset="-122"/>
              </a:rPr>
              <a:t> annual dose to individuals in U.S. is 360 mrem from all sources), but also no way of proving it doesn’t if cumulative dose assumed to be valid</a:t>
            </a:r>
            <a:endParaRPr lang="el-GR" altLang="en-US" sz="2200" dirty="0">
              <a:ea typeface="SimSu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FF40B-7A06-761A-D3B8-5AA028149726}"/>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38527C8C-9924-8BFD-9BB5-A0511FB01B34}"/>
              </a:ext>
            </a:extLst>
          </p:cNvPr>
          <p:cNvSpPr>
            <a:spLocks noGrp="1" noChangeArrowheads="1"/>
          </p:cNvSpPr>
          <p:nvPr>
            <p:ph type="title"/>
          </p:nvPr>
        </p:nvSpPr>
        <p:spPr>
          <a:xfrm>
            <a:off x="628650" y="457200"/>
            <a:ext cx="78867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Collective Dose Fallacy (cont.)</a:t>
            </a:r>
          </a:p>
        </p:txBody>
      </p:sp>
      <p:sp>
        <p:nvSpPr>
          <p:cNvPr id="54275" name="Rectangle 3">
            <a:extLst>
              <a:ext uri="{FF2B5EF4-FFF2-40B4-BE49-F238E27FC236}">
                <a16:creationId xmlns:a16="http://schemas.microsoft.com/office/drawing/2014/main" id="{1EAAD067-3308-CB89-1131-B3CA221FC45E}"/>
              </a:ext>
            </a:extLst>
          </p:cNvPr>
          <p:cNvSpPr>
            <a:spLocks noGrp="1" noChangeArrowheads="1"/>
          </p:cNvSpPr>
          <p:nvPr>
            <p:ph idx="1"/>
          </p:nvPr>
        </p:nvSpPr>
        <p:spPr>
          <a:xfrm>
            <a:off x="914400" y="1371600"/>
            <a:ext cx="7315200" cy="1828800"/>
          </a:xfrm>
        </p:spPr>
        <p:txBody>
          <a:bodyPr>
            <a:normAutofit/>
          </a:bodyPr>
          <a:lstStyle/>
          <a:p>
            <a:pPr lvl="1" eaLnBrk="1" hangingPunct="1"/>
            <a:r>
              <a:rPr lang="en-US" altLang="zh-CN" sz="2000" dirty="0">
                <a:ea typeface="SimSun" panose="02010600030101010101" pitchFamily="2" charset="-122"/>
              </a:rPr>
              <a:t>Collective dose can achieve large mortality risk factor by </a:t>
            </a:r>
            <a:r>
              <a:rPr lang="en-US" altLang="zh-CN" sz="2000" dirty="0">
                <a:latin typeface="Arial" panose="020B0604020202020204" pitchFamily="34" charset="0"/>
                <a:ea typeface="SimSun" panose="02010600030101010101" pitchFamily="2" charset="-122"/>
              </a:rPr>
              <a:t>multiplying small individual radiation doses by large numbers of potentially exposed individuals </a:t>
            </a:r>
            <a:endParaRPr lang="en-US" altLang="zh-CN" sz="2000" dirty="0">
              <a:ea typeface="SimSun" panose="02010600030101010101" pitchFamily="2" charset="-122"/>
            </a:endParaRPr>
          </a:p>
          <a:p>
            <a:pPr lvl="1" eaLnBrk="1" hangingPunct="1"/>
            <a:r>
              <a:rPr lang="en-US" altLang="zh-CN" sz="2000" dirty="0">
                <a:ea typeface="SimSun" panose="02010600030101010101" pitchFamily="2" charset="-122"/>
              </a:rPr>
              <a:t>0.0005 </a:t>
            </a:r>
            <a:r>
              <a:rPr lang="en-US" altLang="en-US" sz="2000" dirty="0">
                <a:latin typeface="Arial" panose="020B0604020202020204" pitchFamily="34" charset="0"/>
              </a:rPr>
              <a:t>risk per rem = 1 fatality per 2,000 person-rem as shown below</a:t>
            </a:r>
            <a:endParaRPr lang="en-US" altLang="zh-CN" sz="2000" dirty="0">
              <a:ea typeface="SimSun" panose="02010600030101010101" pitchFamily="2" charset="-122"/>
            </a:endParaRPr>
          </a:p>
        </p:txBody>
      </p:sp>
      <p:grpSp>
        <p:nvGrpSpPr>
          <p:cNvPr id="2" name="Group 4">
            <a:extLst>
              <a:ext uri="{FF2B5EF4-FFF2-40B4-BE49-F238E27FC236}">
                <a16:creationId xmlns:a16="http://schemas.microsoft.com/office/drawing/2014/main" id="{F508159B-97C7-AF64-F0E7-3334C822468B}"/>
              </a:ext>
            </a:extLst>
          </p:cNvPr>
          <p:cNvGrpSpPr>
            <a:grpSpLocks/>
          </p:cNvGrpSpPr>
          <p:nvPr/>
        </p:nvGrpSpPr>
        <p:grpSpPr bwMode="auto">
          <a:xfrm>
            <a:off x="838200" y="3560763"/>
            <a:ext cx="7543800" cy="2916237"/>
            <a:chOff x="624" y="2496"/>
            <a:chExt cx="4502" cy="1577"/>
          </a:xfrm>
        </p:grpSpPr>
        <p:pic>
          <p:nvPicPr>
            <p:cNvPr id="3" name="Picture 5">
              <a:extLst>
                <a:ext uri="{FF2B5EF4-FFF2-40B4-BE49-F238E27FC236}">
                  <a16:creationId xmlns:a16="http://schemas.microsoft.com/office/drawing/2014/main" id="{5180992C-621D-A440-F886-FDCDBA09F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496"/>
              <a:ext cx="4502" cy="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6">
              <a:extLst>
                <a:ext uri="{FF2B5EF4-FFF2-40B4-BE49-F238E27FC236}">
                  <a16:creationId xmlns:a16="http://schemas.microsoft.com/office/drawing/2014/main" id="{3C75292F-EAB2-1173-5D7C-0396E197AE67}"/>
                </a:ext>
              </a:extLst>
            </p:cNvPr>
            <p:cNvSpPr>
              <a:spLocks noChangeShapeType="1"/>
            </p:cNvSpPr>
            <p:nvPr/>
          </p:nvSpPr>
          <p:spPr bwMode="auto">
            <a:xfrm>
              <a:off x="4992" y="2592"/>
              <a:ext cx="0"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 name="TextBox 5">
            <a:extLst>
              <a:ext uri="{FF2B5EF4-FFF2-40B4-BE49-F238E27FC236}">
                <a16:creationId xmlns:a16="http://schemas.microsoft.com/office/drawing/2014/main" id="{BFA46E5C-32D6-68C4-A205-A94010039090}"/>
              </a:ext>
            </a:extLst>
          </p:cNvPr>
          <p:cNvSpPr txBox="1"/>
          <p:nvPr/>
        </p:nvSpPr>
        <p:spPr>
          <a:xfrm>
            <a:off x="381000" y="6468031"/>
            <a:ext cx="533400" cy="369332"/>
          </a:xfrm>
          <a:prstGeom prst="rect">
            <a:avLst/>
          </a:prstGeom>
          <a:noFill/>
        </p:spPr>
        <p:txBody>
          <a:bodyPr wrap="square">
            <a:spAutoFit/>
          </a:bodyPr>
          <a:lstStyle/>
          <a:p>
            <a:r>
              <a:rPr lang="en-US" dirty="0">
                <a:solidFill>
                  <a:srgbClr val="FF0000"/>
                </a:solidFill>
              </a:rPr>
              <a:t>30</a:t>
            </a:r>
          </a:p>
        </p:txBody>
      </p:sp>
    </p:spTree>
    <p:extLst>
      <p:ext uri="{BB962C8B-B14F-4D97-AF65-F5344CB8AC3E}">
        <p14:creationId xmlns:p14="http://schemas.microsoft.com/office/powerpoint/2010/main" val="419049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C55D5899-6C04-1D1A-62B5-793F9132E783}"/>
              </a:ext>
            </a:extLst>
          </p:cNvPr>
          <p:cNvSpPr txBox="1">
            <a:spLocks noChangeArrowheads="1"/>
          </p:cNvSpPr>
          <p:nvPr/>
        </p:nvSpPr>
        <p:spPr bwMode="auto">
          <a:xfrm>
            <a:off x="1104900" y="1981200"/>
            <a:ext cx="69342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400">
                <a:latin typeface="Arial" panose="020B0604020202020204" pitchFamily="34" charset="0"/>
              </a:rPr>
              <a:t>Risk Issues are Emotional</a:t>
            </a:r>
          </a:p>
          <a:p>
            <a:pPr algn="ctr" eaLnBrk="1" hangingPunct="1">
              <a:lnSpc>
                <a:spcPct val="100000"/>
              </a:lnSpc>
              <a:spcBef>
                <a:spcPct val="50000"/>
              </a:spcBef>
              <a:buFontTx/>
              <a:buNone/>
            </a:pPr>
            <a:r>
              <a:rPr lang="en-US" altLang="en-US" sz="4400">
                <a:latin typeface="Arial" panose="020B0604020202020204" pitchFamily="34" charset="0"/>
              </a:rPr>
              <a:t>Solutions are Technical</a:t>
            </a:r>
          </a:p>
          <a:p>
            <a:pPr algn="ctr" eaLnBrk="1" hangingPunct="1">
              <a:lnSpc>
                <a:spcPct val="100000"/>
              </a:lnSpc>
              <a:spcBef>
                <a:spcPct val="50000"/>
              </a:spcBef>
              <a:buFontTx/>
              <a:buNone/>
            </a:pPr>
            <a:r>
              <a:rPr lang="en-US" altLang="en-US" sz="4400">
                <a:latin typeface="Arial" panose="020B0604020202020204" pitchFamily="34" charset="0"/>
              </a:rPr>
              <a:t>Decisions are Political</a:t>
            </a:r>
          </a:p>
        </p:txBody>
      </p:sp>
      <p:sp>
        <p:nvSpPr>
          <p:cNvPr id="3" name="TextBox 2">
            <a:extLst>
              <a:ext uri="{FF2B5EF4-FFF2-40B4-BE49-F238E27FC236}">
                <a16:creationId xmlns:a16="http://schemas.microsoft.com/office/drawing/2014/main" id="{BDE67E23-1CA0-B4AC-2183-4B21E140C060}"/>
              </a:ext>
            </a:extLst>
          </p:cNvPr>
          <p:cNvSpPr txBox="1"/>
          <p:nvPr/>
        </p:nvSpPr>
        <p:spPr>
          <a:xfrm>
            <a:off x="457200" y="6488668"/>
            <a:ext cx="381000" cy="369332"/>
          </a:xfrm>
          <a:prstGeom prst="rect">
            <a:avLst/>
          </a:prstGeom>
          <a:noFill/>
        </p:spPr>
        <p:txBody>
          <a:bodyPr wrap="square">
            <a:spAutoFit/>
          </a:bodyPr>
          <a:lstStyle/>
          <a:p>
            <a:r>
              <a:rPr lang="en-US" dirty="0">
                <a:solidFill>
                  <a:srgbClr val="FF0000"/>
                </a:solidFill>
              </a:rPr>
              <a:t>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107C2AC9-D616-DD6F-9D4C-C3305DEF7587}"/>
              </a:ext>
            </a:extLst>
          </p:cNvPr>
          <p:cNvSpPr>
            <a:spLocks noGrp="1" noChangeArrowheads="1"/>
          </p:cNvSpPr>
          <p:nvPr>
            <p:ph type="title" idx="4294967295"/>
          </p:nvPr>
        </p:nvSpPr>
        <p:spPr>
          <a:xfrm>
            <a:off x="685800" y="457200"/>
            <a:ext cx="7772400" cy="11430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Refutation of Collective</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Dose Concept</a:t>
            </a:r>
          </a:p>
        </p:txBody>
      </p:sp>
      <p:sp>
        <p:nvSpPr>
          <p:cNvPr id="64515" name="Text Box 5">
            <a:extLst>
              <a:ext uri="{FF2B5EF4-FFF2-40B4-BE49-F238E27FC236}">
                <a16:creationId xmlns:a16="http://schemas.microsoft.com/office/drawing/2014/main" id="{4D37549D-E895-4AEA-5350-0BB01824D3A3}"/>
              </a:ext>
            </a:extLst>
          </p:cNvPr>
          <p:cNvSpPr txBox="1">
            <a:spLocks noChangeArrowheads="1"/>
          </p:cNvSpPr>
          <p:nvPr/>
        </p:nvSpPr>
        <p:spPr bwMode="auto">
          <a:xfrm>
            <a:off x="990600" y="1828800"/>
            <a:ext cx="71628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000" dirty="0">
                <a:latin typeface="+mn-lt"/>
                <a:cs typeface="Times" panose="02020603050405020304" pitchFamily="18" charset="0"/>
              </a:rPr>
              <a:t>In 2007 the ICRP modified its position on collective dose, stating that “c</a:t>
            </a:r>
            <a:r>
              <a:rPr lang="en-US" altLang="en-US" sz="2000" dirty="0">
                <a:solidFill>
                  <a:srgbClr val="202122"/>
                </a:solidFill>
                <a:latin typeface="+mn-lt"/>
                <a:cs typeface="Times" panose="02020603050405020304" pitchFamily="18" charset="0"/>
              </a:rPr>
              <a:t>ollective effective dose is an instrument for optimization, for comparing radiological technologies and protection procedures. Collective effective dose is not intended as a tool for epidemiological studies, and it is inappropriate to use it in risk projections. Specifically, the computation of cancer deaths based on collective effective doses involving trivial exposures to large populations is not reasonable and should be avoided.”</a:t>
            </a:r>
            <a:endParaRPr lang="en-US" altLang="en-US" sz="2000" dirty="0">
              <a:latin typeface="+mn-lt"/>
              <a:cs typeface="Times" panose="02020603050405020304" pitchFamily="18" charset="0"/>
            </a:endParaRPr>
          </a:p>
          <a:p>
            <a:pPr eaLnBrk="1" hangingPunct="1">
              <a:lnSpc>
                <a:spcPct val="100000"/>
              </a:lnSpc>
              <a:spcBef>
                <a:spcPct val="50000"/>
              </a:spcBef>
              <a:buFontTx/>
              <a:buNone/>
            </a:pPr>
            <a:endParaRPr lang="en-US" altLang="en-US" sz="1200" dirty="0">
              <a:latin typeface="Times" panose="02020603050405020304" pitchFamily="18" charset="0"/>
              <a:cs typeface="Times" panose="02020603050405020304" pitchFamily="18" charset="0"/>
            </a:endParaRPr>
          </a:p>
          <a:p>
            <a:pPr eaLnBrk="1" hangingPunct="1">
              <a:lnSpc>
                <a:spcPct val="100000"/>
              </a:lnSpc>
              <a:spcBef>
                <a:spcPct val="50000"/>
              </a:spcBef>
              <a:buFontTx/>
              <a:buNone/>
            </a:pPr>
            <a:r>
              <a:rPr lang="en-US" altLang="en-US" sz="1600" dirty="0">
                <a:latin typeface="+mn-lt"/>
                <a:cs typeface="Times" panose="02020603050405020304" pitchFamily="18" charset="0"/>
              </a:rPr>
              <a:t>Ref. ICRP Publication 103, </a:t>
            </a:r>
            <a:r>
              <a:rPr lang="en-US" altLang="en-US" sz="1600" dirty="0">
                <a:solidFill>
                  <a:srgbClr val="202122"/>
                </a:solidFill>
                <a:latin typeface="+mn-lt"/>
                <a:cs typeface="Times" panose="02020603050405020304" pitchFamily="18" charset="0"/>
              </a:rPr>
              <a:t>Recommendations of the International Commission on Radiological Protection, 2007</a:t>
            </a:r>
            <a:endParaRPr lang="en-US" altLang="en-US" sz="1600" dirty="0">
              <a:latin typeface="+mn-lt"/>
              <a:cs typeface="Times" panose="02020603050405020304" pitchFamily="18" charset="0"/>
            </a:endParaRPr>
          </a:p>
        </p:txBody>
      </p:sp>
      <p:sp>
        <p:nvSpPr>
          <p:cNvPr id="3" name="TextBox 2">
            <a:extLst>
              <a:ext uri="{FF2B5EF4-FFF2-40B4-BE49-F238E27FC236}">
                <a16:creationId xmlns:a16="http://schemas.microsoft.com/office/drawing/2014/main" id="{04A4739A-0D84-463A-8D3C-192826D14305}"/>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31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0D0B1-4DF9-5159-4590-24A2DDC43C54}"/>
            </a:ext>
          </a:extLst>
        </p:cNvPr>
        <p:cNvGrpSpPr/>
        <p:nvPr/>
      </p:nvGrpSpPr>
      <p:grpSpPr>
        <a:xfrm>
          <a:off x="0" y="0"/>
          <a:ext cx="0" cy="0"/>
          <a:chOff x="0" y="0"/>
          <a:chExt cx="0" cy="0"/>
        </a:xfrm>
      </p:grpSpPr>
      <p:sp>
        <p:nvSpPr>
          <p:cNvPr id="60418" name="Rectangle 2">
            <a:extLst>
              <a:ext uri="{FF2B5EF4-FFF2-40B4-BE49-F238E27FC236}">
                <a16:creationId xmlns:a16="http://schemas.microsoft.com/office/drawing/2014/main" id="{92AC13E6-AD46-09A7-3600-D0EC74B6B3E3}"/>
              </a:ext>
            </a:extLst>
          </p:cNvPr>
          <p:cNvSpPr>
            <a:spLocks noGrp="1" noChangeArrowheads="1"/>
          </p:cNvSpPr>
          <p:nvPr>
            <p:ph type="title"/>
          </p:nvPr>
        </p:nvSpPr>
        <p:spPr>
          <a:xfrm>
            <a:off x="457200" y="427124"/>
            <a:ext cx="8229600" cy="1206034"/>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Refutation of Collective</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Dose Concept (cont.)</a:t>
            </a:r>
          </a:p>
        </p:txBody>
      </p:sp>
      <p:sp>
        <p:nvSpPr>
          <p:cNvPr id="60419" name="Rectangle 3">
            <a:extLst>
              <a:ext uri="{FF2B5EF4-FFF2-40B4-BE49-F238E27FC236}">
                <a16:creationId xmlns:a16="http://schemas.microsoft.com/office/drawing/2014/main" id="{0372575F-CFED-8B00-7D77-5E7BC2EFC2A3}"/>
              </a:ext>
            </a:extLst>
          </p:cNvPr>
          <p:cNvSpPr>
            <a:spLocks noGrp="1" noChangeArrowheads="1"/>
          </p:cNvSpPr>
          <p:nvPr>
            <p:ph idx="1"/>
          </p:nvPr>
        </p:nvSpPr>
        <p:spPr>
          <a:xfrm>
            <a:off x="647700" y="1807179"/>
            <a:ext cx="7658100" cy="3657600"/>
          </a:xfrm>
        </p:spPr>
        <p:txBody>
          <a:bodyPr>
            <a:normAutofit/>
          </a:bodyPr>
          <a:lstStyle/>
          <a:p>
            <a:pPr marL="0" lvl="1" indent="0">
              <a:buNone/>
            </a:pPr>
            <a:r>
              <a:rPr lang="en-US" altLang="en-US" sz="2400" dirty="0"/>
              <a:t>Position statement of Health Physics Society*</a:t>
            </a:r>
          </a:p>
          <a:p>
            <a:pPr lvl="1"/>
            <a:r>
              <a:rPr lang="en-US" altLang="en-US" sz="2200" dirty="0"/>
              <a:t>A large dose to a small number of people is </a:t>
            </a:r>
            <a:r>
              <a:rPr lang="en-US" altLang="en-US" sz="2200" u="sng" dirty="0"/>
              <a:t>not</a:t>
            </a:r>
            <a:r>
              <a:rPr lang="en-US" altLang="en-US" sz="2200" dirty="0"/>
              <a:t> equivalent to a small dose to many people, even if the collective doses are identical.</a:t>
            </a:r>
          </a:p>
          <a:p>
            <a:pPr lvl="1"/>
            <a:r>
              <a:rPr lang="en-US" altLang="en-US" sz="2200" dirty="0">
                <a:ea typeface="SimSun" panose="02010600030101010101" pitchFamily="2" charset="-122"/>
              </a:rPr>
              <a:t>For </a:t>
            </a:r>
            <a:r>
              <a:rPr lang="en-US" altLang="en-US" sz="2200" dirty="0"/>
              <a:t>populations estimated to receive a lifetime dose less than 100 mSv [10 rem] </a:t>
            </a:r>
            <a:r>
              <a:rPr lang="en-US" altLang="en-US" sz="2200" u="sng" dirty="0"/>
              <a:t>above background</a:t>
            </a:r>
            <a:r>
              <a:rPr lang="en-US" altLang="en-US" sz="2200" dirty="0"/>
              <a:t>, collective dose is highly speculative and an uncertain measure of risk and should </a:t>
            </a:r>
            <a:r>
              <a:rPr lang="en-US" altLang="en-US" sz="2200" u="sng" dirty="0"/>
              <a:t>not</a:t>
            </a:r>
            <a:r>
              <a:rPr lang="en-US" altLang="en-US" sz="2200" dirty="0"/>
              <a:t> be used for estimating population health risks.</a:t>
            </a:r>
          </a:p>
        </p:txBody>
      </p:sp>
      <p:sp>
        <p:nvSpPr>
          <p:cNvPr id="2" name="TextBox 1">
            <a:extLst>
              <a:ext uri="{FF2B5EF4-FFF2-40B4-BE49-F238E27FC236}">
                <a16:creationId xmlns:a16="http://schemas.microsoft.com/office/drawing/2014/main" id="{D0AEF37B-E185-F567-7408-841E561F3AD9}"/>
              </a:ext>
            </a:extLst>
          </p:cNvPr>
          <p:cNvSpPr txBox="1"/>
          <p:nvPr/>
        </p:nvSpPr>
        <p:spPr>
          <a:xfrm>
            <a:off x="1143000" y="5638800"/>
            <a:ext cx="6858000" cy="523220"/>
          </a:xfrm>
          <a:prstGeom prst="rect">
            <a:avLst/>
          </a:prstGeom>
          <a:noFill/>
        </p:spPr>
        <p:txBody>
          <a:bodyPr wrap="square" rtlCol="0">
            <a:spAutoFit/>
          </a:bodyPr>
          <a:lstStyle/>
          <a:p>
            <a:pPr eaLnBrk="1" hangingPunct="1">
              <a:lnSpc>
                <a:spcPct val="100000"/>
              </a:lnSpc>
              <a:spcBef>
                <a:spcPct val="25000"/>
              </a:spcBef>
              <a:buFontTx/>
              <a:buNone/>
            </a:pPr>
            <a:r>
              <a:rPr lang="en-US" altLang="en-US" sz="1400" dirty="0"/>
              <a:t>* </a:t>
            </a:r>
            <a:r>
              <a:rPr lang="en-US" altLang="en-US" sz="1400" i="1" dirty="0"/>
              <a:t>Radiation Risk in Perspective</a:t>
            </a:r>
            <a:r>
              <a:rPr lang="en-US" altLang="en-US" sz="1400" dirty="0"/>
              <a:t>, Position Statement of the Health Physics Society;  </a:t>
            </a:r>
          </a:p>
          <a:p>
            <a:pPr eaLnBrk="1" hangingPunct="1">
              <a:lnSpc>
                <a:spcPct val="100000"/>
              </a:lnSpc>
              <a:spcBef>
                <a:spcPct val="0"/>
              </a:spcBef>
              <a:buFontTx/>
              <a:buNone/>
            </a:pPr>
            <a:r>
              <a:rPr lang="en-US" altLang="en-US" sz="1400" dirty="0"/>
              <a:t>   adopted January 1996, Revised July 2010</a:t>
            </a:r>
            <a:endParaRPr lang="en-US" altLang="en-US" sz="1400" i="1" dirty="0"/>
          </a:p>
        </p:txBody>
      </p:sp>
    </p:spTree>
    <p:extLst>
      <p:ext uri="{BB962C8B-B14F-4D97-AF65-F5344CB8AC3E}">
        <p14:creationId xmlns:p14="http://schemas.microsoft.com/office/powerpoint/2010/main" val="146791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1EC861FE-DFA0-E234-5A03-A8D465BD1647}"/>
              </a:ext>
            </a:extLst>
          </p:cNvPr>
          <p:cNvSpPr>
            <a:spLocks noGrp="1" noChangeArrowheads="1"/>
          </p:cNvSpPr>
          <p:nvPr>
            <p:ph type="title" idx="4294967295"/>
          </p:nvPr>
        </p:nvSpPr>
        <p:spPr>
          <a:xfrm>
            <a:off x="685800" y="685800"/>
            <a:ext cx="7772400" cy="1295400"/>
          </a:xfrm>
        </p:spPr>
        <p:txBody>
          <a:bodyPr>
            <a:norm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Refutation of Collective</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Dose Concept (cont.)</a:t>
            </a:r>
          </a:p>
        </p:txBody>
      </p:sp>
      <p:sp>
        <p:nvSpPr>
          <p:cNvPr id="68611" name="Text Box 5">
            <a:extLst>
              <a:ext uri="{FF2B5EF4-FFF2-40B4-BE49-F238E27FC236}">
                <a16:creationId xmlns:a16="http://schemas.microsoft.com/office/drawing/2014/main" id="{884B7747-09B9-C2B6-5F5E-4D02D3227051}"/>
              </a:ext>
            </a:extLst>
          </p:cNvPr>
          <p:cNvSpPr txBox="1">
            <a:spLocks noChangeArrowheads="1"/>
          </p:cNvSpPr>
          <p:nvPr/>
        </p:nvSpPr>
        <p:spPr bwMode="auto">
          <a:xfrm>
            <a:off x="1066800" y="2209800"/>
            <a:ext cx="71628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mn-lt"/>
              </a:rPr>
              <a:t>We should change our approach to radiation exposure and eliminate the LNT and collective dose, which have perpetuated the use of a fraudulent indicator that bears no relation to the onset or likelihood of health effects or cancer.</a:t>
            </a:r>
          </a:p>
          <a:p>
            <a:pPr eaLnBrk="1" hangingPunct="1">
              <a:lnSpc>
                <a:spcPct val="100000"/>
              </a:lnSpc>
              <a:spcBef>
                <a:spcPct val="50000"/>
              </a:spcBef>
              <a:buFontTx/>
              <a:buNone/>
            </a:pPr>
            <a:endParaRPr lang="en-US" altLang="en-US" sz="1000" dirty="0">
              <a:latin typeface="+mn-lt"/>
            </a:endParaRPr>
          </a:p>
          <a:p>
            <a:pPr eaLnBrk="1" hangingPunct="1">
              <a:lnSpc>
                <a:spcPct val="100000"/>
              </a:lnSpc>
              <a:spcBef>
                <a:spcPct val="50000"/>
              </a:spcBef>
              <a:buFontTx/>
              <a:buNone/>
            </a:pPr>
            <a:r>
              <a:rPr lang="en-US" altLang="en-US" sz="1800" dirty="0">
                <a:latin typeface="+mn-lt"/>
              </a:rPr>
              <a:t>A. David Rossin, past President of the American Nuclear Society</a:t>
            </a:r>
          </a:p>
        </p:txBody>
      </p:sp>
      <p:sp>
        <p:nvSpPr>
          <p:cNvPr id="3" name="TextBox 2">
            <a:extLst>
              <a:ext uri="{FF2B5EF4-FFF2-40B4-BE49-F238E27FC236}">
                <a16:creationId xmlns:a16="http://schemas.microsoft.com/office/drawing/2014/main" id="{F15A03D9-20E6-DA7D-F426-1E67E44F393E}"/>
              </a:ext>
            </a:extLst>
          </p:cNvPr>
          <p:cNvSpPr txBox="1"/>
          <p:nvPr/>
        </p:nvSpPr>
        <p:spPr>
          <a:xfrm>
            <a:off x="381000" y="6488668"/>
            <a:ext cx="533400" cy="369332"/>
          </a:xfrm>
          <a:prstGeom prst="rect">
            <a:avLst/>
          </a:prstGeom>
          <a:noFill/>
        </p:spPr>
        <p:txBody>
          <a:bodyPr wrap="square">
            <a:spAutoFit/>
          </a:bodyPr>
          <a:lstStyle/>
          <a:p>
            <a:r>
              <a:rPr lang="en-US" dirty="0">
                <a:solidFill>
                  <a:srgbClr val="FF0000"/>
                </a:solidFill>
              </a:rPr>
              <a:t>33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FDD316D0-A90F-6B4D-8C2F-EDC362A940F2}"/>
              </a:ext>
            </a:extLst>
          </p:cNvPr>
          <p:cNvSpPr txBox="1">
            <a:spLocks noChangeArrowheads="1"/>
          </p:cNvSpPr>
          <p:nvPr/>
        </p:nvSpPr>
        <p:spPr bwMode="auto">
          <a:xfrm>
            <a:off x="952500" y="2081213"/>
            <a:ext cx="7239000"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dirty="0">
                <a:latin typeface="Arial" panose="020B0604020202020204" pitchFamily="34" charset="0"/>
              </a:rPr>
              <a:t>Despite failure of adverse health consequences to materialize from low dose radiation, linear no-threshold (LNT) risk model persists to this day, helping to perpetuate </a:t>
            </a:r>
            <a:r>
              <a:rPr lang="en-US" altLang="en-US" sz="3200" dirty="0">
                <a:solidFill>
                  <a:srgbClr val="FF0000"/>
                </a:solidFill>
                <a:latin typeface="Arial" panose="020B0604020202020204" pitchFamily="34" charset="0"/>
              </a:rPr>
              <a:t>low-dose </a:t>
            </a:r>
            <a:r>
              <a:rPr lang="en-US" altLang="en-US" sz="3200" dirty="0">
                <a:latin typeface="Arial" panose="020B0604020202020204" pitchFamily="34" charset="0"/>
              </a:rPr>
              <a:t>radiation phobia </a:t>
            </a:r>
          </a:p>
        </p:txBody>
      </p:sp>
      <p:sp>
        <p:nvSpPr>
          <p:cNvPr id="19459" name="TextBox 1">
            <a:extLst>
              <a:ext uri="{FF2B5EF4-FFF2-40B4-BE49-F238E27FC236}">
                <a16:creationId xmlns:a16="http://schemas.microsoft.com/office/drawing/2014/main" id="{B48BF18B-90FA-3226-B01E-98F736BA6CFC}"/>
              </a:ext>
            </a:extLst>
          </p:cNvPr>
          <p:cNvSpPr txBox="1">
            <a:spLocks noChangeArrowheads="1"/>
          </p:cNvSpPr>
          <p:nvPr/>
        </p:nvSpPr>
        <p:spPr bwMode="auto">
          <a:xfrm>
            <a:off x="685800" y="685800"/>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LNT Model Perpetuates</a:t>
            </a:r>
          </a:p>
          <a:p>
            <a:pPr algn="ctr" eaLnBrk="1" hangingPunct="1">
              <a:lnSpc>
                <a:spcPct val="100000"/>
              </a:lnSpc>
              <a:spcBef>
                <a:spcPct val="0"/>
              </a:spcBef>
              <a:buFontTx/>
              <a:buNone/>
            </a:pPr>
            <a:r>
              <a:rPr lang="en-US" altLang="en-US" sz="3600" dirty="0">
                <a:latin typeface="Arial" panose="020B0604020202020204" pitchFamily="34" charset="0"/>
              </a:rPr>
              <a:t>Radiation Phobia</a:t>
            </a:r>
          </a:p>
        </p:txBody>
      </p:sp>
    </p:spTree>
    <p:extLst>
      <p:ext uri="{BB962C8B-B14F-4D97-AF65-F5344CB8AC3E}">
        <p14:creationId xmlns:p14="http://schemas.microsoft.com/office/powerpoint/2010/main" val="3195871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a:extLst>
              <a:ext uri="{FF2B5EF4-FFF2-40B4-BE49-F238E27FC236}">
                <a16:creationId xmlns:a16="http://schemas.microsoft.com/office/drawing/2014/main" id="{A24904C7-BD7A-B40E-0DE6-E88DB0EE6F93}"/>
              </a:ext>
            </a:extLst>
          </p:cNvPr>
          <p:cNvSpPr txBox="1">
            <a:spLocks noChangeArrowheads="1"/>
          </p:cNvSpPr>
          <p:nvPr/>
        </p:nvSpPr>
        <p:spPr bwMode="auto">
          <a:xfrm>
            <a:off x="952500" y="1981200"/>
            <a:ext cx="7239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a:latin typeface="Arial" panose="020B0604020202020204" pitchFamily="34" charset="0"/>
              </a:rPr>
              <a:t>If LNT were correct, we would have been extinct a long time ago. </a:t>
            </a:r>
            <a:endParaRPr lang="en-US" altLang="en-US" sz="1800">
              <a:latin typeface="Arial" panose="020B0604020202020204" pitchFamily="34" charset="0"/>
            </a:endParaRPr>
          </a:p>
          <a:p>
            <a:pPr eaLnBrk="1" hangingPunct="1">
              <a:lnSpc>
                <a:spcPct val="100000"/>
              </a:lnSpc>
              <a:spcBef>
                <a:spcPct val="0"/>
              </a:spcBef>
              <a:buFontTx/>
              <a:buNone/>
            </a:pPr>
            <a:endParaRPr lang="en-US" altLang="en-US" sz="3600">
              <a:latin typeface="Arial" panose="020B0604020202020204" pitchFamily="34" charset="0"/>
            </a:endParaRPr>
          </a:p>
          <a:p>
            <a:pPr eaLnBrk="1" hangingPunct="1">
              <a:lnSpc>
                <a:spcPct val="100000"/>
              </a:lnSpc>
              <a:spcBef>
                <a:spcPct val="0"/>
              </a:spcBef>
              <a:buFontTx/>
              <a:buNone/>
            </a:pPr>
            <a:r>
              <a:rPr lang="en-US" altLang="en-US" sz="3600">
                <a:latin typeface="Arial" panose="020B0604020202020204" pitchFamily="34" charset="0"/>
              </a:rPr>
              <a:t>Chary Rangacharyulu</a:t>
            </a:r>
          </a:p>
          <a:p>
            <a:pPr eaLnBrk="1" hangingPunct="1">
              <a:lnSpc>
                <a:spcPct val="100000"/>
              </a:lnSpc>
              <a:spcBef>
                <a:spcPct val="0"/>
              </a:spcBef>
              <a:buFontTx/>
              <a:buNone/>
            </a:pPr>
            <a:endParaRPr lang="en-US" altLang="en-US" sz="1800">
              <a:latin typeface="Arial" panose="020B0604020202020204" pitchFamily="34" charset="0"/>
            </a:endParaRPr>
          </a:p>
        </p:txBody>
      </p:sp>
      <p:sp>
        <p:nvSpPr>
          <p:cNvPr id="3" name="TextBox 2">
            <a:extLst>
              <a:ext uri="{FF2B5EF4-FFF2-40B4-BE49-F238E27FC236}">
                <a16:creationId xmlns:a16="http://schemas.microsoft.com/office/drawing/2014/main" id="{5BFA9B98-A8C3-B500-50D4-51097CC9B549}"/>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35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F8481-9AC0-FE69-B454-156D28D89A3A}"/>
            </a:ext>
          </a:extLst>
        </p:cNvPr>
        <p:cNvGrpSpPr/>
        <p:nvPr/>
      </p:nvGrpSpPr>
      <p:grpSpPr>
        <a:xfrm>
          <a:off x="0" y="0"/>
          <a:ext cx="0" cy="0"/>
          <a:chOff x="0" y="0"/>
          <a:chExt cx="0" cy="0"/>
        </a:xfrm>
      </p:grpSpPr>
      <p:sp>
        <p:nvSpPr>
          <p:cNvPr id="74754" name="Text Box 4">
            <a:extLst>
              <a:ext uri="{FF2B5EF4-FFF2-40B4-BE49-F238E27FC236}">
                <a16:creationId xmlns:a16="http://schemas.microsoft.com/office/drawing/2014/main" id="{8FCE5343-6EBF-3BAF-0C37-D8FE0C939D97}"/>
              </a:ext>
            </a:extLst>
          </p:cNvPr>
          <p:cNvSpPr txBox="1">
            <a:spLocks noChangeArrowheads="1"/>
          </p:cNvSpPr>
          <p:nvPr/>
        </p:nvSpPr>
        <p:spPr bwMode="auto">
          <a:xfrm>
            <a:off x="685800" y="2362200"/>
            <a:ext cx="746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Deception of Linear No-Threshold Dose-Response Model</a:t>
            </a:r>
          </a:p>
        </p:txBody>
      </p:sp>
    </p:spTree>
    <p:extLst>
      <p:ext uri="{BB962C8B-B14F-4D97-AF65-F5344CB8AC3E}">
        <p14:creationId xmlns:p14="http://schemas.microsoft.com/office/powerpoint/2010/main" val="4026671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2C78B25F-5A4B-E4AD-774F-73FAECA8AFE5}"/>
              </a:ext>
            </a:extLst>
          </p:cNvPr>
          <p:cNvSpPr>
            <a:spLocks noGrp="1" noChangeArrowheads="1"/>
          </p:cNvSpPr>
          <p:nvPr>
            <p:ph type="title"/>
          </p:nvPr>
        </p:nvSpPr>
        <p:spPr>
          <a:xfrm>
            <a:off x="628650" y="533400"/>
            <a:ext cx="7886700" cy="625475"/>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The Deception of LNT</a:t>
            </a:r>
          </a:p>
        </p:txBody>
      </p:sp>
      <p:sp>
        <p:nvSpPr>
          <p:cNvPr id="3" name="Content Placeholder 2">
            <a:extLst>
              <a:ext uri="{FF2B5EF4-FFF2-40B4-BE49-F238E27FC236}">
                <a16:creationId xmlns:a16="http://schemas.microsoft.com/office/drawing/2014/main" id="{828C7AA2-4EA1-AC42-7094-B27CCF04A761}"/>
              </a:ext>
            </a:extLst>
          </p:cNvPr>
          <p:cNvSpPr>
            <a:spLocks noGrp="1"/>
          </p:cNvSpPr>
          <p:nvPr>
            <p:ph idx="1"/>
          </p:nvPr>
        </p:nvSpPr>
        <p:spPr>
          <a:xfrm>
            <a:off x="628650" y="1447800"/>
            <a:ext cx="7886700" cy="4495800"/>
          </a:xfrm>
        </p:spPr>
        <p:txBody>
          <a:bodyPr rtlCol="0">
            <a:noAutofit/>
          </a:bodyPr>
          <a:lstStyle/>
          <a:p>
            <a:pPr eaLnBrk="1" fontAlgn="auto" hangingPunct="1">
              <a:spcBef>
                <a:spcPts val="0"/>
              </a:spcBef>
              <a:spcAft>
                <a:spcPts val="0"/>
              </a:spcAft>
              <a:defRPr/>
            </a:pPr>
            <a:r>
              <a:rPr lang="en-US" sz="2400" dirty="0"/>
              <a:t>Calabrese, E.J., </a:t>
            </a:r>
            <a:r>
              <a:rPr lang="en-US" sz="2400" i="1" dirty="0"/>
              <a:t>An abuse of risk assessment: how regulatory agencies improperly adopted LNT for </a:t>
            </a:r>
          </a:p>
          <a:p>
            <a:pPr marL="0" indent="0" eaLnBrk="1" fontAlgn="auto" hangingPunct="1">
              <a:spcBef>
                <a:spcPts val="0"/>
              </a:spcBef>
              <a:spcAft>
                <a:spcPts val="0"/>
              </a:spcAft>
              <a:buFontTx/>
              <a:buNone/>
              <a:defRPr/>
            </a:pPr>
            <a:r>
              <a:rPr lang="en-US" sz="2400" i="1" dirty="0"/>
              <a:t>    cancer risk assessment</a:t>
            </a:r>
            <a:r>
              <a:rPr lang="en-US" sz="2400" dirty="0"/>
              <a:t>, Arch. </a:t>
            </a:r>
            <a:r>
              <a:rPr lang="en-US" sz="2400" dirty="0" err="1"/>
              <a:t>Toxicol</a:t>
            </a:r>
            <a:r>
              <a:rPr lang="en-US" sz="2400" dirty="0"/>
              <a:t>. DOI</a:t>
            </a:r>
          </a:p>
          <a:p>
            <a:pPr marL="0" indent="0" eaLnBrk="1" fontAlgn="auto" hangingPunct="1">
              <a:spcBef>
                <a:spcPts val="0"/>
              </a:spcBef>
              <a:spcAft>
                <a:spcPts val="600"/>
              </a:spcAft>
              <a:buFontTx/>
              <a:buNone/>
              <a:defRPr/>
            </a:pPr>
            <a:r>
              <a:rPr lang="en-US" sz="2400" dirty="0"/>
              <a:t>    10.1007/s00204-015-1454-4, 18 January 2015</a:t>
            </a:r>
          </a:p>
          <a:p>
            <a:pPr eaLnBrk="1" fontAlgn="auto" hangingPunct="1">
              <a:spcBef>
                <a:spcPts val="0"/>
              </a:spcBef>
              <a:spcAft>
                <a:spcPts val="0"/>
              </a:spcAft>
              <a:defRPr/>
            </a:pPr>
            <a:r>
              <a:rPr lang="en-US" sz="2400" dirty="0"/>
              <a:t>Calabrese, E.J., </a:t>
            </a:r>
            <a:r>
              <a:rPr lang="en-US" sz="2400" i="1" dirty="0"/>
              <a:t>Cancer risk assessment foundation unraveling: New historical evidence reveals that the</a:t>
            </a:r>
          </a:p>
          <a:p>
            <a:pPr marL="0" indent="0" eaLnBrk="1" fontAlgn="auto" hangingPunct="1">
              <a:spcBef>
                <a:spcPts val="0"/>
              </a:spcBef>
              <a:spcAft>
                <a:spcPts val="0"/>
              </a:spcAft>
              <a:buFontTx/>
              <a:buNone/>
              <a:defRPr/>
            </a:pPr>
            <a:r>
              <a:rPr lang="en-US" sz="2400" i="1" dirty="0"/>
              <a:t>    US National Academy of Sciences (US NAS),</a:t>
            </a:r>
          </a:p>
          <a:p>
            <a:pPr marL="0" indent="0" eaLnBrk="1" fontAlgn="auto" hangingPunct="1">
              <a:spcBef>
                <a:spcPts val="0"/>
              </a:spcBef>
              <a:spcAft>
                <a:spcPts val="0"/>
              </a:spcAft>
              <a:buFontTx/>
              <a:buNone/>
              <a:defRPr/>
            </a:pPr>
            <a:r>
              <a:rPr lang="en-US" sz="2400" i="1" dirty="0"/>
              <a:t>    Biological Effects of Atomic Radiation (BEAR)</a:t>
            </a:r>
          </a:p>
          <a:p>
            <a:pPr marL="0" indent="0" eaLnBrk="1" fontAlgn="auto" hangingPunct="1">
              <a:spcBef>
                <a:spcPts val="0"/>
              </a:spcBef>
              <a:spcAft>
                <a:spcPts val="0"/>
              </a:spcAft>
              <a:buFontTx/>
              <a:buNone/>
              <a:defRPr/>
            </a:pPr>
            <a:r>
              <a:rPr lang="en-US" sz="2400" i="1" dirty="0"/>
              <a:t>    Committee Genetics Panel falsified the research</a:t>
            </a:r>
          </a:p>
          <a:p>
            <a:pPr marL="0" indent="0" eaLnBrk="1" fontAlgn="auto" hangingPunct="1">
              <a:spcBef>
                <a:spcPts val="0"/>
              </a:spcBef>
              <a:spcAft>
                <a:spcPts val="0"/>
              </a:spcAft>
              <a:buFontTx/>
              <a:buNone/>
              <a:defRPr/>
            </a:pPr>
            <a:r>
              <a:rPr lang="en-US" sz="2400" i="1" dirty="0"/>
              <a:t>    record to promote acceptance of the LNT</a:t>
            </a:r>
            <a:r>
              <a:rPr lang="en-US" sz="2400" dirty="0"/>
              <a:t>, Arch.</a:t>
            </a:r>
          </a:p>
          <a:p>
            <a:pPr marL="0" indent="0" eaLnBrk="1" fontAlgn="auto" hangingPunct="1">
              <a:spcBef>
                <a:spcPts val="0"/>
              </a:spcBef>
              <a:spcAft>
                <a:spcPts val="0"/>
              </a:spcAft>
              <a:buFontTx/>
              <a:buNone/>
              <a:defRPr/>
            </a:pPr>
            <a:r>
              <a:rPr lang="en-US" sz="2400" dirty="0"/>
              <a:t>    </a:t>
            </a:r>
            <a:r>
              <a:rPr lang="en-US" sz="2400" dirty="0" err="1"/>
              <a:t>Toxicol</a:t>
            </a:r>
            <a:r>
              <a:rPr lang="en-US" sz="2400" dirty="0"/>
              <a:t>. DOI 10.1007/s00204-015-1455-3, 20 January</a:t>
            </a:r>
          </a:p>
          <a:p>
            <a:pPr marL="0" indent="0" eaLnBrk="1" fontAlgn="auto" hangingPunct="1">
              <a:spcBef>
                <a:spcPts val="0"/>
              </a:spcBef>
              <a:spcAft>
                <a:spcPts val="0"/>
              </a:spcAft>
              <a:buFontTx/>
              <a:buNone/>
              <a:defRPr/>
            </a:pPr>
            <a:r>
              <a:rPr lang="en-US" sz="2400" dirty="0"/>
              <a:t>    2015</a:t>
            </a:r>
            <a:endParaRPr lang="en-US" sz="2400" i="1" dirty="0"/>
          </a:p>
        </p:txBody>
      </p:sp>
      <p:sp>
        <p:nvSpPr>
          <p:cNvPr id="4" name="TextBox 3">
            <a:extLst>
              <a:ext uri="{FF2B5EF4-FFF2-40B4-BE49-F238E27FC236}">
                <a16:creationId xmlns:a16="http://schemas.microsoft.com/office/drawing/2014/main" id="{FAF25671-87E0-0E6C-DBF3-0C905AC602C1}"/>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37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C4626726-40EC-BEC0-C869-F0B38915649C}"/>
              </a:ext>
            </a:extLst>
          </p:cNvPr>
          <p:cNvSpPr>
            <a:spLocks noGrp="1" noChangeArrowheads="1"/>
          </p:cNvSpPr>
          <p:nvPr>
            <p:ph type="title"/>
          </p:nvPr>
        </p:nvSpPr>
        <p:spPr>
          <a:xfrm>
            <a:off x="628650" y="609600"/>
            <a:ext cx="7886700" cy="625475"/>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The Deception of LNT (cont.)</a:t>
            </a:r>
          </a:p>
        </p:txBody>
      </p:sp>
      <p:sp>
        <p:nvSpPr>
          <p:cNvPr id="107523" name="Content Placeholder 2">
            <a:extLst>
              <a:ext uri="{FF2B5EF4-FFF2-40B4-BE49-F238E27FC236}">
                <a16:creationId xmlns:a16="http://schemas.microsoft.com/office/drawing/2014/main" id="{68AC1B39-92C0-EA9E-76C4-16B1EC861D62}"/>
              </a:ext>
            </a:extLst>
          </p:cNvPr>
          <p:cNvSpPr>
            <a:spLocks noGrp="1" noChangeArrowheads="1"/>
          </p:cNvSpPr>
          <p:nvPr>
            <p:ph idx="1"/>
          </p:nvPr>
        </p:nvSpPr>
        <p:spPr>
          <a:xfrm>
            <a:off x="914400" y="1524000"/>
            <a:ext cx="7086600" cy="3505200"/>
          </a:xfrm>
        </p:spPr>
        <p:txBody>
          <a:bodyPr/>
          <a:lstStyle/>
          <a:p>
            <a:pPr marL="0" indent="0" eaLnBrk="1" hangingPunct="1">
              <a:spcBef>
                <a:spcPct val="0"/>
              </a:spcBef>
              <a:buFont typeface="Arial" panose="020B0604020202020204" pitchFamily="34" charset="0"/>
              <a:buNone/>
            </a:pPr>
            <a:r>
              <a:rPr lang="en-US" altLang="en-US" sz="2800" dirty="0"/>
              <a:t>Precautionary Principle* most often used as basis for why LNT dose-response model should remain standard for radiation risk assessment</a:t>
            </a:r>
          </a:p>
          <a:p>
            <a:pPr marL="0" indent="0" eaLnBrk="1" hangingPunct="1">
              <a:spcBef>
                <a:spcPct val="0"/>
              </a:spcBef>
              <a:buFont typeface="Arial" panose="020B0604020202020204" pitchFamily="34" charset="0"/>
              <a:buNone/>
            </a:pPr>
            <a:endParaRPr lang="en-US" altLang="en-US" dirty="0"/>
          </a:p>
          <a:p>
            <a:pPr marL="0" indent="0" eaLnBrk="1" hangingPunct="1">
              <a:spcBef>
                <a:spcPct val="0"/>
              </a:spcBef>
              <a:buFont typeface="Arial" panose="020B0604020202020204" pitchFamily="34" charset="0"/>
              <a:buNone/>
            </a:pPr>
            <a:r>
              <a:rPr lang="en-US" altLang="en-US" sz="2000" dirty="0"/>
              <a:t>* Precautionary Principle – the introduction of any product</a:t>
            </a:r>
          </a:p>
          <a:p>
            <a:pPr marL="0" indent="0" eaLnBrk="1" hangingPunct="1">
              <a:spcBef>
                <a:spcPct val="0"/>
              </a:spcBef>
              <a:buFont typeface="Arial" panose="020B0604020202020204" pitchFamily="34" charset="0"/>
              <a:buNone/>
            </a:pPr>
            <a:r>
              <a:rPr lang="en-US" altLang="en-US" sz="2000" dirty="0"/>
              <a:t>   or process whose ultimate effects are uncertain </a:t>
            </a:r>
            <a:r>
              <a:rPr lang="en-US" altLang="en-US" sz="2000" u="sng" dirty="0"/>
              <a:t>or</a:t>
            </a:r>
          </a:p>
          <a:p>
            <a:pPr marL="0" indent="0" eaLnBrk="1" hangingPunct="1">
              <a:spcBef>
                <a:spcPct val="0"/>
              </a:spcBef>
              <a:buFont typeface="Arial" panose="020B0604020202020204" pitchFamily="34" charset="0"/>
              <a:buNone/>
            </a:pPr>
            <a:r>
              <a:rPr lang="en-US" altLang="en-US" sz="2000" dirty="0"/>
              <a:t>   </a:t>
            </a:r>
            <a:r>
              <a:rPr lang="en-US" altLang="en-US" sz="2000" u="sng" dirty="0"/>
              <a:t>disputed</a:t>
            </a:r>
            <a:r>
              <a:rPr lang="en-US" altLang="en-US" sz="2000" dirty="0"/>
              <a:t> should be resisted</a:t>
            </a:r>
          </a:p>
        </p:txBody>
      </p:sp>
      <p:sp>
        <p:nvSpPr>
          <p:cNvPr id="3" name="TextBox 2">
            <a:extLst>
              <a:ext uri="{FF2B5EF4-FFF2-40B4-BE49-F238E27FC236}">
                <a16:creationId xmlns:a16="http://schemas.microsoft.com/office/drawing/2014/main" id="{4A38976E-D0AC-FA63-2A3C-CD0E1542BECC}"/>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38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F89117CD-CA9B-C9E1-352A-407D0AF9C7B0}"/>
              </a:ext>
            </a:extLst>
          </p:cNvPr>
          <p:cNvSpPr>
            <a:spLocks noGrp="1" noChangeArrowheads="1"/>
          </p:cNvSpPr>
          <p:nvPr>
            <p:ph type="title"/>
          </p:nvPr>
        </p:nvSpPr>
        <p:spPr>
          <a:xfrm>
            <a:off x="885825" y="609600"/>
            <a:ext cx="7372350" cy="776288"/>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LNT Deception Consequences</a:t>
            </a:r>
          </a:p>
        </p:txBody>
      </p:sp>
      <p:sp>
        <p:nvSpPr>
          <p:cNvPr id="109571" name="Content Placeholder 2">
            <a:extLst>
              <a:ext uri="{FF2B5EF4-FFF2-40B4-BE49-F238E27FC236}">
                <a16:creationId xmlns:a16="http://schemas.microsoft.com/office/drawing/2014/main" id="{BA42D82E-AB5F-0B35-6181-D3F7CF4867E8}"/>
              </a:ext>
            </a:extLst>
          </p:cNvPr>
          <p:cNvSpPr>
            <a:spLocks noGrp="1" noChangeArrowheads="1"/>
          </p:cNvSpPr>
          <p:nvPr>
            <p:ph idx="1"/>
          </p:nvPr>
        </p:nvSpPr>
        <p:spPr>
          <a:xfrm>
            <a:off x="885825" y="1524000"/>
            <a:ext cx="7372350" cy="4953000"/>
          </a:xfrm>
        </p:spPr>
        <p:txBody>
          <a:bodyPr/>
          <a:lstStyle/>
          <a:p>
            <a:r>
              <a:rPr lang="en-US" altLang="en-US" sz="2800" dirty="0"/>
              <a:t>Many complex nuclear energy facility regulations to prevent very unlikely events that could release small amounts of radioactive material have hugely increased costs of facility construction and operation</a:t>
            </a:r>
          </a:p>
          <a:p>
            <a:r>
              <a:rPr lang="en-US" altLang="en-US" sz="2800" dirty="0"/>
              <a:t>The As Low As Reasonably Achievable (ALARA) protocol also unnecessarily increased operating costs of nuclear energy facilities</a:t>
            </a:r>
          </a:p>
          <a:p>
            <a:pPr marL="0" indent="0">
              <a:buNone/>
            </a:pPr>
            <a:endParaRPr lang="en-US" altLang="en-US" dirty="0"/>
          </a:p>
        </p:txBody>
      </p:sp>
      <p:sp>
        <p:nvSpPr>
          <p:cNvPr id="3" name="TextBox 2">
            <a:extLst>
              <a:ext uri="{FF2B5EF4-FFF2-40B4-BE49-F238E27FC236}">
                <a16:creationId xmlns:a16="http://schemas.microsoft.com/office/drawing/2014/main" id="{6C863424-A0DC-9E57-3DDE-A36526562307}"/>
              </a:ext>
            </a:extLst>
          </p:cNvPr>
          <p:cNvSpPr txBox="1"/>
          <p:nvPr/>
        </p:nvSpPr>
        <p:spPr>
          <a:xfrm>
            <a:off x="381000" y="6488668"/>
            <a:ext cx="504825" cy="369332"/>
          </a:xfrm>
          <a:prstGeom prst="rect">
            <a:avLst/>
          </a:prstGeom>
          <a:noFill/>
        </p:spPr>
        <p:txBody>
          <a:bodyPr wrap="square">
            <a:spAutoFit/>
          </a:bodyPr>
          <a:lstStyle/>
          <a:p>
            <a:r>
              <a:rPr lang="en-US" dirty="0">
                <a:solidFill>
                  <a:srgbClr val="FF0000"/>
                </a:solidFill>
              </a:rPr>
              <a:t>39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EB7A3B9E-6B4F-516E-6B48-5A8F6C162B2F}"/>
              </a:ext>
            </a:extLst>
          </p:cNvPr>
          <p:cNvSpPr>
            <a:spLocks noGrp="1" noChangeArrowheads="1"/>
          </p:cNvSpPr>
          <p:nvPr>
            <p:ph type="title"/>
          </p:nvPr>
        </p:nvSpPr>
        <p:spPr>
          <a:xfrm>
            <a:off x="885825" y="678656"/>
            <a:ext cx="7372350" cy="776288"/>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ALARA Consequences</a:t>
            </a:r>
          </a:p>
        </p:txBody>
      </p:sp>
      <p:sp>
        <p:nvSpPr>
          <p:cNvPr id="110595" name="Content Placeholder 2">
            <a:extLst>
              <a:ext uri="{FF2B5EF4-FFF2-40B4-BE49-F238E27FC236}">
                <a16:creationId xmlns:a16="http://schemas.microsoft.com/office/drawing/2014/main" id="{604152A5-470A-FE76-AB47-B7FAAA65E4DE}"/>
              </a:ext>
            </a:extLst>
          </p:cNvPr>
          <p:cNvSpPr>
            <a:spLocks noGrp="1" noChangeArrowheads="1"/>
          </p:cNvSpPr>
          <p:nvPr>
            <p:ph idx="1"/>
          </p:nvPr>
        </p:nvSpPr>
        <p:spPr>
          <a:xfrm>
            <a:off x="915642" y="1600200"/>
            <a:ext cx="7372350" cy="4953000"/>
          </a:xfrm>
        </p:spPr>
        <p:txBody>
          <a:bodyPr/>
          <a:lstStyle/>
          <a:p>
            <a:r>
              <a:rPr lang="en-US" altLang="en-US" sz="2800" dirty="0"/>
              <a:t>Potential low-dose therapies for inflammatory diseases (e.g., pneumonia), autoimmune, neurodegenerative, and other diseases shunned by some in medical industry</a:t>
            </a:r>
          </a:p>
          <a:p>
            <a:pPr lvl="1">
              <a:buFont typeface="Calibri" panose="020F0502020204030204" pitchFamily="34" charset="0"/>
              <a:buChar char="―"/>
            </a:pPr>
            <a:r>
              <a:rPr lang="en-US" altLang="en-US" sz="2400" dirty="0"/>
              <a:t>Option of convenient, affordable low-dose radiation treatments not always available to patients</a:t>
            </a:r>
          </a:p>
          <a:p>
            <a:r>
              <a:rPr lang="en-US" altLang="en-US" sz="2800" dirty="0"/>
              <a:t>Reluctance of some doctors to use nuclear medicine diagnostic imaging procedures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6BBD6745-1DCE-2BC3-06C3-F6426060F7F0}"/>
              </a:ext>
            </a:extLst>
          </p:cNvPr>
          <p:cNvSpPr>
            <a:spLocks noGrp="1" noChangeArrowheads="1"/>
          </p:cNvSpPr>
          <p:nvPr>
            <p:ph type="title"/>
          </p:nvPr>
        </p:nvSpPr>
        <p:spPr>
          <a:xfrm>
            <a:off x="628650" y="685800"/>
            <a:ext cx="7886700" cy="625475"/>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Risk Definition</a:t>
            </a:r>
          </a:p>
        </p:txBody>
      </p:sp>
      <p:sp>
        <p:nvSpPr>
          <p:cNvPr id="21507" name="Rectangle 7">
            <a:extLst>
              <a:ext uri="{FF2B5EF4-FFF2-40B4-BE49-F238E27FC236}">
                <a16:creationId xmlns:a16="http://schemas.microsoft.com/office/drawing/2014/main" id="{709E0A6A-2148-4C8A-2C7D-A44044E963CB}"/>
              </a:ext>
            </a:extLst>
          </p:cNvPr>
          <p:cNvSpPr>
            <a:spLocks noChangeArrowheads="1"/>
          </p:cNvSpPr>
          <p:nvPr/>
        </p:nvSpPr>
        <p:spPr bwMode="auto">
          <a:xfrm>
            <a:off x="1066800" y="1524000"/>
            <a:ext cx="7010400" cy="35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80000"/>
              </a:lnSpc>
              <a:spcBef>
                <a:spcPct val="0"/>
              </a:spcBef>
              <a:buFontTx/>
              <a:buNone/>
            </a:pPr>
            <a:r>
              <a:rPr lang="en-US" altLang="en-US" sz="4000" b="1" baseline="-30000" dirty="0">
                <a:latin typeface="Arial" panose="020B0604020202020204" pitchFamily="34" charset="0"/>
              </a:rPr>
              <a:t>Risk =</a:t>
            </a:r>
            <a:r>
              <a:rPr lang="en-US" altLang="en-US" sz="2400" dirty="0">
                <a:latin typeface="Arial" panose="020B0604020202020204" pitchFamily="34" charset="0"/>
              </a:rPr>
              <a:t>   </a:t>
            </a:r>
            <a:r>
              <a:rPr lang="en-US" altLang="en-US" sz="2400" b="1" u="sng" dirty="0">
                <a:latin typeface="Arial" panose="020B0604020202020204" pitchFamily="34" charset="0"/>
              </a:rPr>
              <a:t>No. of injuries or deaths</a:t>
            </a:r>
          </a:p>
          <a:p>
            <a:pPr eaLnBrk="1" hangingPunct="1">
              <a:lnSpc>
                <a:spcPct val="50000"/>
              </a:lnSpc>
              <a:spcBef>
                <a:spcPct val="0"/>
              </a:spcBef>
              <a:buFontTx/>
              <a:buNone/>
            </a:pPr>
            <a:r>
              <a:rPr lang="en-US" altLang="en-US" sz="2400" dirty="0">
                <a:latin typeface="Arial" panose="020B0604020202020204" pitchFamily="34" charset="0"/>
              </a:rPr>
              <a:t>             </a:t>
            </a:r>
            <a:r>
              <a:rPr lang="en-US" altLang="en-US" sz="2400" b="1" kern="2000" dirty="0">
                <a:latin typeface="Arial" panose="020B0604020202020204" pitchFamily="34" charset="0"/>
              </a:rPr>
              <a:t>No. of people exposed to hazard</a:t>
            </a:r>
          </a:p>
          <a:p>
            <a:pPr eaLnBrk="1" hangingPunct="1">
              <a:lnSpc>
                <a:spcPct val="80000"/>
              </a:lnSpc>
              <a:spcBef>
                <a:spcPct val="0"/>
              </a:spcBef>
              <a:buFontTx/>
              <a:buNone/>
            </a:pPr>
            <a:endParaRPr lang="en-US" altLang="en-US" sz="2400" dirty="0">
              <a:latin typeface="Arial" panose="020B0604020202020204" pitchFamily="34" charset="0"/>
            </a:endParaRPr>
          </a:p>
          <a:p>
            <a:pPr eaLnBrk="1" hangingPunct="1">
              <a:lnSpc>
                <a:spcPct val="100000"/>
              </a:lnSpc>
              <a:spcBef>
                <a:spcPct val="0"/>
              </a:spcBef>
              <a:buNone/>
            </a:pPr>
            <a:r>
              <a:rPr lang="en-US" altLang="en-US" sz="2400" dirty="0">
                <a:latin typeface="Arial" panose="020B0604020202020204" pitchFamily="34" charset="0"/>
              </a:rPr>
              <a:t> </a:t>
            </a:r>
            <a:r>
              <a:rPr lang="en-US" altLang="en-US" dirty="0">
                <a:solidFill>
                  <a:srgbClr val="FF0000"/>
                </a:solidFill>
                <a:latin typeface="Arial" panose="020B0604020202020204" pitchFamily="34" charset="0"/>
              </a:rPr>
              <a:t>Theoretical risk</a:t>
            </a:r>
            <a:r>
              <a:rPr lang="en-US" altLang="en-US" dirty="0">
                <a:latin typeface="Arial" panose="020B0604020202020204" pitchFamily="34" charset="0"/>
              </a:rPr>
              <a:t> calculation based on</a:t>
            </a:r>
          </a:p>
          <a:p>
            <a:pPr eaLnBrk="1" hangingPunct="1">
              <a:lnSpc>
                <a:spcPct val="100000"/>
              </a:lnSpc>
              <a:spcBef>
                <a:spcPct val="0"/>
              </a:spcBef>
              <a:buNone/>
            </a:pPr>
            <a:r>
              <a:rPr lang="en-US" altLang="en-US" dirty="0">
                <a:latin typeface="Arial" panose="020B0604020202020204" pitchFamily="34" charset="0"/>
              </a:rPr>
              <a:t> inference, extrapolation from clinical</a:t>
            </a:r>
          </a:p>
          <a:p>
            <a:pPr eaLnBrk="1" hangingPunct="1">
              <a:lnSpc>
                <a:spcPct val="100000"/>
              </a:lnSpc>
              <a:spcBef>
                <a:spcPct val="0"/>
              </a:spcBef>
              <a:buNone/>
            </a:pPr>
            <a:r>
              <a:rPr lang="en-US" altLang="en-US" dirty="0">
                <a:latin typeface="Arial" panose="020B0604020202020204" pitchFamily="34" charset="0"/>
              </a:rPr>
              <a:t> studies, or epidemiology studies</a:t>
            </a:r>
          </a:p>
          <a:p>
            <a:pPr eaLnBrk="1" hangingPunct="1">
              <a:lnSpc>
                <a:spcPct val="100000"/>
              </a:lnSpc>
              <a:spcBef>
                <a:spcPct val="50000"/>
              </a:spcBef>
              <a:buNone/>
            </a:pPr>
            <a:r>
              <a:rPr lang="en-US" altLang="en-US" dirty="0">
                <a:latin typeface="Arial" panose="020B0604020202020204" pitchFamily="34" charset="0"/>
              </a:rPr>
              <a:t> Real </a:t>
            </a:r>
            <a:r>
              <a:rPr lang="en-US" altLang="en-US" dirty="0">
                <a:solidFill>
                  <a:srgbClr val="FF0000"/>
                </a:solidFill>
                <a:latin typeface="Arial" panose="020B0604020202020204" pitchFamily="34" charset="0"/>
              </a:rPr>
              <a:t>measured risk</a:t>
            </a:r>
            <a:r>
              <a:rPr lang="en-US" altLang="en-US" dirty="0">
                <a:latin typeface="Arial" panose="020B0604020202020204" pitchFamily="34" charset="0"/>
              </a:rPr>
              <a:t> based on observation</a:t>
            </a:r>
          </a:p>
          <a:p>
            <a:pPr eaLnBrk="1" hangingPunct="1">
              <a:lnSpc>
                <a:spcPct val="80000"/>
              </a:lnSpc>
              <a:spcBef>
                <a:spcPct val="0"/>
              </a:spcBef>
              <a:buFontTx/>
              <a:buNone/>
            </a:pPr>
            <a:endParaRPr lang="en-US" altLang="en-US" sz="2400" dirty="0">
              <a:latin typeface="Arial" panose="020B0604020202020204" pitchFamily="34" charset="0"/>
            </a:endParaRPr>
          </a:p>
        </p:txBody>
      </p:sp>
      <p:sp>
        <p:nvSpPr>
          <p:cNvPr id="3" name="TextBox 2">
            <a:extLst>
              <a:ext uri="{FF2B5EF4-FFF2-40B4-BE49-F238E27FC236}">
                <a16:creationId xmlns:a16="http://schemas.microsoft.com/office/drawing/2014/main" id="{09760186-8210-302A-4546-4ADBD8B0538C}"/>
              </a:ext>
            </a:extLst>
          </p:cNvPr>
          <p:cNvSpPr txBox="1"/>
          <p:nvPr/>
        </p:nvSpPr>
        <p:spPr>
          <a:xfrm>
            <a:off x="457200" y="6488668"/>
            <a:ext cx="381000" cy="369332"/>
          </a:xfrm>
          <a:prstGeom prst="rect">
            <a:avLst/>
          </a:prstGeom>
          <a:noFill/>
        </p:spPr>
        <p:txBody>
          <a:bodyPr wrap="square">
            <a:spAutoFit/>
          </a:bodyPr>
          <a:lstStyle/>
          <a:p>
            <a:r>
              <a:rPr lang="en-US" dirty="0">
                <a:solidFill>
                  <a:srgbClr val="FF0000"/>
                </a:solidFill>
              </a:rPr>
              <a:t>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EB7A3B9E-6B4F-516E-6B48-5A8F6C162B2F}"/>
              </a:ext>
            </a:extLst>
          </p:cNvPr>
          <p:cNvSpPr>
            <a:spLocks noGrp="1" noChangeArrowheads="1"/>
          </p:cNvSpPr>
          <p:nvPr>
            <p:ph type="title"/>
          </p:nvPr>
        </p:nvSpPr>
        <p:spPr>
          <a:xfrm>
            <a:off x="885825" y="838200"/>
            <a:ext cx="7372350" cy="776288"/>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ALARA Consequences (cont.)</a:t>
            </a:r>
          </a:p>
        </p:txBody>
      </p:sp>
      <p:sp>
        <p:nvSpPr>
          <p:cNvPr id="110595" name="Content Placeholder 2">
            <a:extLst>
              <a:ext uri="{FF2B5EF4-FFF2-40B4-BE49-F238E27FC236}">
                <a16:creationId xmlns:a16="http://schemas.microsoft.com/office/drawing/2014/main" id="{604152A5-470A-FE76-AB47-B7FAAA65E4DE}"/>
              </a:ext>
            </a:extLst>
          </p:cNvPr>
          <p:cNvSpPr>
            <a:spLocks noGrp="1" noChangeArrowheads="1"/>
          </p:cNvSpPr>
          <p:nvPr>
            <p:ph idx="1"/>
          </p:nvPr>
        </p:nvSpPr>
        <p:spPr>
          <a:xfrm>
            <a:off x="885825" y="1676400"/>
            <a:ext cx="7372350" cy="4343400"/>
          </a:xfrm>
        </p:spPr>
        <p:txBody>
          <a:bodyPr>
            <a:normAutofit/>
          </a:bodyPr>
          <a:lstStyle/>
          <a:p>
            <a:r>
              <a:rPr lang="en-US" altLang="en-US" sz="2800" dirty="0"/>
              <a:t>Potential for inadequate diagnostic images necessitating multiple diagnostic procedures</a:t>
            </a:r>
          </a:p>
          <a:p>
            <a:r>
              <a:rPr lang="en-US" altLang="en-US" sz="2800" dirty="0"/>
              <a:t>Large expenditures of money to reduce already low radiation exposures with no discernable health benefit</a:t>
            </a:r>
          </a:p>
          <a:p>
            <a:r>
              <a:rPr lang="en-US" altLang="en-US" sz="2800" dirty="0"/>
              <a:t>Public remains fearful of harmless radiation exposures</a:t>
            </a:r>
          </a:p>
        </p:txBody>
      </p:sp>
    </p:spTree>
    <p:extLst>
      <p:ext uri="{BB962C8B-B14F-4D97-AF65-F5344CB8AC3E}">
        <p14:creationId xmlns:p14="http://schemas.microsoft.com/office/powerpoint/2010/main" val="125456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F89117CD-CA9B-C9E1-352A-407D0AF9C7B0}"/>
              </a:ext>
            </a:extLst>
          </p:cNvPr>
          <p:cNvSpPr>
            <a:spLocks noGrp="1" noChangeArrowheads="1"/>
          </p:cNvSpPr>
          <p:nvPr>
            <p:ph type="title"/>
          </p:nvPr>
        </p:nvSpPr>
        <p:spPr>
          <a:xfrm>
            <a:off x="495300" y="381000"/>
            <a:ext cx="8153400" cy="1143000"/>
          </a:xfrm>
        </p:spPr>
        <p:txBody>
          <a:bodyPr>
            <a:noAutofit/>
          </a:bodyPr>
          <a:lstStyle/>
          <a:p>
            <a:pPr algn="ctr"/>
            <a:r>
              <a:rPr lang="en-US" altLang="en-US" dirty="0">
                <a:solidFill>
                  <a:schemeClr val="tx1"/>
                </a:solidFill>
                <a:latin typeface="Arial" panose="020B0604020202020204" pitchFamily="34" charset="0"/>
                <a:cs typeface="Arial" panose="020B0604020202020204" pitchFamily="34" charset="0"/>
              </a:rPr>
              <a:t>Unwarranted Expenditures</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Due to LNT Deception</a:t>
            </a:r>
          </a:p>
        </p:txBody>
      </p:sp>
      <p:sp>
        <p:nvSpPr>
          <p:cNvPr id="109571" name="Content Placeholder 2">
            <a:extLst>
              <a:ext uri="{FF2B5EF4-FFF2-40B4-BE49-F238E27FC236}">
                <a16:creationId xmlns:a16="http://schemas.microsoft.com/office/drawing/2014/main" id="{BA42D82E-AB5F-0B35-6181-D3F7CF4867E8}"/>
              </a:ext>
            </a:extLst>
          </p:cNvPr>
          <p:cNvSpPr>
            <a:spLocks noGrp="1" noChangeArrowheads="1"/>
          </p:cNvSpPr>
          <p:nvPr>
            <p:ph idx="1"/>
          </p:nvPr>
        </p:nvSpPr>
        <p:spPr>
          <a:xfrm>
            <a:off x="762000" y="1660476"/>
            <a:ext cx="7372350" cy="4038600"/>
          </a:xfrm>
        </p:spPr>
        <p:txBody>
          <a:bodyPr>
            <a:normAutofit lnSpcReduction="10000"/>
          </a:bodyPr>
          <a:lstStyle/>
          <a:p>
            <a:pPr>
              <a:lnSpc>
                <a:spcPct val="100000"/>
              </a:lnSpc>
              <a:spcBef>
                <a:spcPts val="600"/>
              </a:spcBef>
            </a:pPr>
            <a:r>
              <a:rPr lang="en-US" altLang="en-US" sz="2400" dirty="0"/>
              <a:t>Annual public radiation doses from abandoned U.S. uranium mill tailings sites (UMTRA* Project) assessed using collective dose concept</a:t>
            </a:r>
          </a:p>
          <a:p>
            <a:pPr>
              <a:lnSpc>
                <a:spcPct val="100000"/>
              </a:lnSpc>
              <a:spcBef>
                <a:spcPts val="600"/>
              </a:spcBef>
            </a:pPr>
            <a:r>
              <a:rPr lang="en-US" altLang="en-US" sz="2400" dirty="0"/>
              <a:t>Number of cancer deaths at each site over next 100 years predicted from LNT model using collective dose assessment data</a:t>
            </a:r>
          </a:p>
          <a:p>
            <a:pPr>
              <a:lnSpc>
                <a:spcPct val="110000"/>
              </a:lnSpc>
              <a:spcBef>
                <a:spcPts val="600"/>
              </a:spcBef>
            </a:pPr>
            <a:r>
              <a:rPr lang="en-US" altLang="en-US" sz="2400" dirty="0"/>
              <a:t>Overall cost-effectiveness $1.1 million per (predicted) cancer death averted</a:t>
            </a:r>
          </a:p>
          <a:p>
            <a:pPr>
              <a:lnSpc>
                <a:spcPct val="110000"/>
              </a:lnSpc>
              <a:spcBef>
                <a:spcPts val="600"/>
              </a:spcBef>
            </a:pPr>
            <a:r>
              <a:rPr lang="en-US" altLang="en-US" sz="2400" dirty="0"/>
              <a:t>Many site cleanup costs both unwarranted and excessive</a:t>
            </a:r>
          </a:p>
        </p:txBody>
      </p:sp>
      <p:sp>
        <p:nvSpPr>
          <p:cNvPr id="2" name="TextBox 1">
            <a:extLst>
              <a:ext uri="{FF2B5EF4-FFF2-40B4-BE49-F238E27FC236}">
                <a16:creationId xmlns:a16="http://schemas.microsoft.com/office/drawing/2014/main" id="{4A7270AB-DF7D-D1B9-8276-8B2E99090FFF}"/>
              </a:ext>
            </a:extLst>
          </p:cNvPr>
          <p:cNvSpPr txBox="1"/>
          <p:nvPr/>
        </p:nvSpPr>
        <p:spPr>
          <a:xfrm>
            <a:off x="1295400" y="5835552"/>
            <a:ext cx="4191000" cy="369332"/>
          </a:xfrm>
          <a:prstGeom prst="rect">
            <a:avLst/>
          </a:prstGeom>
          <a:noFill/>
        </p:spPr>
        <p:txBody>
          <a:bodyPr wrap="square" rtlCol="0">
            <a:spAutoFit/>
          </a:bodyPr>
          <a:lstStyle/>
          <a:p>
            <a:r>
              <a:rPr lang="en-US" dirty="0"/>
              <a:t>* Uranium Mill Tailings Remedial Action</a:t>
            </a:r>
          </a:p>
        </p:txBody>
      </p:sp>
    </p:spTree>
    <p:extLst>
      <p:ext uri="{BB962C8B-B14F-4D97-AF65-F5344CB8AC3E}">
        <p14:creationId xmlns:p14="http://schemas.microsoft.com/office/powerpoint/2010/main" val="793903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9F894E-A7FA-D1C8-7E10-FDC782991D79}"/>
              </a:ext>
            </a:extLst>
          </p:cNvPr>
          <p:cNvPicPr>
            <a:picLocks noChangeAspect="1"/>
          </p:cNvPicPr>
          <p:nvPr/>
        </p:nvPicPr>
        <p:blipFill rotWithShape="1">
          <a:blip r:embed="rId3"/>
          <a:srcRect l="25832" t="36020" r="30001" b="9612"/>
          <a:stretch/>
        </p:blipFill>
        <p:spPr>
          <a:xfrm>
            <a:off x="533399" y="593065"/>
            <a:ext cx="8102237" cy="5350535"/>
          </a:xfrm>
          <a:prstGeom prst="rect">
            <a:avLst/>
          </a:prstGeom>
        </p:spPr>
      </p:pic>
      <p:sp>
        <p:nvSpPr>
          <p:cNvPr id="3" name="TextBox 2">
            <a:extLst>
              <a:ext uri="{FF2B5EF4-FFF2-40B4-BE49-F238E27FC236}">
                <a16:creationId xmlns:a16="http://schemas.microsoft.com/office/drawing/2014/main" id="{90C095DD-8C6C-302F-D183-E10CF3A8F141}"/>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43</a:t>
            </a:r>
          </a:p>
        </p:txBody>
      </p:sp>
    </p:spTree>
    <p:extLst>
      <p:ext uri="{BB962C8B-B14F-4D97-AF65-F5344CB8AC3E}">
        <p14:creationId xmlns:p14="http://schemas.microsoft.com/office/powerpoint/2010/main" val="4014422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8D5037A8-9A94-E799-0E38-80510BEE1E8B}"/>
              </a:ext>
            </a:extLst>
          </p:cNvPr>
          <p:cNvSpPr>
            <a:spLocks noGrp="1" noChangeArrowheads="1"/>
          </p:cNvSpPr>
          <p:nvPr>
            <p:ph type="title"/>
          </p:nvPr>
        </p:nvSpPr>
        <p:spPr>
          <a:xfrm>
            <a:off x="628650" y="381000"/>
            <a:ext cx="7886700" cy="11430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Lack of Low-Dose Radiation</a:t>
            </a:r>
            <a:br>
              <a:rPr lang="en-US" altLang="en-US" dirty="0">
                <a:solidFill>
                  <a:schemeClr val="tx1"/>
                </a:solidFill>
                <a:latin typeface="Arial" panose="020B0604020202020204" pitchFamily="34" charset="0"/>
                <a:cs typeface="Arial" panose="020B0604020202020204" pitchFamily="34" charset="0"/>
              </a:rPr>
            </a:br>
            <a:r>
              <a:rPr lang="en-US" altLang="en-US" dirty="0">
                <a:solidFill>
                  <a:schemeClr val="tx1"/>
                </a:solidFill>
                <a:latin typeface="Arial" panose="020B0604020202020204" pitchFamily="34" charset="0"/>
                <a:cs typeface="Arial" panose="020B0604020202020204" pitchFamily="34" charset="0"/>
              </a:rPr>
              <a:t>Evidence to Support LNT</a:t>
            </a:r>
          </a:p>
        </p:txBody>
      </p:sp>
      <p:sp>
        <p:nvSpPr>
          <p:cNvPr id="121859" name="TextBox 2">
            <a:extLst>
              <a:ext uri="{FF2B5EF4-FFF2-40B4-BE49-F238E27FC236}">
                <a16:creationId xmlns:a16="http://schemas.microsoft.com/office/drawing/2014/main" id="{71E8A23F-AA98-9FA5-A919-0CA8AE07629F}"/>
              </a:ext>
            </a:extLst>
          </p:cNvPr>
          <p:cNvSpPr txBox="1">
            <a:spLocks noChangeArrowheads="1"/>
          </p:cNvSpPr>
          <p:nvPr/>
        </p:nvSpPr>
        <p:spPr bwMode="auto">
          <a:xfrm>
            <a:off x="1143000" y="1752600"/>
            <a:ext cx="6781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latin typeface="+mn-lt"/>
              </a:rPr>
              <a:t>“No reproducible evidence exists of harmful effects from increases in background radiation three to ten times the usual levels. There is no increase in leukemia or other cancers among American participants in nuclear testing, no increase in leukemia or thyroid cancer among medical patients receiving Iodine-131 for diagnosis or treatment of hyperthyroidism, and no increase in lung cancer among non-smokers exposed to increased radon in the home.”</a:t>
            </a:r>
          </a:p>
          <a:p>
            <a:pPr eaLnBrk="1" hangingPunct="1">
              <a:lnSpc>
                <a:spcPct val="100000"/>
              </a:lnSpc>
              <a:spcBef>
                <a:spcPct val="0"/>
              </a:spcBef>
              <a:buFontTx/>
              <a:buNone/>
            </a:pPr>
            <a:endParaRPr lang="en-US" altLang="en-US" sz="2000" dirty="0">
              <a:latin typeface="Arial" panose="020B0604020202020204" pitchFamily="34" charset="0"/>
            </a:endParaRPr>
          </a:p>
          <a:p>
            <a:pPr eaLnBrk="1" hangingPunct="1">
              <a:lnSpc>
                <a:spcPct val="100000"/>
              </a:lnSpc>
              <a:spcBef>
                <a:spcPct val="0"/>
              </a:spcBef>
              <a:buFontTx/>
              <a:buNone/>
            </a:pPr>
            <a:r>
              <a:rPr lang="en-US" altLang="en-US" sz="1400" dirty="0">
                <a:latin typeface="+mn-lt"/>
              </a:rPr>
              <a:t>Rosalyn Yalow, “Concerns with Low Level Ionizing Radiation,” </a:t>
            </a:r>
            <a:r>
              <a:rPr lang="en-US" altLang="en-US" sz="1400" i="1" dirty="0">
                <a:latin typeface="+mn-lt"/>
              </a:rPr>
              <a:t>Mayo Clinic Proceedings</a:t>
            </a:r>
            <a:r>
              <a:rPr lang="en-US" altLang="en-US" sz="1400" dirty="0">
                <a:latin typeface="+mn-lt"/>
              </a:rPr>
              <a:t>, 69: 436-440</a:t>
            </a:r>
          </a:p>
        </p:txBody>
      </p:sp>
      <p:sp>
        <p:nvSpPr>
          <p:cNvPr id="3" name="TextBox 2">
            <a:extLst>
              <a:ext uri="{FF2B5EF4-FFF2-40B4-BE49-F238E27FC236}">
                <a16:creationId xmlns:a16="http://schemas.microsoft.com/office/drawing/2014/main" id="{EF4AE42F-6F0C-5590-F86A-EAFC97C1EE41}"/>
              </a:ext>
            </a:extLst>
          </p:cNvPr>
          <p:cNvSpPr txBox="1"/>
          <p:nvPr/>
        </p:nvSpPr>
        <p:spPr>
          <a:xfrm>
            <a:off x="381000" y="6505515"/>
            <a:ext cx="533400" cy="369332"/>
          </a:xfrm>
          <a:prstGeom prst="rect">
            <a:avLst/>
          </a:prstGeom>
          <a:noFill/>
        </p:spPr>
        <p:txBody>
          <a:bodyPr wrap="square">
            <a:spAutoFit/>
          </a:bodyPr>
          <a:lstStyle/>
          <a:p>
            <a:r>
              <a:rPr lang="en-US" dirty="0">
                <a:solidFill>
                  <a:srgbClr val="FF0000"/>
                </a:solidFill>
              </a:rPr>
              <a:t>44</a:t>
            </a:r>
          </a:p>
        </p:txBody>
      </p:sp>
    </p:spTree>
    <p:extLst>
      <p:ext uri="{BB962C8B-B14F-4D97-AF65-F5344CB8AC3E}">
        <p14:creationId xmlns:p14="http://schemas.microsoft.com/office/powerpoint/2010/main" val="100827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1B0052BE-9386-CFB1-C509-366DAB5641A0}"/>
              </a:ext>
            </a:extLst>
          </p:cNvPr>
          <p:cNvSpPr>
            <a:spLocks noGrp="1" noChangeArrowheads="1"/>
          </p:cNvSpPr>
          <p:nvPr>
            <p:ph type="title" idx="4294967295"/>
          </p:nvPr>
        </p:nvSpPr>
        <p:spPr>
          <a:xfrm>
            <a:off x="457200" y="615776"/>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Radiation Phobia</a:t>
            </a:r>
          </a:p>
        </p:txBody>
      </p:sp>
      <p:sp>
        <p:nvSpPr>
          <p:cNvPr id="105475" name="Rectangle 3">
            <a:extLst>
              <a:ext uri="{FF2B5EF4-FFF2-40B4-BE49-F238E27FC236}">
                <a16:creationId xmlns:a16="http://schemas.microsoft.com/office/drawing/2014/main" id="{0EE0B7E4-0287-A080-0357-BFDBE185AD4F}"/>
              </a:ext>
            </a:extLst>
          </p:cNvPr>
          <p:cNvSpPr>
            <a:spLocks noGrp="1" noChangeArrowheads="1"/>
          </p:cNvSpPr>
          <p:nvPr>
            <p:ph type="body" idx="4294967295"/>
          </p:nvPr>
        </p:nvSpPr>
        <p:spPr>
          <a:xfrm>
            <a:off x="662609" y="1447800"/>
            <a:ext cx="7543800" cy="3216275"/>
          </a:xfrm>
        </p:spPr>
        <p:txBody>
          <a:bodyPr>
            <a:normAutofit/>
          </a:bodyPr>
          <a:lstStyle/>
          <a:p>
            <a:pPr eaLnBrk="1" hangingPunct="1">
              <a:lnSpc>
                <a:spcPct val="100000"/>
              </a:lnSpc>
              <a:spcBef>
                <a:spcPts val="0"/>
              </a:spcBef>
              <a:defRPr/>
            </a:pPr>
            <a:r>
              <a:rPr lang="en-US" altLang="en-US" sz="2400" dirty="0"/>
              <a:t>LNT model, collective dose concept, and ALARA protocol continue to perpetuate low-dose radiation phobia </a:t>
            </a:r>
            <a:endParaRPr lang="en-US" altLang="en-US" sz="2000" dirty="0"/>
          </a:p>
          <a:p>
            <a:r>
              <a:rPr lang="en-US" altLang="en-US" sz="2400" dirty="0"/>
              <a:t>Reason that low-dose ionizing radiation studies cannot be [absolutely] conclusive is that risk, if any exists at low radiation levels, too small to be seen in presence of other risks of life*</a:t>
            </a:r>
          </a:p>
        </p:txBody>
      </p:sp>
      <p:sp>
        <p:nvSpPr>
          <p:cNvPr id="2" name="TextBox 1">
            <a:extLst>
              <a:ext uri="{FF2B5EF4-FFF2-40B4-BE49-F238E27FC236}">
                <a16:creationId xmlns:a16="http://schemas.microsoft.com/office/drawing/2014/main" id="{FF450997-AA16-2786-A604-9416565A9199}"/>
              </a:ext>
            </a:extLst>
          </p:cNvPr>
          <p:cNvSpPr txBox="1"/>
          <p:nvPr/>
        </p:nvSpPr>
        <p:spPr>
          <a:xfrm>
            <a:off x="1424609" y="4953000"/>
            <a:ext cx="6019800" cy="523220"/>
          </a:xfrm>
          <a:prstGeom prst="rect">
            <a:avLst/>
          </a:prstGeom>
          <a:noFill/>
        </p:spPr>
        <p:txBody>
          <a:bodyPr wrap="square" rtlCol="0">
            <a:spAutoFit/>
          </a:bodyPr>
          <a:lstStyle/>
          <a:p>
            <a:r>
              <a:rPr lang="en-US" altLang="en-US" sz="1400" dirty="0"/>
              <a:t>* Report NT-14-3, </a:t>
            </a:r>
            <a:r>
              <a:rPr lang="en-US" altLang="en-US" sz="1400" i="1" dirty="0"/>
              <a:t>Occupational Radiation Exposure from Naval Reactors’</a:t>
            </a:r>
          </a:p>
          <a:p>
            <a:r>
              <a:rPr lang="en-US" altLang="en-US" sz="1400" i="1" dirty="0"/>
              <a:t>   Department of Energy Facilities</a:t>
            </a:r>
            <a:r>
              <a:rPr lang="en-US" altLang="en-US" sz="1400" dirty="0"/>
              <a:t>, May 2014</a:t>
            </a:r>
            <a:r>
              <a:rPr lang="en-US" sz="1400"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a:extLst>
              <a:ext uri="{FF2B5EF4-FFF2-40B4-BE49-F238E27FC236}">
                <a16:creationId xmlns:a16="http://schemas.microsoft.com/office/drawing/2014/main" id="{08DA002F-D287-1C14-9848-A87E736EA91C}"/>
              </a:ext>
            </a:extLst>
          </p:cNvPr>
          <p:cNvSpPr txBox="1">
            <a:spLocks noChangeArrowheads="1"/>
          </p:cNvSpPr>
          <p:nvPr/>
        </p:nvSpPr>
        <p:spPr bwMode="auto">
          <a:xfrm>
            <a:off x="1638300" y="2590800"/>
            <a:ext cx="5867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a:latin typeface="Arial" panose="020B0604020202020204" pitchFamily="34" charset="0"/>
              </a:rPr>
              <a:t>A Realistic Radiation</a:t>
            </a:r>
          </a:p>
          <a:p>
            <a:pPr algn="ctr" eaLnBrk="1" hangingPunct="1">
              <a:lnSpc>
                <a:spcPct val="100000"/>
              </a:lnSpc>
              <a:spcBef>
                <a:spcPct val="0"/>
              </a:spcBef>
              <a:buFontTx/>
              <a:buNone/>
            </a:pPr>
            <a:r>
              <a:rPr lang="en-US" altLang="en-US" sz="3600">
                <a:latin typeface="Arial" panose="020B0604020202020204" pitchFamily="34" charset="0"/>
              </a:rPr>
              <a:t>Dose-Response Model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Grafik 1">
            <a:extLst>
              <a:ext uri="{FF2B5EF4-FFF2-40B4-BE49-F238E27FC236}">
                <a16:creationId xmlns:a16="http://schemas.microsoft.com/office/drawing/2014/main" id="{EAF0BEE3-B53E-2A92-CA05-BA72FE30B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003" y="312469"/>
            <a:ext cx="6934597" cy="62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D97B579-8BB0-206A-7497-520BFB22A76D}"/>
              </a:ext>
            </a:extLst>
          </p:cNvPr>
          <p:cNvSpPr txBox="1"/>
          <p:nvPr/>
        </p:nvSpPr>
        <p:spPr>
          <a:xfrm>
            <a:off x="381000" y="6516757"/>
            <a:ext cx="533003" cy="369332"/>
          </a:xfrm>
          <a:prstGeom prst="rect">
            <a:avLst/>
          </a:prstGeom>
          <a:noFill/>
        </p:spPr>
        <p:txBody>
          <a:bodyPr wrap="square">
            <a:spAutoFit/>
          </a:bodyPr>
          <a:lstStyle/>
          <a:p>
            <a:r>
              <a:rPr lang="en-US" dirty="0">
                <a:solidFill>
                  <a:srgbClr val="FF0000"/>
                </a:solidFill>
              </a:rPr>
              <a:t>47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4">
            <a:extLst>
              <a:ext uri="{FF2B5EF4-FFF2-40B4-BE49-F238E27FC236}">
                <a16:creationId xmlns:a16="http://schemas.microsoft.com/office/drawing/2014/main" id="{17B1D3F2-ED1E-1ADE-7A83-3EC6A45F87E7}"/>
              </a:ext>
            </a:extLst>
          </p:cNvPr>
          <p:cNvSpPr txBox="1">
            <a:spLocks noChangeArrowheads="1"/>
          </p:cNvSpPr>
          <p:nvPr/>
        </p:nvSpPr>
        <p:spPr bwMode="auto">
          <a:xfrm>
            <a:off x="1905000" y="54864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400">
              <a:latin typeface="Times" panose="02020603050405020304" pitchFamily="18" charset="0"/>
            </a:endParaRPr>
          </a:p>
        </p:txBody>
      </p:sp>
      <p:sp>
        <p:nvSpPr>
          <p:cNvPr id="115715" name="Text Box 5">
            <a:extLst>
              <a:ext uri="{FF2B5EF4-FFF2-40B4-BE49-F238E27FC236}">
                <a16:creationId xmlns:a16="http://schemas.microsoft.com/office/drawing/2014/main" id="{63824228-4A90-A389-84CA-E3C08362D0CA}"/>
              </a:ext>
            </a:extLst>
          </p:cNvPr>
          <p:cNvSpPr txBox="1">
            <a:spLocks noChangeArrowheads="1"/>
          </p:cNvSpPr>
          <p:nvPr/>
        </p:nvSpPr>
        <p:spPr bwMode="auto">
          <a:xfrm>
            <a:off x="914400" y="273809"/>
            <a:ext cx="7315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A Realistic Dose-Response Model</a:t>
            </a:r>
            <a:endParaRPr lang="en-US" altLang="en-US" sz="3600" baseline="80000" dirty="0">
              <a:latin typeface="Arial" panose="020B0604020202020204" pitchFamily="34" charset="0"/>
            </a:endParaRPr>
          </a:p>
        </p:txBody>
      </p:sp>
      <p:pic>
        <p:nvPicPr>
          <p:cNvPr id="115716" name="Picture 3">
            <a:extLst>
              <a:ext uri="{FF2B5EF4-FFF2-40B4-BE49-F238E27FC236}">
                <a16:creationId xmlns:a16="http://schemas.microsoft.com/office/drawing/2014/main" id="{C648C038-0CD1-ED8C-2AC9-219882900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53" y="1295400"/>
            <a:ext cx="756849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CC9016B-7C2F-750B-C49E-675A2DC3EE07}"/>
              </a:ext>
            </a:extLst>
          </p:cNvPr>
          <p:cNvSpPr txBox="1"/>
          <p:nvPr/>
        </p:nvSpPr>
        <p:spPr>
          <a:xfrm>
            <a:off x="381000" y="6488668"/>
            <a:ext cx="533400" cy="369332"/>
          </a:xfrm>
          <a:prstGeom prst="rect">
            <a:avLst/>
          </a:prstGeom>
          <a:noFill/>
        </p:spPr>
        <p:txBody>
          <a:bodyPr wrap="square">
            <a:spAutoFit/>
          </a:bodyPr>
          <a:lstStyle/>
          <a:p>
            <a:r>
              <a:rPr lang="en-US" dirty="0">
                <a:solidFill>
                  <a:srgbClr val="FF0000"/>
                </a:solidFill>
              </a:rPr>
              <a:t>48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a:extLst>
              <a:ext uri="{FF2B5EF4-FFF2-40B4-BE49-F238E27FC236}">
                <a16:creationId xmlns:a16="http://schemas.microsoft.com/office/drawing/2014/main" id="{3C57F1EC-E762-04BE-9674-5CEF46C0E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68" y="301625"/>
            <a:ext cx="7559863" cy="553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5">
            <a:extLst>
              <a:ext uri="{FF2B5EF4-FFF2-40B4-BE49-F238E27FC236}">
                <a16:creationId xmlns:a16="http://schemas.microsoft.com/office/drawing/2014/main" id="{254AB983-2A34-FBB1-33D4-062CC50BB2C9}"/>
              </a:ext>
            </a:extLst>
          </p:cNvPr>
          <p:cNvSpPr txBox="1">
            <a:spLocks noChangeArrowheads="1"/>
          </p:cNvSpPr>
          <p:nvPr/>
        </p:nvSpPr>
        <p:spPr bwMode="auto">
          <a:xfrm>
            <a:off x="1676400" y="6019800"/>
            <a:ext cx="5410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a:latin typeface="Times" panose="02020603050405020304" pitchFamily="18" charset="0"/>
              </a:rPr>
              <a:t>Ref. </a:t>
            </a:r>
            <a:r>
              <a:rPr lang="en-US" altLang="en-US" sz="1200" i="1" dirty="0">
                <a:latin typeface="Times" panose="02020603050405020304" pitchFamily="18" charset="0"/>
              </a:rPr>
              <a:t>Evidence for Beneficial Low Level Radiation Effects and Radiation Hormesis</a:t>
            </a:r>
            <a:r>
              <a:rPr lang="en-US" altLang="en-US" sz="1200" dirty="0">
                <a:latin typeface="Times" panose="02020603050405020304" pitchFamily="18" charset="0"/>
              </a:rPr>
              <a:t>, </a:t>
            </a:r>
          </a:p>
          <a:p>
            <a:pPr eaLnBrk="1" hangingPunct="1">
              <a:lnSpc>
                <a:spcPct val="100000"/>
              </a:lnSpc>
              <a:spcBef>
                <a:spcPct val="0"/>
              </a:spcBef>
              <a:buFontTx/>
              <a:buNone/>
            </a:pPr>
            <a:r>
              <a:rPr lang="en-US" altLang="en-US" sz="1200" dirty="0">
                <a:latin typeface="Times" panose="02020603050405020304" pitchFamily="18" charset="0"/>
              </a:rPr>
              <a:t>L.E. </a:t>
            </a:r>
            <a:r>
              <a:rPr lang="en-US" altLang="en-US" sz="1200" dirty="0" err="1">
                <a:latin typeface="Times" panose="02020603050405020304" pitchFamily="18" charset="0"/>
              </a:rPr>
              <a:t>Feinendegen</a:t>
            </a:r>
            <a:r>
              <a:rPr lang="en-US" altLang="en-US" sz="1200" dirty="0">
                <a:latin typeface="Times" panose="02020603050405020304" pitchFamily="18" charset="0"/>
              </a:rPr>
              <a:t>, MD, The British Journal of Radiology, 78 (2005), pp. 3–7</a:t>
            </a:r>
          </a:p>
        </p:txBody>
      </p:sp>
      <p:sp>
        <p:nvSpPr>
          <p:cNvPr id="3" name="TextBox 2">
            <a:extLst>
              <a:ext uri="{FF2B5EF4-FFF2-40B4-BE49-F238E27FC236}">
                <a16:creationId xmlns:a16="http://schemas.microsoft.com/office/drawing/2014/main" id="{3A717808-2AE8-26C3-ADBE-E3F9331283D1}"/>
              </a:ext>
            </a:extLst>
          </p:cNvPr>
          <p:cNvSpPr txBox="1"/>
          <p:nvPr/>
        </p:nvSpPr>
        <p:spPr>
          <a:xfrm>
            <a:off x="381000" y="6539810"/>
            <a:ext cx="457200" cy="369332"/>
          </a:xfrm>
          <a:prstGeom prst="rect">
            <a:avLst/>
          </a:prstGeom>
          <a:noFill/>
        </p:spPr>
        <p:txBody>
          <a:bodyPr wrap="square">
            <a:spAutoFit/>
          </a:bodyPr>
          <a:lstStyle/>
          <a:p>
            <a:r>
              <a:rPr lang="en-US" dirty="0">
                <a:solidFill>
                  <a:srgbClr val="FF0000"/>
                </a:solidFill>
              </a:rPr>
              <a:t>49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a:extLst>
              <a:ext uri="{FF2B5EF4-FFF2-40B4-BE49-F238E27FC236}">
                <a16:creationId xmlns:a16="http://schemas.microsoft.com/office/drawing/2014/main" id="{05726088-4FB5-1E25-CCB5-7FB2E6C669E9}"/>
              </a:ext>
            </a:extLst>
          </p:cNvPr>
          <p:cNvSpPr txBox="1">
            <a:spLocks noChangeArrowheads="1"/>
          </p:cNvSpPr>
          <p:nvPr/>
        </p:nvSpPr>
        <p:spPr bwMode="auto">
          <a:xfrm>
            <a:off x="1524000" y="2667000"/>
            <a:ext cx="586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Data Refuting Low-Dose Radiation Risk</a:t>
            </a:r>
          </a:p>
        </p:txBody>
      </p:sp>
    </p:spTree>
    <p:extLst>
      <p:ext uri="{BB962C8B-B14F-4D97-AF65-F5344CB8AC3E}">
        <p14:creationId xmlns:p14="http://schemas.microsoft.com/office/powerpoint/2010/main" val="11415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9D6254C6-67BB-09E6-FA84-59207B0BBD4E}"/>
              </a:ext>
            </a:extLst>
          </p:cNvPr>
          <p:cNvSpPr>
            <a:spLocks noGrp="1" noChangeArrowheads="1"/>
          </p:cNvSpPr>
          <p:nvPr>
            <p:ph type="title"/>
          </p:nvPr>
        </p:nvSpPr>
        <p:spPr>
          <a:xfrm>
            <a:off x="457200" y="460375"/>
            <a:ext cx="8229600" cy="639762"/>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Emotional Aspects of Risk Perception</a:t>
            </a:r>
          </a:p>
        </p:txBody>
      </p:sp>
      <p:pic>
        <p:nvPicPr>
          <p:cNvPr id="23555" name="Picture 5">
            <a:extLst>
              <a:ext uri="{FF2B5EF4-FFF2-40B4-BE49-F238E27FC236}">
                <a16:creationId xmlns:a16="http://schemas.microsoft.com/office/drawing/2014/main" id="{1C8B60F8-D881-1A64-2C15-72ABD4FC22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5513" y="1295400"/>
            <a:ext cx="7052973" cy="4953000"/>
          </a:xfrm>
          <a:noFill/>
        </p:spPr>
      </p:pic>
      <p:sp>
        <p:nvSpPr>
          <p:cNvPr id="3" name="TextBox 2">
            <a:extLst>
              <a:ext uri="{FF2B5EF4-FFF2-40B4-BE49-F238E27FC236}">
                <a16:creationId xmlns:a16="http://schemas.microsoft.com/office/drawing/2014/main" id="{2B25F092-78C2-786C-2D5A-E7B8F0C4F2B4}"/>
              </a:ext>
            </a:extLst>
          </p:cNvPr>
          <p:cNvSpPr txBox="1"/>
          <p:nvPr/>
        </p:nvSpPr>
        <p:spPr>
          <a:xfrm>
            <a:off x="457200" y="6495294"/>
            <a:ext cx="457200" cy="369332"/>
          </a:xfrm>
          <a:prstGeom prst="rect">
            <a:avLst/>
          </a:prstGeom>
          <a:noFill/>
        </p:spPr>
        <p:txBody>
          <a:bodyPr wrap="square">
            <a:spAutoFit/>
          </a:bodyPr>
          <a:lstStyle/>
          <a:p>
            <a:r>
              <a:rPr lang="en-US" dirty="0">
                <a:solidFill>
                  <a:srgbClr val="FF0000"/>
                </a:solidFill>
              </a:rPr>
              <a:t>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a:extLst>
              <a:ext uri="{FF2B5EF4-FFF2-40B4-BE49-F238E27FC236}">
                <a16:creationId xmlns:a16="http://schemas.microsoft.com/office/drawing/2014/main" id="{126A6EF1-606B-6996-4C16-95B4070BD4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68" y="1066801"/>
            <a:ext cx="791520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1">
            <a:extLst>
              <a:ext uri="{FF2B5EF4-FFF2-40B4-BE49-F238E27FC236}">
                <a16:creationId xmlns:a16="http://schemas.microsoft.com/office/drawing/2014/main" id="{2C0870A0-A50D-2BEC-8B15-789967597E41}"/>
              </a:ext>
            </a:extLst>
          </p:cNvPr>
          <p:cNvSpPr txBox="1">
            <a:spLocks noChangeArrowheads="1"/>
          </p:cNvSpPr>
          <p:nvPr/>
        </p:nvSpPr>
        <p:spPr bwMode="auto">
          <a:xfrm>
            <a:off x="381000" y="228600"/>
            <a:ext cx="8382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dirty="0">
                <a:latin typeface="Arial" panose="020B0604020202020204" pitchFamily="34" charset="0"/>
              </a:rPr>
              <a:t>Chernobyl Radiation Exposure Observations</a:t>
            </a:r>
          </a:p>
        </p:txBody>
      </p:sp>
    </p:spTree>
    <p:extLst>
      <p:ext uri="{BB962C8B-B14F-4D97-AF65-F5344CB8AC3E}">
        <p14:creationId xmlns:p14="http://schemas.microsoft.com/office/powerpoint/2010/main" val="3632692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
            <a:extLst>
              <a:ext uri="{FF2B5EF4-FFF2-40B4-BE49-F238E27FC236}">
                <a16:creationId xmlns:a16="http://schemas.microsoft.com/office/drawing/2014/main" id="{38E2F53B-8D84-6160-EF83-DE7B74D97C7B}"/>
              </a:ext>
            </a:extLst>
          </p:cNvPr>
          <p:cNvSpPr txBox="1">
            <a:spLocks noChangeArrowheads="1"/>
          </p:cNvSpPr>
          <p:nvPr/>
        </p:nvSpPr>
        <p:spPr bwMode="auto">
          <a:xfrm>
            <a:off x="457200" y="689251"/>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dirty="0">
                <a:latin typeface="Arial" panose="020B0604020202020204" pitchFamily="34" charset="0"/>
              </a:rPr>
              <a:t>Chernobyl Emergency Worker Death from Acute Radiation Syndrome</a:t>
            </a:r>
          </a:p>
        </p:txBody>
      </p:sp>
      <p:pic>
        <p:nvPicPr>
          <p:cNvPr id="78851" name="Picture 3">
            <a:extLst>
              <a:ext uri="{FF2B5EF4-FFF2-40B4-BE49-F238E27FC236}">
                <a16:creationId xmlns:a16="http://schemas.microsoft.com/office/drawing/2014/main" id="{71EAAEDF-28DF-89B9-5EB7-D5C731EFE8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446338"/>
            <a:ext cx="6026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4">
            <a:extLst>
              <a:ext uri="{FF2B5EF4-FFF2-40B4-BE49-F238E27FC236}">
                <a16:creationId xmlns:a16="http://schemas.microsoft.com/office/drawing/2014/main" id="{486505DC-3F89-C0D9-7482-10C24E1FF135}"/>
              </a:ext>
            </a:extLst>
          </p:cNvPr>
          <p:cNvSpPr txBox="1">
            <a:spLocks noChangeArrowheads="1"/>
          </p:cNvSpPr>
          <p:nvPr/>
        </p:nvSpPr>
        <p:spPr bwMode="auto">
          <a:xfrm>
            <a:off x="6784975" y="2778125"/>
            <a:ext cx="18113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latin typeface="Arial" panose="020B0604020202020204" pitchFamily="34" charset="0"/>
              </a:rPr>
              <a:t>Above 4,000 mSv (400 rem) 27 of 42 exposed workers died.</a:t>
            </a:r>
          </a:p>
          <a:p>
            <a:pPr eaLnBrk="1" hangingPunct="1">
              <a:lnSpc>
                <a:spcPct val="100000"/>
              </a:lnSpc>
              <a:spcBef>
                <a:spcPct val="0"/>
              </a:spcBef>
              <a:buFontTx/>
              <a:buNone/>
            </a:pPr>
            <a:endParaRPr lang="en-US" altLang="en-US" sz="1600">
              <a:latin typeface="Arial" panose="020B0604020202020204" pitchFamily="34" charset="0"/>
            </a:endParaRPr>
          </a:p>
          <a:p>
            <a:pPr eaLnBrk="1" hangingPunct="1">
              <a:lnSpc>
                <a:spcPct val="100000"/>
              </a:lnSpc>
              <a:spcBef>
                <a:spcPct val="0"/>
              </a:spcBef>
              <a:buFontTx/>
              <a:buNone/>
            </a:pPr>
            <a:r>
              <a:rPr lang="en-US" altLang="en-US" sz="1600">
                <a:latin typeface="Arial" panose="020B0604020202020204" pitchFamily="34" charset="0"/>
              </a:rPr>
              <a:t>Below 2,000 mSv (200 rem) none of 140 exposed workers died.</a:t>
            </a:r>
          </a:p>
        </p:txBody>
      </p:sp>
      <p:sp>
        <p:nvSpPr>
          <p:cNvPr id="78853" name="TextBox 5">
            <a:extLst>
              <a:ext uri="{FF2B5EF4-FFF2-40B4-BE49-F238E27FC236}">
                <a16:creationId xmlns:a16="http://schemas.microsoft.com/office/drawing/2014/main" id="{F3B624DF-1795-82F2-14EF-C3D5FECFC5C1}"/>
              </a:ext>
            </a:extLst>
          </p:cNvPr>
          <p:cNvSpPr txBox="1">
            <a:spLocks noChangeArrowheads="1"/>
          </p:cNvSpPr>
          <p:nvPr/>
        </p:nvSpPr>
        <p:spPr bwMode="auto">
          <a:xfrm>
            <a:off x="2514600" y="5695950"/>
            <a:ext cx="3767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rPr>
              <a:t>Source: Wade Allison, Radiation and Reason</a:t>
            </a:r>
          </a:p>
        </p:txBody>
      </p:sp>
      <p:sp>
        <p:nvSpPr>
          <p:cNvPr id="3" name="TextBox 2">
            <a:extLst>
              <a:ext uri="{FF2B5EF4-FFF2-40B4-BE49-F238E27FC236}">
                <a16:creationId xmlns:a16="http://schemas.microsoft.com/office/drawing/2014/main" id="{53551CED-F325-D575-2FFC-F2AE9242E613}"/>
              </a:ext>
            </a:extLst>
          </p:cNvPr>
          <p:cNvSpPr txBox="1"/>
          <p:nvPr/>
        </p:nvSpPr>
        <p:spPr>
          <a:xfrm>
            <a:off x="434009" y="6518485"/>
            <a:ext cx="480391" cy="369332"/>
          </a:xfrm>
          <a:prstGeom prst="rect">
            <a:avLst/>
          </a:prstGeom>
          <a:noFill/>
        </p:spPr>
        <p:txBody>
          <a:bodyPr wrap="square">
            <a:spAutoFit/>
          </a:bodyPr>
          <a:lstStyle/>
          <a:p>
            <a:r>
              <a:rPr lang="en-US" dirty="0">
                <a:solidFill>
                  <a:srgbClr val="FF0000"/>
                </a:solidFill>
              </a:rPr>
              <a:t>52</a:t>
            </a:r>
          </a:p>
        </p:txBody>
      </p:sp>
    </p:spTree>
    <p:extLst>
      <p:ext uri="{BB962C8B-B14F-4D97-AF65-F5344CB8AC3E}">
        <p14:creationId xmlns:p14="http://schemas.microsoft.com/office/powerpoint/2010/main" val="3578826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B2E5439-7A52-19A1-F661-C450B10CAEDF}"/>
              </a:ext>
            </a:extLst>
          </p:cNvPr>
          <p:cNvSpPr>
            <a:spLocks noGrp="1" noChangeArrowheads="1"/>
          </p:cNvSpPr>
          <p:nvPr>
            <p:ph type="title" idx="4294967295"/>
          </p:nvPr>
        </p:nvSpPr>
        <p:spPr>
          <a:xfrm>
            <a:off x="457200" y="457200"/>
            <a:ext cx="8229600" cy="715962"/>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Chernobyl Radiation Risk </a:t>
            </a:r>
          </a:p>
        </p:txBody>
      </p:sp>
      <p:sp>
        <p:nvSpPr>
          <p:cNvPr id="80899" name="Rectangle 3">
            <a:extLst>
              <a:ext uri="{FF2B5EF4-FFF2-40B4-BE49-F238E27FC236}">
                <a16:creationId xmlns:a16="http://schemas.microsoft.com/office/drawing/2014/main" id="{6CDCAB30-2191-9121-EA85-6F78D235EF03}"/>
              </a:ext>
            </a:extLst>
          </p:cNvPr>
          <p:cNvSpPr>
            <a:spLocks noGrp="1" noChangeArrowheads="1"/>
          </p:cNvSpPr>
          <p:nvPr>
            <p:ph type="body" idx="4294967295"/>
          </p:nvPr>
        </p:nvSpPr>
        <p:spPr>
          <a:xfrm>
            <a:off x="914400" y="1371600"/>
            <a:ext cx="7315200" cy="5029200"/>
          </a:xfrm>
        </p:spPr>
        <p:txBody>
          <a:bodyPr>
            <a:normAutofit/>
          </a:bodyPr>
          <a:lstStyle/>
          <a:p>
            <a:pPr marL="0" indent="0" eaLnBrk="1" hangingPunct="1">
              <a:spcBef>
                <a:spcPct val="0"/>
              </a:spcBef>
              <a:buFont typeface="Arial" panose="020B0604020202020204" pitchFamily="34" charset="0"/>
              <a:buNone/>
            </a:pPr>
            <a:r>
              <a:rPr lang="en-US" altLang="zh-CN" sz="2400" dirty="0">
                <a:ea typeface="SimSun" panose="02010600030101010101" pitchFamily="2" charset="-122"/>
              </a:rPr>
              <a:t>Low radiation doses from Chernobyl dust estimated and compared with natural doses by UNSCEAR</a:t>
            </a:r>
            <a:r>
              <a:rPr lang="en-US" altLang="zh-CN" sz="2400" baseline="30000" dirty="0">
                <a:ea typeface="SimSun" panose="02010600030101010101" pitchFamily="2" charset="-122"/>
              </a:rPr>
              <a:t>5</a:t>
            </a:r>
            <a:endParaRPr lang="en-US" altLang="en-US" sz="2400" dirty="0"/>
          </a:p>
          <a:p>
            <a:pPr lvl="1" eaLnBrk="1" hangingPunct="1"/>
            <a:r>
              <a:rPr lang="en-US" altLang="zh-CN" sz="2000" dirty="0">
                <a:ea typeface="SimSun" panose="02010600030101010101" pitchFamily="2" charset="-122"/>
              </a:rPr>
              <a:t>In first year following accident, average individual dose received by Northern Hemisphere inhabitants estimated to be 0.045 mSv --- less than 2% of average global annual natural dose</a:t>
            </a:r>
          </a:p>
          <a:p>
            <a:pPr lvl="1" eaLnBrk="1" hangingPunct="1"/>
            <a:r>
              <a:rPr lang="en-US" altLang="zh-CN" sz="2000" dirty="0">
                <a:ea typeface="SimSun" panose="02010600030101010101" pitchFamily="2" charset="-122"/>
              </a:rPr>
              <a:t>Average annual dose from accident received by approximately 5 million people living in contaminated regions only about 1/3 of average natural radiation dose for those regions</a:t>
            </a:r>
            <a:r>
              <a:rPr lang="en-US" altLang="zh-CN" sz="2000" baseline="30000" dirty="0">
                <a:ea typeface="SimSun" panose="02010600030101010101" pitchFamily="2" charset="-122"/>
              </a:rPr>
              <a:t>6</a:t>
            </a:r>
            <a:r>
              <a:rPr lang="en-US" altLang="zh-CN" sz="2000" dirty="0">
                <a:ea typeface="SimSun" panose="02010600030101010101" pitchFamily="2" charset="-122"/>
              </a:rPr>
              <a:t> (i.e., total dose </a:t>
            </a:r>
            <a:r>
              <a:rPr lang="en-US" altLang="zh-CN" sz="2000" dirty="0">
                <a:ea typeface="SimSun" panose="02010600030101010101" pitchFamily="2" charset="-122"/>
                <a:cs typeface="Arial" panose="020B0604020202020204" pitchFamily="34" charset="0"/>
              </a:rPr>
              <a:t>≈</a:t>
            </a:r>
            <a:r>
              <a:rPr lang="en-US" altLang="zh-CN" sz="2000" dirty="0">
                <a:ea typeface="SimSun" panose="02010600030101010101" pitchFamily="2" charset="-122"/>
              </a:rPr>
              <a:t> 133% of natural radiation dose)</a:t>
            </a:r>
            <a:endParaRPr lang="en-US" altLang="zh-CN" dirty="0">
              <a:ea typeface="SimSun" panose="02010600030101010101" pitchFamily="2" charset="-122"/>
            </a:endParaRPr>
          </a:p>
          <a:p>
            <a:pPr lvl="1" eaLnBrk="1" hangingPunct="1"/>
            <a:r>
              <a:rPr lang="en-US" altLang="zh-CN" sz="2000" dirty="0">
                <a:ea typeface="SimSun" panose="02010600030101010101" pitchFamily="2" charset="-122"/>
              </a:rPr>
              <a:t>These doses dwarf in comparison with natural radiation doses in some parts of the world</a:t>
            </a:r>
            <a:r>
              <a:rPr lang="en-US" altLang="zh-CN" sz="2000" baseline="30000" dirty="0">
                <a:ea typeface="SimSun" panose="02010600030101010101" pitchFamily="2" charset="-122"/>
              </a:rPr>
              <a:t>7,8</a:t>
            </a:r>
            <a:r>
              <a:rPr lang="en-US" altLang="zh-CN" sz="2000" dirty="0">
                <a:ea typeface="SimSun" panose="02010600030101010101" pitchFamily="2" charset="-122"/>
              </a:rPr>
              <a:t> </a:t>
            </a:r>
            <a:endParaRPr lang="en-US" altLang="en-US" sz="2000" dirty="0">
              <a:ea typeface="SimSun" panose="02010600030101010101" pitchFamily="2" charset="-122"/>
            </a:endParaRPr>
          </a:p>
        </p:txBody>
      </p:sp>
      <p:sp>
        <p:nvSpPr>
          <p:cNvPr id="3" name="TextBox 2">
            <a:extLst>
              <a:ext uri="{FF2B5EF4-FFF2-40B4-BE49-F238E27FC236}">
                <a16:creationId xmlns:a16="http://schemas.microsoft.com/office/drawing/2014/main" id="{E4F11023-3AA3-8843-A38F-E7CC4205EEB8}"/>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53</a:t>
            </a:r>
          </a:p>
        </p:txBody>
      </p:sp>
    </p:spTree>
    <p:extLst>
      <p:ext uri="{BB962C8B-B14F-4D97-AF65-F5344CB8AC3E}">
        <p14:creationId xmlns:p14="http://schemas.microsoft.com/office/powerpoint/2010/main" val="3969183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6528E9D-CACB-93D4-DB5C-BEDB905EA47A}"/>
              </a:ext>
            </a:extLst>
          </p:cNvPr>
          <p:cNvSpPr>
            <a:spLocks noGrp="1" noChangeArrowheads="1"/>
          </p:cNvSpPr>
          <p:nvPr>
            <p:ph type="title" idx="4294967295"/>
          </p:nvPr>
        </p:nvSpPr>
        <p:spPr>
          <a:xfrm>
            <a:off x="457200" y="457200"/>
            <a:ext cx="8229600" cy="685800"/>
          </a:xfrm>
        </p:spPr>
        <p:txBody>
          <a:bodyPr>
            <a:norm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Chernobyl Radiation Risk (cont.) </a:t>
            </a:r>
          </a:p>
        </p:txBody>
      </p:sp>
      <p:sp>
        <p:nvSpPr>
          <p:cNvPr id="84995" name="Rectangle 3">
            <a:extLst>
              <a:ext uri="{FF2B5EF4-FFF2-40B4-BE49-F238E27FC236}">
                <a16:creationId xmlns:a16="http://schemas.microsoft.com/office/drawing/2014/main" id="{1B331007-B664-6ED5-9C00-259B18B96227}"/>
              </a:ext>
            </a:extLst>
          </p:cNvPr>
          <p:cNvSpPr>
            <a:spLocks noGrp="1" noChangeArrowheads="1"/>
          </p:cNvSpPr>
          <p:nvPr>
            <p:ph type="body" idx="4294967295"/>
          </p:nvPr>
        </p:nvSpPr>
        <p:spPr>
          <a:xfrm>
            <a:off x="914400" y="1371600"/>
            <a:ext cx="7315200" cy="5029200"/>
          </a:xfrm>
        </p:spPr>
        <p:txBody>
          <a:bodyPr/>
          <a:lstStyle/>
          <a:p>
            <a:pPr marL="0" indent="0" eaLnBrk="1" hangingPunct="1">
              <a:spcBef>
                <a:spcPct val="0"/>
              </a:spcBef>
              <a:buFontTx/>
              <a:buNone/>
            </a:pPr>
            <a:r>
              <a:rPr lang="en-US" altLang="zh-CN" sz="2800" dirty="0">
                <a:ea typeface="SimSun" panose="02010600030101010101" pitchFamily="2" charset="-122"/>
              </a:rPr>
              <a:t>Conflict between LNT risk calculations and observed cancer mortalities</a:t>
            </a:r>
            <a:r>
              <a:rPr lang="en-US" altLang="zh-CN" sz="2800" baseline="30000" dirty="0">
                <a:ea typeface="SimSun" panose="02010600030101010101" pitchFamily="2" charset="-122"/>
              </a:rPr>
              <a:t>9</a:t>
            </a:r>
            <a:endParaRPr lang="en-US" altLang="en-US" sz="2800" dirty="0"/>
          </a:p>
          <a:p>
            <a:pPr lvl="1" eaLnBrk="1" hangingPunct="1"/>
            <a:r>
              <a:rPr lang="en-US" altLang="zh-CN" sz="2400" dirty="0">
                <a:ea typeface="SimSun" panose="02010600030101010101" pitchFamily="2" charset="-122"/>
              </a:rPr>
              <a:t>UN Chernobyl Forum, using LNT model, predicted 1760 excess cancer deaths for surrounding population of 405,000 (</a:t>
            </a:r>
            <a:r>
              <a:rPr lang="en-US" altLang="zh-CN" sz="2400" dirty="0">
                <a:solidFill>
                  <a:srgbClr val="FF0000"/>
                </a:solidFill>
                <a:ea typeface="SimSun" panose="02010600030101010101" pitchFamily="2" charset="-122"/>
              </a:rPr>
              <a:t>even exceeded excess cancer deaths predicted by ICRP 60 LNT model</a:t>
            </a:r>
            <a:r>
              <a:rPr lang="en-US" altLang="zh-CN" sz="2400" dirty="0">
                <a:ea typeface="SimSun" panose="02010600030101010101" pitchFamily="2" charset="-122"/>
              </a:rPr>
              <a:t>)</a:t>
            </a:r>
          </a:p>
          <a:p>
            <a:pPr lvl="1" eaLnBrk="1" hangingPunct="1"/>
            <a:r>
              <a:rPr lang="en-US" altLang="zh-CN" sz="2400" dirty="0">
                <a:ea typeface="SimSun" panose="02010600030101010101" pitchFamily="2" charset="-122"/>
              </a:rPr>
              <a:t>Regardless, no radiation-induced increase in cancer mortality occurred</a:t>
            </a:r>
          </a:p>
          <a:p>
            <a:pPr lvl="1" eaLnBrk="1" hangingPunct="1"/>
            <a:r>
              <a:rPr lang="en-US" altLang="zh-CN" sz="2400" dirty="0">
                <a:ea typeface="SimSun" panose="02010600030101010101" pitchFamily="2" charset="-122"/>
              </a:rPr>
              <a:t>4000 cases of thyroid cancer identified in enhanced screening begun immediately after accident; only nine cases resulted in death</a:t>
            </a:r>
            <a:endParaRPr lang="en-US" altLang="en-US" sz="2400" dirty="0"/>
          </a:p>
        </p:txBody>
      </p:sp>
      <p:sp>
        <p:nvSpPr>
          <p:cNvPr id="3" name="TextBox 2">
            <a:extLst>
              <a:ext uri="{FF2B5EF4-FFF2-40B4-BE49-F238E27FC236}">
                <a16:creationId xmlns:a16="http://schemas.microsoft.com/office/drawing/2014/main" id="{6ABA54A6-E547-3BB1-256C-20324733FDBF}"/>
              </a:ext>
            </a:extLst>
          </p:cNvPr>
          <p:cNvSpPr txBox="1"/>
          <p:nvPr/>
        </p:nvSpPr>
        <p:spPr>
          <a:xfrm>
            <a:off x="457200" y="6488668"/>
            <a:ext cx="480392" cy="369332"/>
          </a:xfrm>
          <a:prstGeom prst="rect">
            <a:avLst/>
          </a:prstGeom>
          <a:noFill/>
        </p:spPr>
        <p:txBody>
          <a:bodyPr wrap="square">
            <a:spAutoFit/>
          </a:bodyPr>
          <a:lstStyle/>
          <a:p>
            <a:r>
              <a:rPr lang="en-US" dirty="0">
                <a:solidFill>
                  <a:srgbClr val="FF0000"/>
                </a:solidFill>
              </a:rPr>
              <a:t>54</a:t>
            </a:r>
          </a:p>
        </p:txBody>
      </p:sp>
    </p:spTree>
    <p:extLst>
      <p:ext uri="{BB962C8B-B14F-4D97-AF65-F5344CB8AC3E}">
        <p14:creationId xmlns:p14="http://schemas.microsoft.com/office/powerpoint/2010/main" val="1146589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6F11FC6-785A-CB2F-1E0A-3FC4678933DC}"/>
              </a:ext>
            </a:extLst>
          </p:cNvPr>
          <p:cNvSpPr>
            <a:spLocks noGrp="1" noChangeArrowheads="1"/>
          </p:cNvSpPr>
          <p:nvPr>
            <p:ph type="title" idx="4294967295"/>
          </p:nvPr>
        </p:nvSpPr>
        <p:spPr>
          <a:xfrm>
            <a:off x="457200" y="457200"/>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Chernobyl Radiation Risk (cont.) </a:t>
            </a:r>
          </a:p>
        </p:txBody>
      </p:sp>
      <p:sp>
        <p:nvSpPr>
          <p:cNvPr id="87043" name="Rectangle 3">
            <a:extLst>
              <a:ext uri="{FF2B5EF4-FFF2-40B4-BE49-F238E27FC236}">
                <a16:creationId xmlns:a16="http://schemas.microsoft.com/office/drawing/2014/main" id="{029DC69B-9B51-43C3-5625-B1876C893390}"/>
              </a:ext>
            </a:extLst>
          </p:cNvPr>
          <p:cNvSpPr>
            <a:spLocks noGrp="1" noChangeArrowheads="1"/>
          </p:cNvSpPr>
          <p:nvPr>
            <p:ph type="body" idx="4294967295"/>
          </p:nvPr>
        </p:nvSpPr>
        <p:spPr>
          <a:xfrm>
            <a:off x="838200" y="1371600"/>
            <a:ext cx="7315200" cy="4191000"/>
          </a:xfrm>
        </p:spPr>
        <p:txBody>
          <a:bodyPr>
            <a:normAutofit/>
          </a:bodyPr>
          <a:lstStyle/>
          <a:p>
            <a:pPr marL="0" indent="0" eaLnBrk="1" hangingPunct="1">
              <a:spcBef>
                <a:spcPct val="0"/>
              </a:spcBef>
              <a:buFontTx/>
              <a:buNone/>
            </a:pPr>
            <a:r>
              <a:rPr lang="en-US" altLang="zh-CN" sz="2400" dirty="0">
                <a:ea typeface="SimSun" panose="02010600030101010101" pitchFamily="2" charset="-122"/>
              </a:rPr>
              <a:t>Conflict between LNT risk calculations and observed cancer mortalities (cont.)</a:t>
            </a:r>
            <a:endParaRPr lang="en-US" altLang="en-US" sz="2400" dirty="0"/>
          </a:p>
          <a:p>
            <a:pPr lvl="1"/>
            <a:r>
              <a:rPr lang="en-US" altLang="zh-CN" sz="2000" dirty="0">
                <a:ea typeface="SimSun" panose="02010600030101010101" pitchFamily="2" charset="-122"/>
              </a:rPr>
              <a:t>Collective dose concept used to predict that 53,000 people in Northern Hemisphere would die of Chernobyl-induced cancer over 50 years</a:t>
            </a:r>
            <a:r>
              <a:rPr lang="en-US" altLang="zh-CN" sz="2000" baseline="30000" dirty="0">
                <a:ea typeface="SimSun" panose="02010600030101010101" pitchFamily="2" charset="-122"/>
              </a:rPr>
              <a:t>10</a:t>
            </a:r>
            <a:r>
              <a:rPr lang="en-US" altLang="zh-CN" sz="2000" dirty="0">
                <a:ea typeface="SimSun" panose="02010600030101010101" pitchFamily="2" charset="-122"/>
              </a:rPr>
              <a:t> – </a:t>
            </a:r>
            <a:r>
              <a:rPr lang="en-US" sz="2000" dirty="0"/>
              <a:t>fictitious number that can never be validated</a:t>
            </a:r>
            <a:endParaRPr lang="en-US" altLang="zh-CN" sz="2000" dirty="0">
              <a:ea typeface="SimSun" panose="02010600030101010101" pitchFamily="2" charset="-122"/>
            </a:endParaRPr>
          </a:p>
          <a:p>
            <a:pPr lvl="1" eaLnBrk="1" hangingPunct="1"/>
            <a:r>
              <a:rPr lang="en-US" altLang="zh-CN" sz="2000" dirty="0">
                <a:ea typeface="SimSun" panose="02010600030101010101" pitchFamily="2" charset="-122"/>
              </a:rPr>
              <a:t>Except for thyroid cancers in population of highly contaminated areas of Belarus, Russia, and Ukraine, no increase in incidence of solid tumors and leukemia, and         no increase in genetic diseases observed</a:t>
            </a:r>
            <a:r>
              <a:rPr lang="en-US" altLang="zh-CN" sz="2000" baseline="30000" dirty="0">
                <a:ea typeface="SimSun" panose="02010600030101010101" pitchFamily="2" charset="-122"/>
              </a:rPr>
              <a:t>7,11,12,15</a:t>
            </a:r>
            <a:r>
              <a:rPr lang="en-US" altLang="zh-CN" sz="2000" dirty="0">
                <a:ea typeface="SimSun" panose="02010600030101010101" pitchFamily="2" charset="-122"/>
              </a:rPr>
              <a:t> </a:t>
            </a:r>
            <a:endParaRPr lang="en-US" altLang="en-US" dirty="0">
              <a:ea typeface="SimSun" panose="02010600030101010101" pitchFamily="2" charset="-122"/>
            </a:endParaRPr>
          </a:p>
        </p:txBody>
      </p:sp>
      <p:sp>
        <p:nvSpPr>
          <p:cNvPr id="3" name="TextBox 2">
            <a:extLst>
              <a:ext uri="{FF2B5EF4-FFF2-40B4-BE49-F238E27FC236}">
                <a16:creationId xmlns:a16="http://schemas.microsoft.com/office/drawing/2014/main" id="{652D32B4-FC99-714C-7DCC-515A615CB966}"/>
              </a:ext>
            </a:extLst>
          </p:cNvPr>
          <p:cNvSpPr txBox="1"/>
          <p:nvPr/>
        </p:nvSpPr>
        <p:spPr>
          <a:xfrm>
            <a:off x="457200" y="6498607"/>
            <a:ext cx="457200" cy="369332"/>
          </a:xfrm>
          <a:prstGeom prst="rect">
            <a:avLst/>
          </a:prstGeom>
          <a:noFill/>
        </p:spPr>
        <p:txBody>
          <a:bodyPr wrap="square">
            <a:spAutoFit/>
          </a:bodyPr>
          <a:lstStyle/>
          <a:p>
            <a:r>
              <a:rPr lang="en-US" dirty="0">
                <a:solidFill>
                  <a:srgbClr val="FF0000"/>
                </a:solidFill>
              </a:rPr>
              <a:t>55</a:t>
            </a:r>
          </a:p>
        </p:txBody>
      </p:sp>
    </p:spTree>
    <p:extLst>
      <p:ext uri="{BB962C8B-B14F-4D97-AF65-F5344CB8AC3E}">
        <p14:creationId xmlns:p14="http://schemas.microsoft.com/office/powerpoint/2010/main" val="63998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a:extLst>
              <a:ext uri="{FF2B5EF4-FFF2-40B4-BE49-F238E27FC236}">
                <a16:creationId xmlns:a16="http://schemas.microsoft.com/office/drawing/2014/main" id="{33F2F33E-2262-E8AF-BBC9-D7A432913B8F}"/>
              </a:ext>
            </a:extLst>
          </p:cNvPr>
          <p:cNvSpPr>
            <a:spLocks noGrp="1" noChangeArrowheads="1"/>
          </p:cNvSpPr>
          <p:nvPr>
            <p:ph type="title"/>
          </p:nvPr>
        </p:nvSpPr>
        <p:spPr>
          <a:xfrm>
            <a:off x="457200" y="381000"/>
            <a:ext cx="8229600" cy="1043004"/>
          </a:xfrm>
        </p:spPr>
        <p:txBody>
          <a:bodyPr>
            <a:noAutofit/>
          </a:bodyPr>
          <a:lstStyle/>
          <a:p>
            <a:pPr algn="ctr" eaLnBrk="1" hangingPunct="1"/>
            <a:r>
              <a:rPr lang="en-US" altLang="zh-CN" sz="2800" dirty="0">
                <a:solidFill>
                  <a:schemeClr val="tx1"/>
                </a:solidFill>
                <a:latin typeface="Arial" panose="020B0604020202020204" pitchFamily="34" charset="0"/>
                <a:ea typeface="SimSun" panose="02010600030101010101" pitchFamily="2" charset="-122"/>
                <a:cs typeface="Arial" panose="020B0604020202020204" pitchFamily="34" charset="0"/>
              </a:rPr>
              <a:t>Worldwide (and Local) Average Annual Radiation Doses from Natural and Man-made Sources</a:t>
            </a:r>
            <a:endParaRPr lang="en-US" altLang="en-US" sz="2800" dirty="0">
              <a:solidFill>
                <a:schemeClr val="tx1"/>
              </a:solidFill>
              <a:latin typeface="Arial" panose="020B0604020202020204" pitchFamily="34" charset="0"/>
              <a:ea typeface="SimSun" panose="02010600030101010101" pitchFamily="2" charset="-122"/>
              <a:cs typeface="Arial" panose="020B0604020202020204" pitchFamily="34" charset="0"/>
            </a:endParaRPr>
          </a:p>
        </p:txBody>
      </p:sp>
      <p:grpSp>
        <p:nvGrpSpPr>
          <p:cNvPr id="82947" name="Group 11">
            <a:extLst>
              <a:ext uri="{FF2B5EF4-FFF2-40B4-BE49-F238E27FC236}">
                <a16:creationId xmlns:a16="http://schemas.microsoft.com/office/drawing/2014/main" id="{7895AA4F-AC3B-BB90-8983-20E10C73A877}"/>
              </a:ext>
            </a:extLst>
          </p:cNvPr>
          <p:cNvGrpSpPr>
            <a:grpSpLocks/>
          </p:cNvGrpSpPr>
          <p:nvPr/>
        </p:nvGrpSpPr>
        <p:grpSpPr bwMode="auto">
          <a:xfrm>
            <a:off x="2057400" y="1524000"/>
            <a:ext cx="5715000" cy="4953000"/>
            <a:chOff x="1296" y="624"/>
            <a:chExt cx="3831" cy="3552"/>
          </a:xfrm>
        </p:grpSpPr>
        <p:pic>
          <p:nvPicPr>
            <p:cNvPr id="82948" name="Picture 5">
              <a:extLst>
                <a:ext uri="{FF2B5EF4-FFF2-40B4-BE49-F238E27FC236}">
                  <a16:creationId xmlns:a16="http://schemas.microsoft.com/office/drawing/2014/main" id="{AE59BEEB-8F57-AE7A-9C75-BBC19D052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624"/>
              <a:ext cx="1656" cy="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9" name="Text Box 8">
              <a:extLst>
                <a:ext uri="{FF2B5EF4-FFF2-40B4-BE49-F238E27FC236}">
                  <a16:creationId xmlns:a16="http://schemas.microsoft.com/office/drawing/2014/main" id="{6EF571CC-7895-465C-480D-388035B96AF0}"/>
                </a:ext>
              </a:extLst>
            </p:cNvPr>
            <p:cNvSpPr txBox="1">
              <a:spLocks noChangeArrowheads="1"/>
            </p:cNvSpPr>
            <p:nvPr/>
          </p:nvSpPr>
          <p:spPr bwMode="auto">
            <a:xfrm>
              <a:off x="3207" y="1112"/>
              <a:ext cx="1920" cy="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latin typeface="Arial" panose="020B0604020202020204" pitchFamily="34" charset="0"/>
                </a:rPr>
                <a:t>Exposures (in mSv) of global population from</a:t>
              </a:r>
            </a:p>
            <a:p>
              <a:pPr eaLnBrk="1" hangingPunct="1">
                <a:lnSpc>
                  <a:spcPct val="100000"/>
                </a:lnSpc>
                <a:spcBef>
                  <a:spcPct val="0"/>
                </a:spcBef>
                <a:buFontTx/>
                <a:buNone/>
              </a:pPr>
              <a:r>
                <a:rPr lang="en-US" altLang="en-US" sz="1600" dirty="0">
                  <a:latin typeface="Arial" panose="020B0604020202020204" pitchFamily="34" charset="0"/>
                </a:rPr>
                <a:t>radiation sources, and of inhabitants of regions contaminated by radioactive fallout after Chernobyl</a:t>
              </a:r>
            </a:p>
            <a:p>
              <a:pPr eaLnBrk="1" hangingPunct="1">
                <a:lnSpc>
                  <a:spcPct val="100000"/>
                </a:lnSpc>
                <a:spcBef>
                  <a:spcPct val="0"/>
                </a:spcBef>
                <a:buFontTx/>
                <a:buNone/>
              </a:pPr>
              <a:r>
                <a:rPr lang="en-US" altLang="en-US" sz="1600" dirty="0">
                  <a:latin typeface="Arial" panose="020B0604020202020204" pitchFamily="34" charset="0"/>
                </a:rPr>
                <a:t>accident (after UNSCEAR, 1988; UNSCEAR, 2000)</a:t>
              </a:r>
            </a:p>
          </p:txBody>
        </p:sp>
        <p:sp>
          <p:nvSpPr>
            <p:cNvPr id="82950" name="Line 9">
              <a:extLst>
                <a:ext uri="{FF2B5EF4-FFF2-40B4-BE49-F238E27FC236}">
                  <a16:creationId xmlns:a16="http://schemas.microsoft.com/office/drawing/2014/main" id="{0390E06F-4BC3-C444-97D5-9BAA40850A99}"/>
                </a:ext>
              </a:extLst>
            </p:cNvPr>
            <p:cNvSpPr>
              <a:spLocks noChangeShapeType="1"/>
            </p:cNvSpPr>
            <p:nvPr/>
          </p:nvSpPr>
          <p:spPr bwMode="auto">
            <a:xfrm flipH="1">
              <a:off x="2208" y="2640"/>
              <a:ext cx="24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1" name="Line 10">
              <a:extLst>
                <a:ext uri="{FF2B5EF4-FFF2-40B4-BE49-F238E27FC236}">
                  <a16:creationId xmlns:a16="http://schemas.microsoft.com/office/drawing/2014/main" id="{0FD2668C-F5B8-9421-E820-CC9546ADF629}"/>
                </a:ext>
              </a:extLst>
            </p:cNvPr>
            <p:cNvSpPr>
              <a:spLocks noChangeShapeType="1"/>
            </p:cNvSpPr>
            <p:nvPr/>
          </p:nvSpPr>
          <p:spPr bwMode="auto">
            <a:xfrm>
              <a:off x="2352" y="3168"/>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a:extLst>
              <a:ext uri="{FF2B5EF4-FFF2-40B4-BE49-F238E27FC236}">
                <a16:creationId xmlns:a16="http://schemas.microsoft.com/office/drawing/2014/main" id="{6970E242-CA5A-B719-DD42-0E2EB18846C4}"/>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56</a:t>
            </a:r>
          </a:p>
        </p:txBody>
      </p:sp>
    </p:spTree>
    <p:extLst>
      <p:ext uri="{BB962C8B-B14F-4D97-AF65-F5344CB8AC3E}">
        <p14:creationId xmlns:p14="http://schemas.microsoft.com/office/powerpoint/2010/main" val="2222767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a:extLst>
              <a:ext uri="{FF2B5EF4-FFF2-40B4-BE49-F238E27FC236}">
                <a16:creationId xmlns:a16="http://schemas.microsoft.com/office/drawing/2014/main" id="{0456EF1E-6FD1-246A-3DD6-7CBDCACD47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06823"/>
            <a:ext cx="4191000" cy="508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4">
            <a:extLst>
              <a:ext uri="{FF2B5EF4-FFF2-40B4-BE49-F238E27FC236}">
                <a16:creationId xmlns:a16="http://schemas.microsoft.com/office/drawing/2014/main" id="{9F8AF242-B40B-52FF-E5AF-A745243BA31C}"/>
              </a:ext>
            </a:extLst>
          </p:cNvPr>
          <p:cNvSpPr txBox="1">
            <a:spLocks noChangeArrowheads="1"/>
          </p:cNvSpPr>
          <p:nvPr/>
        </p:nvSpPr>
        <p:spPr bwMode="auto">
          <a:xfrm>
            <a:off x="5562600" y="2514600"/>
            <a:ext cx="2590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Arial" panose="020B0604020202020204" pitchFamily="34" charset="0"/>
                <a:cs typeface="Arial" panose="020B0604020202020204" pitchFamily="34" charset="0"/>
              </a:rPr>
              <a:t>Significantly reduced cancer mortality rates in the 12 </a:t>
            </a:r>
            <a:r>
              <a:rPr lang="en-US" altLang="en-US" sz="2000" dirty="0" err="1">
                <a:latin typeface="Arial" panose="020B0604020202020204" pitchFamily="34" charset="0"/>
                <a:cs typeface="Arial" panose="020B0604020202020204" pitchFamily="34" charset="0"/>
              </a:rPr>
              <a:t>cSv</a:t>
            </a:r>
            <a:r>
              <a:rPr lang="en-US" altLang="en-US" sz="2000" dirty="0">
                <a:latin typeface="Arial" panose="020B0604020202020204" pitchFamily="34" charset="0"/>
                <a:cs typeface="Arial" panose="020B0604020202020204" pitchFamily="34" charset="0"/>
              </a:rPr>
              <a:t> and 50 </a:t>
            </a:r>
            <a:r>
              <a:rPr lang="en-US" altLang="en-US" sz="2000" dirty="0" err="1">
                <a:latin typeface="Arial" panose="020B0604020202020204" pitchFamily="34" charset="0"/>
                <a:cs typeface="Arial" panose="020B0604020202020204" pitchFamily="34" charset="0"/>
              </a:rPr>
              <a:t>cSv</a:t>
            </a:r>
            <a:r>
              <a:rPr lang="en-US" altLang="en-US" sz="2000" dirty="0">
                <a:latin typeface="Arial" panose="020B0604020202020204" pitchFamily="34" charset="0"/>
                <a:cs typeface="Arial" panose="020B0604020202020204" pitchFamily="34" charset="0"/>
              </a:rPr>
              <a:t> cohorts in villages near the </a:t>
            </a:r>
            <a:r>
              <a:rPr lang="en-US" altLang="en-US" sz="2000" dirty="0" err="1">
                <a:latin typeface="Arial" panose="020B0604020202020204" pitchFamily="34" charset="0"/>
                <a:cs typeface="Arial" panose="020B0604020202020204" pitchFamily="34" charset="0"/>
              </a:rPr>
              <a:t>Mayak</a:t>
            </a:r>
            <a:r>
              <a:rPr lang="en-US" altLang="en-US" sz="2000" dirty="0">
                <a:latin typeface="Arial" panose="020B0604020202020204" pitchFamily="34" charset="0"/>
                <a:cs typeface="Arial" panose="020B0604020202020204" pitchFamily="34" charset="0"/>
              </a:rPr>
              <a:t> nuclear weapons facility compared to control cohort</a:t>
            </a:r>
          </a:p>
        </p:txBody>
      </p:sp>
      <p:sp>
        <p:nvSpPr>
          <p:cNvPr id="89092" name="TextBox 5">
            <a:extLst>
              <a:ext uri="{FF2B5EF4-FFF2-40B4-BE49-F238E27FC236}">
                <a16:creationId xmlns:a16="http://schemas.microsoft.com/office/drawing/2014/main" id="{8C6583A2-90DE-5FAF-5CBC-73DEA27939BE}"/>
              </a:ext>
            </a:extLst>
          </p:cNvPr>
          <p:cNvSpPr txBox="1">
            <a:spLocks noChangeArrowheads="1"/>
          </p:cNvSpPr>
          <p:nvPr/>
        </p:nvSpPr>
        <p:spPr bwMode="auto">
          <a:xfrm>
            <a:off x="381000" y="381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dirty="0">
                <a:solidFill>
                  <a:srgbClr val="000000"/>
                </a:solidFill>
                <a:latin typeface="Arial" panose="020B0604020202020204" pitchFamily="34" charset="0"/>
                <a:cs typeface="Arial" panose="020B0604020202020204" pitchFamily="34" charset="0"/>
              </a:rPr>
              <a:t>1957 </a:t>
            </a:r>
            <a:r>
              <a:rPr lang="en-US" altLang="en-US" b="1" dirty="0" err="1">
                <a:solidFill>
                  <a:srgbClr val="000000"/>
                </a:solidFill>
                <a:latin typeface="Arial" panose="020B0604020202020204" pitchFamily="34" charset="0"/>
                <a:cs typeface="Arial" panose="020B0604020202020204" pitchFamily="34" charset="0"/>
              </a:rPr>
              <a:t>Mayak</a:t>
            </a:r>
            <a:r>
              <a:rPr lang="en-US" altLang="en-US" b="1" dirty="0">
                <a:solidFill>
                  <a:srgbClr val="000000"/>
                </a:solidFill>
                <a:latin typeface="Arial" panose="020B0604020202020204" pitchFamily="34" charset="0"/>
                <a:cs typeface="Arial" panose="020B0604020202020204" pitchFamily="34" charset="0"/>
              </a:rPr>
              <a:t> Weapons Plant Contamination Exposed 7854 People with up to 50 </a:t>
            </a:r>
            <a:r>
              <a:rPr lang="en-US" altLang="en-US" b="1" dirty="0" err="1">
                <a:solidFill>
                  <a:srgbClr val="000000"/>
                </a:solidFill>
                <a:latin typeface="Arial" panose="020B0604020202020204" pitchFamily="34" charset="0"/>
                <a:cs typeface="Arial" panose="020B0604020202020204" pitchFamily="34" charset="0"/>
              </a:rPr>
              <a:t>cSv</a:t>
            </a:r>
            <a:endParaRPr lang="en-US" altLang="en-US" b="1"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D229DDB-79A3-2360-085A-8E57D8B1F773}"/>
              </a:ext>
            </a:extLst>
          </p:cNvPr>
          <p:cNvSpPr txBox="1"/>
          <p:nvPr/>
        </p:nvSpPr>
        <p:spPr>
          <a:xfrm>
            <a:off x="390939" y="6506817"/>
            <a:ext cx="523461" cy="369332"/>
          </a:xfrm>
          <a:prstGeom prst="rect">
            <a:avLst/>
          </a:prstGeom>
          <a:noFill/>
        </p:spPr>
        <p:txBody>
          <a:bodyPr wrap="square">
            <a:spAutoFit/>
          </a:bodyPr>
          <a:lstStyle/>
          <a:p>
            <a:r>
              <a:rPr lang="en-US" dirty="0">
                <a:solidFill>
                  <a:srgbClr val="FF0000"/>
                </a:solidFill>
              </a:rPr>
              <a:t>57</a:t>
            </a:r>
          </a:p>
        </p:txBody>
      </p:sp>
    </p:spTree>
    <p:extLst>
      <p:ext uri="{BB962C8B-B14F-4D97-AF65-F5344CB8AC3E}">
        <p14:creationId xmlns:p14="http://schemas.microsoft.com/office/powerpoint/2010/main" val="48250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B5A37826-A6A8-ACCC-46CD-28D2224E6F08}"/>
              </a:ext>
            </a:extLst>
          </p:cNvPr>
          <p:cNvSpPr>
            <a:spLocks noGrp="1" noChangeArrowheads="1"/>
          </p:cNvSpPr>
          <p:nvPr>
            <p:ph type="title"/>
          </p:nvPr>
        </p:nvSpPr>
        <p:spPr>
          <a:xfrm>
            <a:off x="628650" y="394171"/>
            <a:ext cx="7886700" cy="1128713"/>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Atom Bomb Survivor</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Cancer Mortality Rate</a:t>
            </a:r>
            <a:r>
              <a:rPr lang="en-US" altLang="en-US" sz="3600" baseline="30000" dirty="0">
                <a:solidFill>
                  <a:schemeClr val="tx1"/>
                </a:solidFill>
                <a:latin typeface="Arial" panose="020B0604020202020204" pitchFamily="34" charset="0"/>
                <a:cs typeface="Arial" panose="020B0604020202020204" pitchFamily="34" charset="0"/>
              </a:rPr>
              <a:t>4</a:t>
            </a:r>
            <a:endParaRPr lang="en-US" altLang="en-US" sz="3600" dirty="0">
              <a:solidFill>
                <a:schemeClr val="tx1"/>
              </a:solidFill>
              <a:latin typeface="Arial" panose="020B0604020202020204" pitchFamily="34" charset="0"/>
              <a:cs typeface="Arial" panose="020B0604020202020204" pitchFamily="34" charset="0"/>
            </a:endParaRPr>
          </a:p>
        </p:txBody>
      </p:sp>
      <p:pic>
        <p:nvPicPr>
          <p:cNvPr id="93187" name="Picture 5">
            <a:extLst>
              <a:ext uri="{FF2B5EF4-FFF2-40B4-BE49-F238E27FC236}">
                <a16:creationId xmlns:a16="http://schemas.microsoft.com/office/drawing/2014/main" id="{9FC6068C-417D-A468-52B4-7B17BBB5EA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2146" y="1752600"/>
            <a:ext cx="7795015" cy="3657600"/>
          </a:xfrm>
          <a:noFill/>
        </p:spPr>
      </p:pic>
      <p:sp>
        <p:nvSpPr>
          <p:cNvPr id="93188" name="Text Box 7">
            <a:extLst>
              <a:ext uri="{FF2B5EF4-FFF2-40B4-BE49-F238E27FC236}">
                <a16:creationId xmlns:a16="http://schemas.microsoft.com/office/drawing/2014/main" id="{2357328A-2A3D-AA17-AC18-19CB0392A79B}"/>
              </a:ext>
            </a:extLst>
          </p:cNvPr>
          <p:cNvSpPr txBox="1">
            <a:spLocks noChangeArrowheads="1"/>
          </p:cNvSpPr>
          <p:nvPr/>
        </p:nvSpPr>
        <p:spPr bwMode="auto">
          <a:xfrm>
            <a:off x="1676400" y="5639916"/>
            <a:ext cx="617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200" dirty="0">
                <a:latin typeface="Arial" panose="020B0604020202020204" pitchFamily="34" charset="0"/>
              </a:rPr>
              <a:t>(Numbers above abscissa indicate thousands of people included in each point; i.e. the number receiving a dose ≤ </a:t>
            </a:r>
            <a:r>
              <a:rPr lang="en-US" altLang="en-US" sz="1200" i="1" dirty="0">
                <a:latin typeface="Arial" panose="020B0604020202020204" pitchFamily="34" charset="0"/>
              </a:rPr>
              <a:t>x</a:t>
            </a:r>
            <a:r>
              <a:rPr lang="en-US" altLang="en-US" sz="1200" dirty="0">
                <a:latin typeface="Arial" panose="020B0604020202020204" pitchFamily="34" charset="0"/>
              </a:rPr>
              <a:t>. </a:t>
            </a:r>
            <a:r>
              <a:rPr lang="en-US" altLang="en-US" sz="1200" b="1" dirty="0">
                <a:latin typeface="Arial" panose="020B0604020202020204" pitchFamily="34" charset="0"/>
              </a:rPr>
              <a:t>Dashed and solid horizontal lines represent mortality rates for “in-the-city” and “out-of-city” control populations, respectively.</a:t>
            </a:r>
            <a:r>
              <a:rPr lang="en-US" altLang="en-US" sz="1200" dirty="0">
                <a:latin typeface="Arial" panose="020B0604020202020204" pitchFamily="34" charset="0"/>
              </a:rPr>
              <a:t>)</a:t>
            </a:r>
          </a:p>
        </p:txBody>
      </p:sp>
      <p:sp>
        <p:nvSpPr>
          <p:cNvPr id="3" name="TextBox 2">
            <a:extLst>
              <a:ext uri="{FF2B5EF4-FFF2-40B4-BE49-F238E27FC236}">
                <a16:creationId xmlns:a16="http://schemas.microsoft.com/office/drawing/2014/main" id="{696F5D9F-8226-179D-E773-46CE922E200E}"/>
              </a:ext>
            </a:extLst>
          </p:cNvPr>
          <p:cNvSpPr txBox="1"/>
          <p:nvPr/>
        </p:nvSpPr>
        <p:spPr>
          <a:xfrm>
            <a:off x="457200" y="6515963"/>
            <a:ext cx="533400" cy="369332"/>
          </a:xfrm>
          <a:prstGeom prst="rect">
            <a:avLst/>
          </a:prstGeom>
          <a:noFill/>
        </p:spPr>
        <p:txBody>
          <a:bodyPr wrap="square">
            <a:spAutoFit/>
          </a:bodyPr>
          <a:lstStyle/>
          <a:p>
            <a:r>
              <a:rPr lang="en-US" dirty="0">
                <a:solidFill>
                  <a:srgbClr val="FF0000"/>
                </a:solidFill>
              </a:rPr>
              <a:t>58</a:t>
            </a:r>
          </a:p>
        </p:txBody>
      </p:sp>
    </p:spTree>
    <p:extLst>
      <p:ext uri="{BB962C8B-B14F-4D97-AF65-F5344CB8AC3E}">
        <p14:creationId xmlns:p14="http://schemas.microsoft.com/office/powerpoint/2010/main" val="555134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figure 1">
            <a:extLst>
              <a:ext uri="{FF2B5EF4-FFF2-40B4-BE49-F238E27FC236}">
                <a16:creationId xmlns:a16="http://schemas.microsoft.com/office/drawing/2014/main" id="{7B24593C-24E3-599A-F5CE-DB61A46D4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1" y="245362"/>
            <a:ext cx="4343399" cy="636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Box 1">
            <a:extLst>
              <a:ext uri="{FF2B5EF4-FFF2-40B4-BE49-F238E27FC236}">
                <a16:creationId xmlns:a16="http://schemas.microsoft.com/office/drawing/2014/main" id="{C256086F-53E4-936A-7E45-8A99C5D4FE51}"/>
              </a:ext>
            </a:extLst>
          </p:cNvPr>
          <p:cNvSpPr txBox="1">
            <a:spLocks noChangeArrowheads="1"/>
          </p:cNvSpPr>
          <p:nvPr/>
        </p:nvSpPr>
        <p:spPr bwMode="auto">
          <a:xfrm>
            <a:off x="5791200" y="1905000"/>
            <a:ext cx="25622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rPr>
              <a:t>Source: M. Mine et al., </a:t>
            </a:r>
            <a:r>
              <a:rPr lang="en-US" altLang="en-US" sz="1800" i="1" dirty="0">
                <a:latin typeface="Arial" panose="020B0604020202020204" pitchFamily="34" charset="0"/>
              </a:rPr>
              <a:t>Apparently Beneficial Effect of Low to Intermediate Doses of A-Bomb Radiation on Human Lifespan</a:t>
            </a:r>
            <a:r>
              <a:rPr lang="en-US" altLang="en-US" sz="1800" dirty="0">
                <a:latin typeface="Arial" panose="020B0604020202020204" pitchFamily="34" charset="0"/>
              </a:rPr>
              <a:t>, International Journal of Radiological Biology, 58:1035, 1990</a:t>
            </a:r>
          </a:p>
        </p:txBody>
      </p:sp>
      <p:sp>
        <p:nvSpPr>
          <p:cNvPr id="3" name="TextBox 2">
            <a:extLst>
              <a:ext uri="{FF2B5EF4-FFF2-40B4-BE49-F238E27FC236}">
                <a16:creationId xmlns:a16="http://schemas.microsoft.com/office/drawing/2014/main" id="{8A9A246D-FF1C-9380-672C-F630F14EAFF6}"/>
              </a:ext>
            </a:extLst>
          </p:cNvPr>
          <p:cNvSpPr txBox="1"/>
          <p:nvPr/>
        </p:nvSpPr>
        <p:spPr>
          <a:xfrm>
            <a:off x="381000" y="6518485"/>
            <a:ext cx="533401" cy="369332"/>
          </a:xfrm>
          <a:prstGeom prst="rect">
            <a:avLst/>
          </a:prstGeom>
          <a:noFill/>
        </p:spPr>
        <p:txBody>
          <a:bodyPr wrap="square">
            <a:spAutoFit/>
          </a:bodyPr>
          <a:lstStyle/>
          <a:p>
            <a:r>
              <a:rPr lang="en-US" dirty="0">
                <a:solidFill>
                  <a:srgbClr val="FF0000"/>
                </a:solidFill>
              </a:rPr>
              <a:t>59</a:t>
            </a:r>
          </a:p>
        </p:txBody>
      </p:sp>
    </p:spTree>
    <p:extLst>
      <p:ext uri="{BB962C8B-B14F-4D97-AF65-F5344CB8AC3E}">
        <p14:creationId xmlns:p14="http://schemas.microsoft.com/office/powerpoint/2010/main" val="1675236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365B3716-3B1B-79A6-A813-F33A58087334}"/>
              </a:ext>
            </a:extLst>
          </p:cNvPr>
          <p:cNvSpPr>
            <a:spLocks noGrp="1" noChangeArrowheads="1"/>
          </p:cNvSpPr>
          <p:nvPr>
            <p:ph type="title"/>
          </p:nvPr>
        </p:nvSpPr>
        <p:spPr>
          <a:xfrm>
            <a:off x="631963" y="685800"/>
            <a:ext cx="7886700" cy="701675"/>
          </a:xfrm>
        </p:spPr>
        <p:txBody>
          <a:bodyPr>
            <a:normAutofit/>
          </a:bodyPr>
          <a:lstStyle/>
          <a:p>
            <a:pPr algn="ctr" eaLnBrk="1" hangingPunct="1"/>
            <a:r>
              <a:rPr lang="en-US" altLang="en-US" sz="3200" dirty="0">
                <a:solidFill>
                  <a:schemeClr val="tx1"/>
                </a:solidFill>
                <a:latin typeface="Arial" panose="020B0604020202020204" pitchFamily="34" charset="0"/>
                <a:cs typeface="Arial" panose="020B0604020202020204" pitchFamily="34" charset="0"/>
              </a:rPr>
              <a:t>Atom Bomb Survivor Average Lifespan</a:t>
            </a:r>
          </a:p>
        </p:txBody>
      </p:sp>
      <p:sp>
        <p:nvSpPr>
          <p:cNvPr id="97283" name="Content Placeholder 2">
            <a:extLst>
              <a:ext uri="{FF2B5EF4-FFF2-40B4-BE49-F238E27FC236}">
                <a16:creationId xmlns:a16="http://schemas.microsoft.com/office/drawing/2014/main" id="{557FDCDE-036B-ED7C-E247-162A891DEB52}"/>
              </a:ext>
            </a:extLst>
          </p:cNvPr>
          <p:cNvSpPr>
            <a:spLocks noGrp="1" noChangeArrowheads="1"/>
          </p:cNvSpPr>
          <p:nvPr>
            <p:ph idx="1"/>
          </p:nvPr>
        </p:nvSpPr>
        <p:spPr>
          <a:xfrm>
            <a:off x="595520" y="1676400"/>
            <a:ext cx="7886700" cy="4495800"/>
          </a:xfrm>
        </p:spPr>
        <p:txBody>
          <a:bodyPr/>
          <a:lstStyle/>
          <a:p>
            <a:pPr marL="0" indent="0" eaLnBrk="1" hangingPunct="1">
              <a:buFont typeface="Arial" panose="020B0604020202020204" pitchFamily="34" charset="0"/>
              <a:buNone/>
            </a:pPr>
            <a:r>
              <a:rPr lang="en-US" altLang="en-US" sz="2800" dirty="0"/>
              <a:t>Japan’s Mainichi news web site reported on June 30, 2015 that average life span of atom bomb survivors (as of end of March 2015) not significantly different than average lifespan of unexposed populations </a:t>
            </a:r>
          </a:p>
          <a:p>
            <a:pPr lvl="1" eaLnBrk="1" hangingPunct="1"/>
            <a:r>
              <a:rPr lang="en-US" altLang="en-US" sz="2400" dirty="0"/>
              <a:t>Average age (population): Hiroshima City, 79.6 (58,933); Hiroshima Prefecture, 82.1 (24,434); Nagasaki City, 79.12 (34,198); and Nagasaki Prefecture, 80.68 (13,669)</a:t>
            </a:r>
          </a:p>
        </p:txBody>
      </p:sp>
    </p:spTree>
    <p:extLst>
      <p:ext uri="{BB962C8B-B14F-4D97-AF65-F5344CB8AC3E}">
        <p14:creationId xmlns:p14="http://schemas.microsoft.com/office/powerpoint/2010/main" val="9436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EB305771-2E9C-A6E5-D69C-C466C1434FC1}"/>
              </a:ext>
            </a:extLst>
          </p:cNvPr>
          <p:cNvSpPr txBox="1">
            <a:spLocks noChangeArrowheads="1"/>
          </p:cNvSpPr>
          <p:nvPr/>
        </p:nvSpPr>
        <p:spPr bwMode="auto">
          <a:xfrm>
            <a:off x="2819400" y="2667000"/>
            <a:ext cx="3962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600">
                <a:latin typeface="Arial" panose="020B0604020202020204" pitchFamily="34" charset="0"/>
              </a:rPr>
              <a:t>Comparing Risks</a:t>
            </a:r>
          </a:p>
        </p:txBody>
      </p:sp>
      <p:sp>
        <p:nvSpPr>
          <p:cNvPr id="3" name="TextBox 2">
            <a:extLst>
              <a:ext uri="{FF2B5EF4-FFF2-40B4-BE49-F238E27FC236}">
                <a16:creationId xmlns:a16="http://schemas.microsoft.com/office/drawing/2014/main" id="{A48F1CF7-13E8-994E-1B4C-7DEA171A0263}"/>
              </a:ext>
            </a:extLst>
          </p:cNvPr>
          <p:cNvSpPr txBox="1"/>
          <p:nvPr/>
        </p:nvSpPr>
        <p:spPr>
          <a:xfrm>
            <a:off x="525946" y="6488668"/>
            <a:ext cx="312254" cy="369332"/>
          </a:xfrm>
          <a:prstGeom prst="rect">
            <a:avLst/>
          </a:prstGeom>
          <a:noFill/>
        </p:spPr>
        <p:txBody>
          <a:bodyPr wrap="square">
            <a:spAutoFit/>
          </a:bodyPr>
          <a:lstStyle/>
          <a:p>
            <a:r>
              <a:rPr lang="en-US" dirty="0">
                <a:solidFill>
                  <a:srgbClr val="FF0000"/>
                </a:solidFill>
              </a:rPr>
              <a:t>7</a:t>
            </a:r>
          </a:p>
        </p:txBody>
      </p:sp>
    </p:spTree>
    <p:extLst>
      <p:ext uri="{BB962C8B-B14F-4D97-AF65-F5344CB8AC3E}">
        <p14:creationId xmlns:p14="http://schemas.microsoft.com/office/powerpoint/2010/main" val="167480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8F82A60-9D9F-7D7E-8371-89E47C0FFF4A}"/>
              </a:ext>
            </a:extLst>
          </p:cNvPr>
          <p:cNvSpPr>
            <a:spLocks noGrp="1" noChangeArrowheads="1"/>
          </p:cNvSpPr>
          <p:nvPr>
            <p:ph type="title"/>
          </p:nvPr>
        </p:nvSpPr>
        <p:spPr>
          <a:xfrm>
            <a:off x="157162" y="533400"/>
            <a:ext cx="8829675" cy="706437"/>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The Truth About Home Radon</a:t>
            </a:r>
          </a:p>
        </p:txBody>
      </p:sp>
      <p:pic>
        <p:nvPicPr>
          <p:cNvPr id="101379" name="Picture 2" descr="See the source image">
            <a:extLst>
              <a:ext uri="{FF2B5EF4-FFF2-40B4-BE49-F238E27FC236}">
                <a16:creationId xmlns:a16="http://schemas.microsoft.com/office/drawing/2014/main" id="{1DF550FF-3A59-C575-53EE-4702C26ED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29" y="1676400"/>
            <a:ext cx="815554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85A2A51-AD11-4D17-52CA-C4342B8B5EBD}"/>
              </a:ext>
            </a:extLst>
          </p:cNvPr>
          <p:cNvSpPr txBox="1"/>
          <p:nvPr/>
        </p:nvSpPr>
        <p:spPr>
          <a:xfrm>
            <a:off x="1295400" y="5722164"/>
            <a:ext cx="3200400" cy="276999"/>
          </a:xfrm>
          <a:prstGeom prst="rect">
            <a:avLst/>
          </a:prstGeom>
          <a:noFill/>
        </p:spPr>
        <p:txBody>
          <a:bodyPr wrap="square" rtlCol="0">
            <a:spAutoFit/>
          </a:bodyPr>
          <a:lstStyle/>
          <a:p>
            <a:r>
              <a:rPr lang="en-US" sz="1200" dirty="0"/>
              <a:t>NOEAL – no observed adverse effect level </a:t>
            </a:r>
          </a:p>
        </p:txBody>
      </p:sp>
      <p:sp>
        <p:nvSpPr>
          <p:cNvPr id="6" name="TextBox 5">
            <a:extLst>
              <a:ext uri="{FF2B5EF4-FFF2-40B4-BE49-F238E27FC236}">
                <a16:creationId xmlns:a16="http://schemas.microsoft.com/office/drawing/2014/main" id="{481C7733-1A51-B4F4-7D41-E312CB297A22}"/>
              </a:ext>
            </a:extLst>
          </p:cNvPr>
          <p:cNvSpPr txBox="1"/>
          <p:nvPr/>
        </p:nvSpPr>
        <p:spPr>
          <a:xfrm>
            <a:off x="381000" y="6488668"/>
            <a:ext cx="457200" cy="369332"/>
          </a:xfrm>
          <a:prstGeom prst="rect">
            <a:avLst/>
          </a:prstGeom>
          <a:noFill/>
        </p:spPr>
        <p:txBody>
          <a:bodyPr wrap="square">
            <a:spAutoFit/>
          </a:bodyPr>
          <a:lstStyle/>
          <a:p>
            <a:r>
              <a:rPr lang="en-US" dirty="0">
                <a:solidFill>
                  <a:srgbClr val="FF0000"/>
                </a:solidFill>
              </a:rPr>
              <a:t>61</a:t>
            </a:r>
          </a:p>
        </p:txBody>
      </p:sp>
    </p:spTree>
    <p:extLst>
      <p:ext uri="{BB962C8B-B14F-4D97-AF65-F5344CB8AC3E}">
        <p14:creationId xmlns:p14="http://schemas.microsoft.com/office/powerpoint/2010/main" val="2654801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
            <a:extLst>
              <a:ext uri="{FF2B5EF4-FFF2-40B4-BE49-F238E27FC236}">
                <a16:creationId xmlns:a16="http://schemas.microsoft.com/office/drawing/2014/main" id="{B251C923-DF34-9961-D8F0-31EA259B303E}"/>
              </a:ext>
            </a:extLst>
          </p:cNvPr>
          <p:cNvSpPr txBox="1">
            <a:spLocks noChangeArrowheads="1"/>
          </p:cNvSpPr>
          <p:nvPr/>
        </p:nvSpPr>
        <p:spPr bwMode="auto">
          <a:xfrm>
            <a:off x="495299" y="3048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cs typeface="Arial" panose="020B0604020202020204" pitchFamily="34" charset="0"/>
              </a:rPr>
              <a:t>US Low-dose Radiation Studies</a:t>
            </a:r>
          </a:p>
          <a:p>
            <a:pPr algn="ctr" eaLnBrk="1" hangingPunct="1">
              <a:lnSpc>
                <a:spcPct val="100000"/>
              </a:lnSpc>
              <a:spcBef>
                <a:spcPct val="0"/>
              </a:spcBef>
              <a:buFontTx/>
              <a:buNone/>
            </a:pPr>
            <a:r>
              <a:rPr lang="en-US" altLang="en-US" sz="3600" dirty="0">
                <a:latin typeface="Arial" panose="020B0604020202020204" pitchFamily="34" charset="0"/>
                <a:cs typeface="Arial" panose="020B0604020202020204" pitchFamily="34" charset="0"/>
              </a:rPr>
              <a:t>Disproving LNT Defunded</a:t>
            </a:r>
          </a:p>
        </p:txBody>
      </p:sp>
      <p:grpSp>
        <p:nvGrpSpPr>
          <p:cNvPr id="103427" name="Group 5">
            <a:extLst>
              <a:ext uri="{FF2B5EF4-FFF2-40B4-BE49-F238E27FC236}">
                <a16:creationId xmlns:a16="http://schemas.microsoft.com/office/drawing/2014/main" id="{F3B9234E-C0BC-EA6B-D2E8-A31A72799831}"/>
              </a:ext>
            </a:extLst>
          </p:cNvPr>
          <p:cNvGrpSpPr>
            <a:grpSpLocks/>
          </p:cNvGrpSpPr>
          <p:nvPr/>
        </p:nvGrpSpPr>
        <p:grpSpPr bwMode="auto">
          <a:xfrm>
            <a:off x="1676400" y="1676400"/>
            <a:ext cx="6019800" cy="4800600"/>
            <a:chOff x="442119" y="1147762"/>
            <a:chExt cx="8259762" cy="5695950"/>
          </a:xfrm>
        </p:grpSpPr>
        <p:pic>
          <p:nvPicPr>
            <p:cNvPr id="103428" name="Picture 2">
              <a:extLst>
                <a:ext uri="{FF2B5EF4-FFF2-40B4-BE49-F238E27FC236}">
                  <a16:creationId xmlns:a16="http://schemas.microsoft.com/office/drawing/2014/main" id="{6EF6CE7E-FEDD-170B-8B6D-9C3AE8B454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119" y="1147762"/>
              <a:ext cx="8259762"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Box 3">
              <a:extLst>
                <a:ext uri="{FF2B5EF4-FFF2-40B4-BE49-F238E27FC236}">
                  <a16:creationId xmlns:a16="http://schemas.microsoft.com/office/drawing/2014/main" id="{D163CD8A-3946-0DA0-A00D-192A767C305E}"/>
                </a:ext>
              </a:extLst>
            </p:cNvPr>
            <p:cNvSpPr txBox="1">
              <a:spLocks noChangeArrowheads="1"/>
            </p:cNvSpPr>
            <p:nvPr/>
          </p:nvSpPr>
          <p:spPr bwMode="auto">
            <a:xfrm>
              <a:off x="2228083" y="6049911"/>
              <a:ext cx="1241931" cy="41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latin typeface="Arial" panose="020B0604020202020204" pitchFamily="34" charset="0"/>
                </a:rPr>
                <a:t>100 mSv</a:t>
              </a:r>
            </a:p>
          </p:txBody>
        </p:sp>
        <p:sp>
          <p:nvSpPr>
            <p:cNvPr id="9" name="Up Arrow 4">
              <a:extLst>
                <a:ext uri="{FF2B5EF4-FFF2-40B4-BE49-F238E27FC236}">
                  <a16:creationId xmlns:a16="http://schemas.microsoft.com/office/drawing/2014/main" id="{2C8B0CB6-E941-9702-9AD7-C68AC1BC13F2}"/>
                </a:ext>
              </a:extLst>
            </p:cNvPr>
            <p:cNvSpPr/>
            <p:nvPr/>
          </p:nvSpPr>
          <p:spPr>
            <a:xfrm>
              <a:off x="2006946" y="5870069"/>
              <a:ext cx="246475" cy="697733"/>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400"/>
            </a:p>
          </p:txBody>
        </p:sp>
      </p:grpSp>
      <p:sp>
        <p:nvSpPr>
          <p:cNvPr id="3" name="TextBox 2">
            <a:extLst>
              <a:ext uri="{FF2B5EF4-FFF2-40B4-BE49-F238E27FC236}">
                <a16:creationId xmlns:a16="http://schemas.microsoft.com/office/drawing/2014/main" id="{15FE17B3-38A9-6C2A-BDF5-3E6094EB9143}"/>
              </a:ext>
            </a:extLst>
          </p:cNvPr>
          <p:cNvSpPr txBox="1"/>
          <p:nvPr/>
        </p:nvSpPr>
        <p:spPr>
          <a:xfrm>
            <a:off x="381000" y="6488668"/>
            <a:ext cx="533400" cy="369332"/>
          </a:xfrm>
          <a:prstGeom prst="rect">
            <a:avLst/>
          </a:prstGeom>
          <a:noFill/>
        </p:spPr>
        <p:txBody>
          <a:bodyPr wrap="square">
            <a:spAutoFit/>
          </a:bodyPr>
          <a:lstStyle/>
          <a:p>
            <a:r>
              <a:rPr lang="en-US" dirty="0">
                <a:solidFill>
                  <a:srgbClr val="FF0000"/>
                </a:solidFill>
              </a:rPr>
              <a:t>62</a:t>
            </a:r>
          </a:p>
        </p:txBody>
      </p:sp>
    </p:spTree>
    <p:extLst>
      <p:ext uri="{BB962C8B-B14F-4D97-AF65-F5344CB8AC3E}">
        <p14:creationId xmlns:p14="http://schemas.microsoft.com/office/powerpoint/2010/main" val="4117029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35D4-6A58-5FEF-7400-CC7B01CEFDB9}"/>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5EF124F2-FD58-1061-84CF-39AA33118E1B}"/>
              </a:ext>
            </a:extLst>
          </p:cNvPr>
          <p:cNvSpPr>
            <a:spLocks noGrp="1" noChangeArrowheads="1"/>
          </p:cNvSpPr>
          <p:nvPr>
            <p:ph type="title" idx="4294967295"/>
          </p:nvPr>
        </p:nvSpPr>
        <p:spPr>
          <a:xfrm>
            <a:off x="457200" y="615776"/>
            <a:ext cx="8229600" cy="6397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Radiation Risk Summary</a:t>
            </a:r>
          </a:p>
        </p:txBody>
      </p:sp>
      <p:sp>
        <p:nvSpPr>
          <p:cNvPr id="105475" name="Rectangle 3">
            <a:extLst>
              <a:ext uri="{FF2B5EF4-FFF2-40B4-BE49-F238E27FC236}">
                <a16:creationId xmlns:a16="http://schemas.microsoft.com/office/drawing/2014/main" id="{64DFAD68-6CC0-2B31-45D6-4FF91839EB73}"/>
              </a:ext>
            </a:extLst>
          </p:cNvPr>
          <p:cNvSpPr>
            <a:spLocks noGrp="1" noChangeArrowheads="1"/>
          </p:cNvSpPr>
          <p:nvPr>
            <p:ph type="body" idx="4294967295"/>
          </p:nvPr>
        </p:nvSpPr>
        <p:spPr>
          <a:xfrm>
            <a:off x="662609" y="1447800"/>
            <a:ext cx="7543800" cy="4794424"/>
          </a:xfrm>
        </p:spPr>
        <p:txBody>
          <a:bodyPr>
            <a:normAutofit/>
          </a:bodyPr>
          <a:lstStyle/>
          <a:p>
            <a:pPr>
              <a:lnSpc>
                <a:spcPct val="110000"/>
              </a:lnSpc>
              <a:spcBef>
                <a:spcPts val="0"/>
              </a:spcBef>
              <a:spcAft>
                <a:spcPts val="600"/>
              </a:spcAft>
              <a:defRPr/>
            </a:pPr>
            <a:r>
              <a:rPr lang="en-US" altLang="en-US" sz="2400" dirty="0"/>
              <a:t>Natural ionizing radiation risk from solar radiation doesn’t evoke great fear, yet results in thousands of deaths each year in U.S.</a:t>
            </a:r>
          </a:p>
          <a:p>
            <a:pPr eaLnBrk="1" hangingPunct="1">
              <a:lnSpc>
                <a:spcPct val="100000"/>
              </a:lnSpc>
              <a:spcBef>
                <a:spcPts val="0"/>
              </a:spcBef>
              <a:spcAft>
                <a:spcPts val="600"/>
              </a:spcAft>
              <a:defRPr/>
            </a:pPr>
            <a:r>
              <a:rPr lang="en-US" altLang="en-US" sz="2400" dirty="0"/>
              <a:t>Nuclear radiation is weaker carcinogen than perceived by most people</a:t>
            </a:r>
          </a:p>
          <a:p>
            <a:pPr>
              <a:spcBef>
                <a:spcPts val="0"/>
              </a:spcBef>
              <a:spcAft>
                <a:spcPts val="600"/>
              </a:spcAft>
            </a:pPr>
            <a:r>
              <a:rPr lang="en-US" altLang="en-US" sz="2400" dirty="0"/>
              <a:t>Studies of populations chronically exposed to elevated natural background radiation (low-level radiation) have </a:t>
            </a:r>
            <a:r>
              <a:rPr lang="en-US" altLang="en-US" sz="2400" u="sng" dirty="0"/>
              <a:t>not</a:t>
            </a:r>
            <a:r>
              <a:rPr lang="en-US" altLang="en-US" sz="2400" dirty="0"/>
              <a:t> shown consistent or conclusive evidence of associated increases in cancer risk</a:t>
            </a:r>
          </a:p>
          <a:p>
            <a:pPr>
              <a:spcBef>
                <a:spcPts val="0"/>
              </a:spcBef>
              <a:spcAft>
                <a:spcPts val="600"/>
              </a:spcAft>
            </a:pPr>
            <a:endParaRPr lang="en-US" altLang="en-US" sz="2400" dirty="0"/>
          </a:p>
        </p:txBody>
      </p:sp>
    </p:spTree>
    <p:extLst>
      <p:ext uri="{BB962C8B-B14F-4D97-AF65-F5344CB8AC3E}">
        <p14:creationId xmlns:p14="http://schemas.microsoft.com/office/powerpoint/2010/main" val="3187750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90EC1-731D-E987-E3B5-B6322E80AD14}"/>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C20F4F6D-2078-7FCB-0C9F-FF33E0726FD7}"/>
              </a:ext>
            </a:extLst>
          </p:cNvPr>
          <p:cNvSpPr>
            <a:spLocks noGrp="1" noChangeArrowheads="1"/>
          </p:cNvSpPr>
          <p:nvPr>
            <p:ph type="title" idx="4294967295"/>
          </p:nvPr>
        </p:nvSpPr>
        <p:spPr>
          <a:xfrm>
            <a:off x="457200" y="615776"/>
            <a:ext cx="8229600" cy="639763"/>
          </a:xfrm>
        </p:spPr>
        <p:txBody>
          <a:bodyPr>
            <a:no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Radiation Risk Summary (cont.)</a:t>
            </a:r>
            <a:endParaRPr lang="en-US" altLang="en-US" dirty="0">
              <a:solidFill>
                <a:schemeClr val="tx1"/>
              </a:solidFill>
              <a:latin typeface="Arial" panose="020B0604020202020204" pitchFamily="34" charset="0"/>
              <a:cs typeface="Arial" panose="020B0604020202020204" pitchFamily="34" charset="0"/>
            </a:endParaRPr>
          </a:p>
        </p:txBody>
      </p:sp>
      <p:sp>
        <p:nvSpPr>
          <p:cNvPr id="105475" name="Rectangle 3">
            <a:extLst>
              <a:ext uri="{FF2B5EF4-FFF2-40B4-BE49-F238E27FC236}">
                <a16:creationId xmlns:a16="http://schemas.microsoft.com/office/drawing/2014/main" id="{D17E2A25-50E8-D8D6-8FBE-242C1825B7FC}"/>
              </a:ext>
            </a:extLst>
          </p:cNvPr>
          <p:cNvSpPr>
            <a:spLocks noGrp="1" noChangeArrowheads="1"/>
          </p:cNvSpPr>
          <p:nvPr>
            <p:ph type="body" idx="4294967295"/>
          </p:nvPr>
        </p:nvSpPr>
        <p:spPr>
          <a:xfrm>
            <a:off x="662609" y="1447800"/>
            <a:ext cx="7543800" cy="3962400"/>
          </a:xfrm>
        </p:spPr>
        <p:txBody>
          <a:bodyPr>
            <a:normAutofit/>
          </a:bodyPr>
          <a:lstStyle/>
          <a:p>
            <a:pPr>
              <a:lnSpc>
                <a:spcPct val="110000"/>
              </a:lnSpc>
              <a:spcBef>
                <a:spcPts val="0"/>
              </a:spcBef>
              <a:spcAft>
                <a:spcPts val="600"/>
              </a:spcAft>
              <a:defRPr/>
            </a:pPr>
            <a:r>
              <a:rPr lang="en-US" altLang="en-US" sz="2400" dirty="0"/>
              <a:t>LNT dose-response model birthed concept of “collective dose” – fraudulent indicator that bears no relation to onset or likelihood of health effects or cancer</a:t>
            </a:r>
          </a:p>
          <a:p>
            <a:pPr eaLnBrk="1" hangingPunct="1">
              <a:lnSpc>
                <a:spcPct val="100000"/>
              </a:lnSpc>
              <a:spcBef>
                <a:spcPts val="0"/>
              </a:spcBef>
              <a:spcAft>
                <a:spcPts val="600"/>
              </a:spcAft>
              <a:defRPr/>
            </a:pPr>
            <a:r>
              <a:rPr lang="en-US" altLang="en-US" sz="2400" dirty="0"/>
              <a:t>LNT model low-dose fatality risk calculations in conflict with observed cancer mortality data for Chernobyl accident and for Japanese atomic bomb survivors</a:t>
            </a:r>
          </a:p>
          <a:p>
            <a:pPr>
              <a:spcBef>
                <a:spcPts val="0"/>
              </a:spcBef>
              <a:spcAft>
                <a:spcPts val="600"/>
              </a:spcAft>
            </a:pPr>
            <a:endParaRPr lang="en-US" altLang="en-US" sz="2400" dirty="0"/>
          </a:p>
        </p:txBody>
      </p:sp>
    </p:spTree>
    <p:extLst>
      <p:ext uri="{BB962C8B-B14F-4D97-AF65-F5344CB8AC3E}">
        <p14:creationId xmlns:p14="http://schemas.microsoft.com/office/powerpoint/2010/main" val="638488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77DAA-B8E4-EAD1-3CCB-A820F6E42953}"/>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78A513D0-1697-2121-B07F-D60AAEFD6615}"/>
              </a:ext>
            </a:extLst>
          </p:cNvPr>
          <p:cNvSpPr>
            <a:spLocks noGrp="1" noChangeArrowheads="1"/>
          </p:cNvSpPr>
          <p:nvPr>
            <p:ph type="title" idx="4294967295"/>
          </p:nvPr>
        </p:nvSpPr>
        <p:spPr>
          <a:xfrm>
            <a:off x="457200" y="615776"/>
            <a:ext cx="8229600" cy="639763"/>
          </a:xfrm>
        </p:spPr>
        <p:txBody>
          <a:bodyPr>
            <a:no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Radiation Risk Summary (cont.)</a:t>
            </a:r>
            <a:endParaRPr lang="en-US" altLang="en-US" dirty="0">
              <a:solidFill>
                <a:schemeClr val="tx1"/>
              </a:solidFill>
              <a:latin typeface="Arial" panose="020B0604020202020204" pitchFamily="34" charset="0"/>
              <a:cs typeface="Arial" panose="020B0604020202020204" pitchFamily="34" charset="0"/>
            </a:endParaRPr>
          </a:p>
        </p:txBody>
      </p:sp>
      <p:sp>
        <p:nvSpPr>
          <p:cNvPr id="105475" name="Rectangle 3">
            <a:extLst>
              <a:ext uri="{FF2B5EF4-FFF2-40B4-BE49-F238E27FC236}">
                <a16:creationId xmlns:a16="http://schemas.microsoft.com/office/drawing/2014/main" id="{071802CC-7469-5CA0-C675-62AC99F541EA}"/>
              </a:ext>
            </a:extLst>
          </p:cNvPr>
          <p:cNvSpPr>
            <a:spLocks noGrp="1" noChangeArrowheads="1"/>
          </p:cNvSpPr>
          <p:nvPr>
            <p:ph type="body" idx="4294967295"/>
          </p:nvPr>
        </p:nvSpPr>
        <p:spPr>
          <a:xfrm>
            <a:off x="662609" y="1447800"/>
            <a:ext cx="7543800" cy="4794424"/>
          </a:xfrm>
        </p:spPr>
        <p:txBody>
          <a:bodyPr>
            <a:normAutofit/>
          </a:bodyPr>
          <a:lstStyle/>
          <a:p>
            <a:pPr>
              <a:spcBef>
                <a:spcPts val="0"/>
              </a:spcBef>
              <a:spcAft>
                <a:spcPts val="600"/>
              </a:spcAft>
              <a:defRPr/>
            </a:pPr>
            <a:r>
              <a:rPr lang="en-US" altLang="en-US" sz="2400" dirty="0"/>
              <a:t>Risk of genetic anomaly from 1 rem (0.01 </a:t>
            </a:r>
            <a:r>
              <a:rPr lang="en-US" altLang="en-US" sz="2400" dirty="0" err="1"/>
              <a:t>Sv</a:t>
            </a:r>
            <a:r>
              <a:rPr lang="en-US" altLang="en-US" sz="2400" dirty="0"/>
              <a:t>) of radiation exposure to reproductive organs approximately 50 to 1,000 times less than risk of various spontaneous genetic anomalies</a:t>
            </a:r>
            <a:r>
              <a:rPr lang="en-US" altLang="en-US" sz="2400" baseline="30000" dirty="0"/>
              <a:t>14</a:t>
            </a:r>
            <a:endParaRPr lang="en-US" altLang="en-US" sz="2400" dirty="0"/>
          </a:p>
          <a:p>
            <a:pPr eaLnBrk="1" hangingPunct="1">
              <a:lnSpc>
                <a:spcPct val="100000"/>
              </a:lnSpc>
              <a:spcBef>
                <a:spcPts val="0"/>
              </a:spcBef>
              <a:spcAft>
                <a:spcPts val="600"/>
              </a:spcAft>
              <a:defRPr/>
            </a:pPr>
            <a:r>
              <a:rPr lang="en-US" altLang="en-US" sz="2400" dirty="0"/>
              <a:t>Risk estimate for radiation-induced cancers small compared to normal incidence of about 1 in 4 chances of developing any type of cancer</a:t>
            </a:r>
            <a:r>
              <a:rPr lang="en-US" altLang="en-US" sz="2400" baseline="30000" dirty="0"/>
              <a:t>14</a:t>
            </a:r>
            <a:r>
              <a:rPr lang="en-US" altLang="en-US" sz="2400" dirty="0"/>
              <a:t> </a:t>
            </a:r>
          </a:p>
          <a:p>
            <a:pPr lvl="1">
              <a:spcBef>
                <a:spcPts val="0"/>
              </a:spcBef>
              <a:spcAft>
                <a:spcPts val="600"/>
              </a:spcAft>
              <a:buFont typeface="Calibri" panose="020F0502020204030204" pitchFamily="34" charset="0"/>
              <a:buChar char="―"/>
              <a:defRPr/>
            </a:pPr>
            <a:r>
              <a:rPr lang="en-US" altLang="en-US" sz="2000" dirty="0"/>
              <a:t>Radiotherapy cause of second malignancy in only 1% of patients treated for primary malignancy</a:t>
            </a:r>
          </a:p>
          <a:p>
            <a:pPr>
              <a:spcBef>
                <a:spcPts val="0"/>
              </a:spcBef>
              <a:spcAft>
                <a:spcPts val="600"/>
              </a:spcAft>
            </a:pPr>
            <a:r>
              <a:rPr lang="en-US" altLang="en-US" sz="2400" dirty="0"/>
              <a:t>LNT model overestimates cancer risk from low-dose radiation exposure</a:t>
            </a:r>
          </a:p>
          <a:p>
            <a:pPr>
              <a:spcBef>
                <a:spcPts val="0"/>
              </a:spcBef>
              <a:spcAft>
                <a:spcPts val="600"/>
              </a:spcAft>
            </a:pPr>
            <a:endParaRPr lang="en-US" altLang="en-US" sz="2400" dirty="0"/>
          </a:p>
        </p:txBody>
      </p:sp>
    </p:spTree>
    <p:extLst>
      <p:ext uri="{BB962C8B-B14F-4D97-AF65-F5344CB8AC3E}">
        <p14:creationId xmlns:p14="http://schemas.microsoft.com/office/powerpoint/2010/main" val="1917907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a:extLst>
              <a:ext uri="{FF2B5EF4-FFF2-40B4-BE49-F238E27FC236}">
                <a16:creationId xmlns:a16="http://schemas.microsoft.com/office/drawing/2014/main" id="{57BFB205-7EF8-B7B3-91C3-37411151319F}"/>
              </a:ext>
            </a:extLst>
          </p:cNvPr>
          <p:cNvSpPr>
            <a:spLocks noGrp="1" noChangeArrowheads="1"/>
          </p:cNvSpPr>
          <p:nvPr>
            <p:ph type="title" idx="4294967295"/>
          </p:nvPr>
        </p:nvSpPr>
        <p:spPr>
          <a:xfrm>
            <a:off x="457200" y="228600"/>
            <a:ext cx="8229600" cy="593725"/>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References</a:t>
            </a:r>
          </a:p>
        </p:txBody>
      </p:sp>
      <p:sp>
        <p:nvSpPr>
          <p:cNvPr id="130051" name="Text Box 5">
            <a:extLst>
              <a:ext uri="{FF2B5EF4-FFF2-40B4-BE49-F238E27FC236}">
                <a16:creationId xmlns:a16="http://schemas.microsoft.com/office/drawing/2014/main" id="{7529F38D-6492-CE9C-66AB-A301CB0DD6C0}"/>
              </a:ext>
            </a:extLst>
          </p:cNvPr>
          <p:cNvSpPr txBox="1">
            <a:spLocks noChangeArrowheads="1"/>
          </p:cNvSpPr>
          <p:nvPr/>
        </p:nvSpPr>
        <p:spPr bwMode="auto">
          <a:xfrm>
            <a:off x="609600" y="914400"/>
            <a:ext cx="7658100" cy="574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defRPr>
            </a:lvl1pPr>
            <a:lvl2pPr marL="806450" indent="-342900">
              <a:defRPr>
                <a:solidFill>
                  <a:schemeClr val="tx1"/>
                </a:solidFill>
                <a:latin typeface="Calibri" panose="020F0502020204030204" pitchFamily="34" charset="0"/>
              </a:defRPr>
            </a:lvl2pPr>
            <a:lvl3pPr marL="1263650" indent="-342900">
              <a:defRPr>
                <a:solidFill>
                  <a:schemeClr val="tx1"/>
                </a:solidFill>
                <a:latin typeface="Calibri" panose="020F0502020204030204" pitchFamily="34" charset="0"/>
              </a:defRPr>
            </a:lvl3pPr>
            <a:lvl4pPr marL="1720850" indent="-342900">
              <a:defRPr>
                <a:solidFill>
                  <a:schemeClr val="tx1"/>
                </a:solidFill>
                <a:latin typeface="Calibri" panose="020F0502020204030204" pitchFamily="34" charset="0"/>
              </a:defRPr>
            </a:lvl4pPr>
            <a:lvl5pPr marL="2178050" indent="-342900">
              <a:defRPr>
                <a:solidFill>
                  <a:schemeClr val="tx1"/>
                </a:solidFill>
                <a:latin typeface="Calibri" panose="020F0502020204030204" pitchFamily="34" charset="0"/>
              </a:defRPr>
            </a:lvl5pPr>
            <a:lvl6pPr marL="2635250" indent="-342900" defTabSz="457200" eaLnBrk="0" fontAlgn="base" hangingPunct="0">
              <a:spcBef>
                <a:spcPct val="0"/>
              </a:spcBef>
              <a:spcAft>
                <a:spcPct val="0"/>
              </a:spcAft>
              <a:defRPr>
                <a:solidFill>
                  <a:schemeClr val="tx1"/>
                </a:solidFill>
                <a:latin typeface="Calibri" panose="020F0502020204030204" pitchFamily="34" charset="0"/>
              </a:defRPr>
            </a:lvl6pPr>
            <a:lvl7pPr marL="3092450" indent="-342900" defTabSz="457200" eaLnBrk="0" fontAlgn="base" hangingPunct="0">
              <a:spcBef>
                <a:spcPct val="0"/>
              </a:spcBef>
              <a:spcAft>
                <a:spcPct val="0"/>
              </a:spcAft>
              <a:defRPr>
                <a:solidFill>
                  <a:schemeClr val="tx1"/>
                </a:solidFill>
                <a:latin typeface="Calibri" panose="020F0502020204030204" pitchFamily="34" charset="0"/>
              </a:defRPr>
            </a:lvl7pPr>
            <a:lvl8pPr marL="3549650" indent="-342900" defTabSz="457200" eaLnBrk="0" fontAlgn="base" hangingPunct="0">
              <a:spcBef>
                <a:spcPct val="0"/>
              </a:spcBef>
              <a:spcAft>
                <a:spcPct val="0"/>
              </a:spcAft>
              <a:defRPr>
                <a:solidFill>
                  <a:schemeClr val="tx1"/>
                </a:solidFill>
                <a:latin typeface="Calibri" panose="020F0502020204030204" pitchFamily="34" charset="0"/>
              </a:defRPr>
            </a:lvl8pPr>
            <a:lvl9pPr marL="4006850" indent="-3429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buFontTx/>
              <a:buAutoNum type="arabicPeriod"/>
            </a:pPr>
            <a:r>
              <a:rPr lang="en-US" altLang="zh-CN" sz="1600" i="1" dirty="0">
                <a:latin typeface="+mn-lt"/>
                <a:ea typeface="SimSun" panose="02010600030101010101" pitchFamily="2" charset="-122"/>
                <a:cs typeface="Times" panose="02020603050405020304" pitchFamily="18" charset="0"/>
              </a:rPr>
              <a:t>RISK:  A Practical Guide for Deciding What’s Really Safe and What’s Really Dangerous in the World Around You</a:t>
            </a:r>
            <a:r>
              <a:rPr lang="en-US" altLang="zh-CN" sz="1600" dirty="0">
                <a:latin typeface="+mn-lt"/>
                <a:ea typeface="SimSun" panose="02010600030101010101" pitchFamily="2" charset="-122"/>
                <a:cs typeface="Times" panose="02020603050405020304" pitchFamily="18" charset="0"/>
              </a:rPr>
              <a:t>, David </a:t>
            </a:r>
            <a:r>
              <a:rPr lang="en-US" altLang="zh-CN" sz="1600" dirty="0" err="1">
                <a:latin typeface="+mn-lt"/>
                <a:ea typeface="SimSun" panose="02010600030101010101" pitchFamily="2" charset="-122"/>
                <a:cs typeface="Times" panose="02020603050405020304" pitchFamily="18" charset="0"/>
              </a:rPr>
              <a:t>Ropeik</a:t>
            </a:r>
            <a:r>
              <a:rPr lang="en-US" altLang="zh-CN" sz="1600" dirty="0">
                <a:latin typeface="+mn-lt"/>
                <a:ea typeface="SimSun" panose="02010600030101010101" pitchFamily="2" charset="-122"/>
                <a:cs typeface="Times" panose="02020603050405020304" pitchFamily="18" charset="0"/>
              </a:rPr>
              <a:t>, et al, Harvard Center for Risk Analysis</a:t>
            </a:r>
          </a:p>
          <a:p>
            <a:pPr eaLnBrk="1" hangingPunct="1">
              <a:spcAft>
                <a:spcPts val="600"/>
              </a:spcAft>
              <a:buFontTx/>
              <a:buAutoNum type="arabicPeriod"/>
            </a:pPr>
            <a:r>
              <a:rPr lang="en-US" altLang="zh-CN" sz="1600" i="1" dirty="0">
                <a:latin typeface="+mn-lt"/>
                <a:ea typeface="SimSun" panose="02010600030101010101" pitchFamily="2" charset="-122"/>
                <a:cs typeface="Times" panose="02020603050405020304" pitchFamily="18" charset="0"/>
              </a:rPr>
              <a:t>Outlook on BRC</a:t>
            </a:r>
            <a:r>
              <a:rPr lang="en-US" altLang="zh-CN" sz="1600" dirty="0">
                <a:latin typeface="+mn-lt"/>
                <a:ea typeface="SimSun" panose="02010600030101010101" pitchFamily="2" charset="-122"/>
                <a:cs typeface="Times" panose="02020603050405020304" pitchFamily="18" charset="0"/>
              </a:rPr>
              <a:t>, Nucleonics Week, September 26, 1991 [BRC = below regulatory concern]</a:t>
            </a:r>
          </a:p>
          <a:p>
            <a:pPr eaLnBrk="1" hangingPunct="1">
              <a:spcAft>
                <a:spcPts val="600"/>
              </a:spcAft>
              <a:buFontTx/>
              <a:buAutoNum type="arabicPeriod"/>
            </a:pPr>
            <a:r>
              <a:rPr lang="en-US" altLang="en-US" sz="1600" i="1" dirty="0">
                <a:latin typeface="+mn-lt"/>
                <a:ea typeface="SimSun" panose="02010600030101010101" pitchFamily="2" charset="-122"/>
                <a:cs typeface="Times" panose="02020603050405020304" pitchFamily="18" charset="0"/>
              </a:rPr>
              <a:t>Health Effects of Exposure to Low Levels of Ionizing Radiation: BEIR V</a:t>
            </a:r>
            <a:r>
              <a:rPr lang="en-US" altLang="en-US" sz="1600" dirty="0">
                <a:latin typeface="+mn-lt"/>
                <a:ea typeface="SimSun" panose="02010600030101010101" pitchFamily="2" charset="-122"/>
                <a:cs typeface="Times" panose="02020603050405020304" pitchFamily="18" charset="0"/>
              </a:rPr>
              <a:t>, Committee on the Biological Effects of Ionizing Radiation (BEIR V), National Research Council; ISBN: 0-309-58970-3 (1990)*</a:t>
            </a:r>
          </a:p>
          <a:p>
            <a:pPr eaLnBrk="1" hangingPunct="1">
              <a:spcAft>
                <a:spcPts val="600"/>
              </a:spcAft>
              <a:buFontTx/>
              <a:buAutoNum type="arabicPeriod"/>
            </a:pPr>
            <a:r>
              <a:rPr lang="en-US" altLang="en-US" sz="1600" dirty="0">
                <a:latin typeface="+mn-lt"/>
                <a:ea typeface="SimSun" panose="02010600030101010101" pitchFamily="2" charset="-122"/>
                <a:cs typeface="Times" panose="02020603050405020304" pitchFamily="18" charset="0"/>
              </a:rPr>
              <a:t>T.D. </a:t>
            </a:r>
            <a:r>
              <a:rPr lang="en-US" altLang="en-US" sz="1600" dirty="0" err="1">
                <a:latin typeface="+mn-lt"/>
                <a:ea typeface="SimSun" panose="02010600030101010101" pitchFamily="2" charset="-122"/>
                <a:cs typeface="Times" panose="02020603050405020304" pitchFamily="18" charset="0"/>
              </a:rPr>
              <a:t>Luckey</a:t>
            </a:r>
            <a:r>
              <a:rPr lang="en-US" altLang="en-US" sz="1600" dirty="0">
                <a:latin typeface="+mn-lt"/>
                <a:ea typeface="SimSun" panose="02010600030101010101" pitchFamily="2" charset="-122"/>
                <a:cs typeface="Times" panose="02020603050405020304" pitchFamily="18" charset="0"/>
              </a:rPr>
              <a:t>, </a:t>
            </a:r>
            <a:r>
              <a:rPr lang="en-US" altLang="en-US" sz="1600" i="1" dirty="0">
                <a:latin typeface="+mn-lt"/>
                <a:ea typeface="SimSun" panose="02010600030101010101" pitchFamily="2" charset="-122"/>
                <a:cs typeface="Times" panose="02020603050405020304" pitchFamily="18" charset="0"/>
              </a:rPr>
              <a:t>Biological Effects of Ionizing Radiation: A Perspective  for Japan</a:t>
            </a:r>
            <a:r>
              <a:rPr lang="en-US" altLang="en-US" sz="1600" dirty="0">
                <a:latin typeface="+mn-lt"/>
                <a:ea typeface="SimSun" panose="02010600030101010101" pitchFamily="2" charset="-122"/>
                <a:cs typeface="Times" panose="02020603050405020304" pitchFamily="18" charset="0"/>
              </a:rPr>
              <a:t>, Jour. of Amer. Phys. and Surg., Vol. 16 No. 2, Summer 2011</a:t>
            </a:r>
          </a:p>
          <a:p>
            <a:pPr eaLnBrk="1" hangingPunct="1">
              <a:spcAft>
                <a:spcPts val="600"/>
              </a:spcAft>
              <a:buFontTx/>
              <a:buAutoNum type="arabicPeriod"/>
            </a:pPr>
            <a:r>
              <a:rPr lang="en-US" altLang="zh-CN" sz="1600" i="1" dirty="0">
                <a:latin typeface="+mn-lt"/>
                <a:ea typeface="SimSun" panose="02010600030101010101" pitchFamily="2" charset="-122"/>
                <a:cs typeface="Times" panose="02020603050405020304" pitchFamily="18" charset="0"/>
              </a:rPr>
              <a:t>Sources and Effects of Ionizing Radiation</a:t>
            </a:r>
            <a:r>
              <a:rPr lang="en-US" altLang="zh-CN" sz="1600" dirty="0">
                <a:latin typeface="+mn-lt"/>
                <a:ea typeface="SimSun" panose="02010600030101010101" pitchFamily="2" charset="-122"/>
                <a:cs typeface="Times" panose="02020603050405020304" pitchFamily="18" charset="0"/>
              </a:rPr>
              <a:t>, United Nations Scientific Committee on the Effects of Atomic Radiation UNSCEAR 2000; Report to the General Assembly</a:t>
            </a:r>
          </a:p>
          <a:p>
            <a:pPr eaLnBrk="1" hangingPunct="1">
              <a:spcAft>
                <a:spcPts val="600"/>
              </a:spcAft>
              <a:buFontTx/>
              <a:buAutoNum type="arabicPeriod"/>
            </a:pPr>
            <a:r>
              <a:rPr lang="en-US" altLang="zh-CN" sz="1600" i="1" dirty="0">
                <a:latin typeface="+mn-lt"/>
                <a:ea typeface="SimSun" panose="02010600030101010101" pitchFamily="2" charset="-122"/>
                <a:cs typeface="Times" panose="02020603050405020304" pitchFamily="18" charset="0"/>
              </a:rPr>
              <a:t>Observations on the Chernobyl Disaster and LNT</a:t>
            </a:r>
            <a:r>
              <a:rPr lang="en-US" altLang="zh-CN" sz="1600" dirty="0">
                <a:latin typeface="+mn-lt"/>
                <a:ea typeface="SimSun" panose="02010600030101010101" pitchFamily="2" charset="-122"/>
                <a:cs typeface="Times" panose="02020603050405020304" pitchFamily="18" charset="0"/>
              </a:rPr>
              <a:t>, Zbigniew </a:t>
            </a:r>
            <a:r>
              <a:rPr lang="en-US" altLang="zh-CN" sz="1600" dirty="0" err="1">
                <a:latin typeface="+mn-lt"/>
                <a:ea typeface="SimSun" panose="02010600030101010101" pitchFamily="2" charset="-122"/>
                <a:cs typeface="Times" panose="02020603050405020304" pitchFamily="18" charset="0"/>
              </a:rPr>
              <a:t>Jaworowski</a:t>
            </a:r>
            <a:r>
              <a:rPr lang="en-US" altLang="zh-CN" sz="1600" dirty="0">
                <a:latin typeface="+mn-lt"/>
                <a:ea typeface="SimSun" panose="02010600030101010101" pitchFamily="2" charset="-122"/>
                <a:cs typeface="Times" panose="02020603050405020304" pitchFamily="18" charset="0"/>
              </a:rPr>
              <a:t>, 2010 </a:t>
            </a:r>
          </a:p>
          <a:p>
            <a:pPr eaLnBrk="1" hangingPunct="1">
              <a:spcAft>
                <a:spcPts val="600"/>
              </a:spcAft>
              <a:buFontTx/>
              <a:buAutoNum type="arabicPeriod"/>
            </a:pPr>
            <a:r>
              <a:rPr lang="en-US" altLang="zh-CN" sz="1600" i="1" dirty="0">
                <a:latin typeface="+mn-lt"/>
                <a:ea typeface="SimSun" panose="02010600030101010101" pitchFamily="2" charset="-122"/>
                <a:cs typeface="Times" panose="02020603050405020304" pitchFamily="18" charset="0"/>
              </a:rPr>
              <a:t>Sources and Effects of Ionizing Radiation, </a:t>
            </a:r>
            <a:r>
              <a:rPr lang="en-US" altLang="zh-CN" sz="1600" dirty="0">
                <a:latin typeface="+mn-lt"/>
                <a:ea typeface="SimSun" panose="02010600030101010101" pitchFamily="2" charset="-122"/>
                <a:cs typeface="Times" panose="02020603050405020304" pitchFamily="18" charset="0"/>
              </a:rPr>
              <a:t>United Nations Scientific Committee on the Effects of Atomic Radiation UNSCEAR 2000; Report to the General Assembly, Annex J: Exposures and Effects of the Chernobyl Accident, pp. 451-566 </a:t>
            </a:r>
            <a:endParaRPr lang="en-US" altLang="en-US" sz="1600" dirty="0">
              <a:latin typeface="Times" panose="02020603050405020304" pitchFamily="18" charset="0"/>
              <a:ea typeface="SimSun" panose="02010600030101010101" pitchFamily="2" charset="-122"/>
              <a:cs typeface="Times" panose="02020603050405020304" pitchFamily="18" charset="0"/>
            </a:endParaRPr>
          </a:p>
          <a:p>
            <a:pPr eaLnBrk="1" hangingPunct="1"/>
            <a:r>
              <a:rPr lang="en-US" altLang="en-US" sz="1200" dirty="0">
                <a:latin typeface="Arial" panose="020B0604020202020204" pitchFamily="34" charset="0"/>
                <a:ea typeface="SimSun" panose="02010600030101010101" pitchFamily="2" charset="-122"/>
                <a:cs typeface="Times" panose="02020603050405020304" pitchFamily="18" charset="0"/>
              </a:rPr>
              <a:t>	</a:t>
            </a:r>
            <a:r>
              <a:rPr lang="en-US" altLang="en-US" sz="1100" dirty="0">
                <a:latin typeface="+mn-lt"/>
                <a:ea typeface="SimSun" panose="02010600030101010101" pitchFamily="2" charset="-122"/>
                <a:cs typeface="Times" panose="02020603050405020304" pitchFamily="18" charset="0"/>
              </a:rPr>
              <a:t>* </a:t>
            </a:r>
            <a:r>
              <a:rPr lang="en-US" altLang="zh-CN" sz="1100" dirty="0">
                <a:latin typeface="+mn-lt"/>
                <a:ea typeface="SimSun" panose="02010600030101010101" pitchFamily="2" charset="-122"/>
                <a:cs typeface="Times" panose="02020603050405020304" pitchFamily="18" charset="0"/>
              </a:rPr>
              <a:t>According to BEIR V (p. 6 and p. 162), the risk of cancer death is 0.08% per rem for doses received rapidly</a:t>
            </a:r>
          </a:p>
          <a:p>
            <a:pPr eaLnBrk="1" hangingPunct="1"/>
            <a:r>
              <a:rPr lang="en-US" altLang="zh-CN" sz="1100" dirty="0">
                <a:latin typeface="+mn-lt"/>
                <a:ea typeface="SimSun" panose="02010600030101010101" pitchFamily="2" charset="-122"/>
                <a:cs typeface="Times" panose="02020603050405020304" pitchFamily="18" charset="0"/>
              </a:rPr>
              <a:t>          (acute) and might be 2-4 times less than that (0.04% per rem) for doses received over a long period of time</a:t>
            </a:r>
          </a:p>
          <a:p>
            <a:pPr eaLnBrk="1" hangingPunct="1"/>
            <a:r>
              <a:rPr lang="en-US" altLang="zh-CN" sz="1100" dirty="0">
                <a:latin typeface="+mn-lt"/>
                <a:ea typeface="SimSun" panose="02010600030101010101" pitchFamily="2" charset="-122"/>
                <a:cs typeface="Times" panose="02020603050405020304" pitchFamily="18" charset="0"/>
              </a:rPr>
              <a:t>          (chronic). These risk estimates are an average for all </a:t>
            </a:r>
            <a:r>
              <a:rPr lang="en-US" altLang="zh-CN" sz="1000" dirty="0">
                <a:latin typeface="+mn-lt"/>
                <a:ea typeface="SimSun" panose="02010600030101010101" pitchFamily="2" charset="-122"/>
                <a:cs typeface="Times" panose="02020603050405020304" pitchFamily="18" charset="0"/>
              </a:rPr>
              <a:t>ages, males and females, and all forms of cancer. There is a</a:t>
            </a:r>
          </a:p>
          <a:p>
            <a:pPr eaLnBrk="1" hangingPunct="1"/>
            <a:r>
              <a:rPr lang="en-US" altLang="zh-CN" sz="1000" dirty="0">
                <a:latin typeface="+mn-lt"/>
                <a:ea typeface="SimSun" panose="02010600030101010101" pitchFamily="2" charset="-122"/>
                <a:cs typeface="Times" panose="02020603050405020304" pitchFamily="18" charset="0"/>
              </a:rPr>
              <a:t>           great deal of uncertainty associated with the estimates.</a:t>
            </a:r>
            <a:endParaRPr lang="en-US" altLang="en-US" sz="1000" dirty="0">
              <a:latin typeface="+mn-lt"/>
              <a:ea typeface="SimSun" panose="02010600030101010101" pitchFamily="2" charset="-122"/>
              <a:cs typeface="Times"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a:extLst>
              <a:ext uri="{FF2B5EF4-FFF2-40B4-BE49-F238E27FC236}">
                <a16:creationId xmlns:a16="http://schemas.microsoft.com/office/drawing/2014/main" id="{50AF33E4-3788-3752-F2EE-121B794D2107}"/>
              </a:ext>
            </a:extLst>
          </p:cNvPr>
          <p:cNvSpPr>
            <a:spLocks noGrp="1" noChangeArrowheads="1"/>
          </p:cNvSpPr>
          <p:nvPr>
            <p:ph type="title" idx="4294967295"/>
          </p:nvPr>
        </p:nvSpPr>
        <p:spPr>
          <a:xfrm>
            <a:off x="457200" y="304800"/>
            <a:ext cx="8229600" cy="6096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References (cont.)</a:t>
            </a:r>
          </a:p>
        </p:txBody>
      </p:sp>
      <p:sp>
        <p:nvSpPr>
          <p:cNvPr id="132099" name="Text Box 5">
            <a:extLst>
              <a:ext uri="{FF2B5EF4-FFF2-40B4-BE49-F238E27FC236}">
                <a16:creationId xmlns:a16="http://schemas.microsoft.com/office/drawing/2014/main" id="{95E836B9-884B-5D07-E670-292D4F938DCA}"/>
              </a:ext>
            </a:extLst>
          </p:cNvPr>
          <p:cNvSpPr txBox="1">
            <a:spLocks noChangeArrowheads="1"/>
          </p:cNvSpPr>
          <p:nvPr/>
        </p:nvSpPr>
        <p:spPr bwMode="auto">
          <a:xfrm>
            <a:off x="685800" y="1066800"/>
            <a:ext cx="7353300"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anose="020F0502020204030204" pitchFamily="34" charset="0"/>
              </a:defRPr>
            </a:lvl1pPr>
            <a:lvl2pPr marL="806450" indent="-342900">
              <a:defRPr>
                <a:solidFill>
                  <a:schemeClr val="tx1"/>
                </a:solidFill>
                <a:latin typeface="Calibri" panose="020F0502020204030204" pitchFamily="34" charset="0"/>
              </a:defRPr>
            </a:lvl2pPr>
            <a:lvl3pPr marL="1263650" indent="-342900">
              <a:defRPr>
                <a:solidFill>
                  <a:schemeClr val="tx1"/>
                </a:solidFill>
                <a:latin typeface="Calibri" panose="020F0502020204030204" pitchFamily="34" charset="0"/>
              </a:defRPr>
            </a:lvl3pPr>
            <a:lvl4pPr marL="1720850" indent="-342900">
              <a:defRPr>
                <a:solidFill>
                  <a:schemeClr val="tx1"/>
                </a:solidFill>
                <a:latin typeface="Calibri" panose="020F0502020204030204" pitchFamily="34" charset="0"/>
              </a:defRPr>
            </a:lvl4pPr>
            <a:lvl5pPr marL="2178050" indent="-342900">
              <a:defRPr>
                <a:solidFill>
                  <a:schemeClr val="tx1"/>
                </a:solidFill>
                <a:latin typeface="Calibri" panose="020F0502020204030204" pitchFamily="34" charset="0"/>
              </a:defRPr>
            </a:lvl5pPr>
            <a:lvl6pPr marL="2635250" indent="-342900" defTabSz="457200" eaLnBrk="0" fontAlgn="base" hangingPunct="0">
              <a:spcBef>
                <a:spcPct val="0"/>
              </a:spcBef>
              <a:spcAft>
                <a:spcPct val="0"/>
              </a:spcAft>
              <a:defRPr>
                <a:solidFill>
                  <a:schemeClr val="tx1"/>
                </a:solidFill>
                <a:latin typeface="Calibri" panose="020F0502020204030204" pitchFamily="34" charset="0"/>
              </a:defRPr>
            </a:lvl6pPr>
            <a:lvl7pPr marL="3092450" indent="-342900" defTabSz="457200" eaLnBrk="0" fontAlgn="base" hangingPunct="0">
              <a:spcBef>
                <a:spcPct val="0"/>
              </a:spcBef>
              <a:spcAft>
                <a:spcPct val="0"/>
              </a:spcAft>
              <a:defRPr>
                <a:solidFill>
                  <a:schemeClr val="tx1"/>
                </a:solidFill>
                <a:latin typeface="Calibri" panose="020F0502020204030204" pitchFamily="34" charset="0"/>
              </a:defRPr>
            </a:lvl7pPr>
            <a:lvl8pPr marL="3549650" indent="-342900" defTabSz="457200" eaLnBrk="0" fontAlgn="base" hangingPunct="0">
              <a:spcBef>
                <a:spcPct val="0"/>
              </a:spcBef>
              <a:spcAft>
                <a:spcPct val="0"/>
              </a:spcAft>
              <a:defRPr>
                <a:solidFill>
                  <a:schemeClr val="tx1"/>
                </a:solidFill>
                <a:latin typeface="Calibri" panose="020F0502020204030204" pitchFamily="34" charset="0"/>
              </a:defRPr>
            </a:lvl8pPr>
            <a:lvl9pPr marL="4006850" indent="-3429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buFont typeface="+mj-lt"/>
              <a:buAutoNum type="arabicPeriod" startAt="8"/>
            </a:pPr>
            <a:r>
              <a:rPr lang="en-US" altLang="zh-CN" sz="1600" i="1" dirty="0">
                <a:latin typeface="+mn-lt"/>
                <a:ea typeface="SimSun" panose="02010600030101010101" pitchFamily="2" charset="-122"/>
                <a:cs typeface="Times" panose="02020603050405020304" pitchFamily="18" charset="0"/>
              </a:rPr>
              <a:t>Cancer Incidence in Areas with Elevated Levels of Natural Radiation, </a:t>
            </a:r>
            <a:r>
              <a:rPr lang="en-US" altLang="zh-CN" sz="1600" dirty="0">
                <a:latin typeface="+mn-lt"/>
                <a:ea typeface="SimSun" panose="02010600030101010101" pitchFamily="2" charset="-122"/>
                <a:cs typeface="Times" panose="02020603050405020304" pitchFamily="18" charset="0"/>
              </a:rPr>
              <a:t>SMJ </a:t>
            </a:r>
            <a:r>
              <a:rPr lang="en-US" altLang="zh-CN" sz="1600" dirty="0" err="1">
                <a:latin typeface="+mn-lt"/>
                <a:ea typeface="SimSun" panose="02010600030101010101" pitchFamily="2" charset="-122"/>
                <a:cs typeface="Times" panose="02020603050405020304" pitchFamily="18" charset="0"/>
              </a:rPr>
              <a:t>Mortazawi</a:t>
            </a:r>
            <a:r>
              <a:rPr lang="en-US" altLang="zh-CN" sz="1600" dirty="0">
                <a:latin typeface="+mn-lt"/>
                <a:ea typeface="SimSun" panose="02010600030101010101" pitchFamily="2" charset="-122"/>
                <a:cs typeface="Times" panose="02020603050405020304" pitchFamily="18" charset="0"/>
              </a:rPr>
              <a:t>, et al, International Journal of Low Radiation, 2006; 2:20-27</a:t>
            </a:r>
            <a:endParaRPr lang="en-US" altLang="zh-CN" sz="1600" i="1" dirty="0">
              <a:latin typeface="+mn-lt"/>
              <a:ea typeface="SimSun" panose="02010600030101010101" pitchFamily="2" charset="-122"/>
              <a:cs typeface="Times" panose="02020603050405020304" pitchFamily="18" charset="0"/>
            </a:endParaRPr>
          </a:p>
          <a:p>
            <a:pPr eaLnBrk="1" hangingPunct="1">
              <a:spcAft>
                <a:spcPts val="600"/>
              </a:spcAft>
              <a:buFontTx/>
              <a:buAutoNum type="arabicPeriod" startAt="8"/>
            </a:pPr>
            <a:r>
              <a:rPr lang="en-US" altLang="zh-CN" sz="1600" i="1" dirty="0">
                <a:latin typeface="+mn-lt"/>
                <a:ea typeface="SimSun" panose="02010600030101010101" pitchFamily="2" charset="-122"/>
                <a:cs typeface="Times" panose="02020603050405020304" pitchFamily="18" charset="0"/>
              </a:rPr>
              <a:t>Health Effects of the Chernobyl Accident and Special Health Care </a:t>
            </a:r>
            <a:r>
              <a:rPr lang="en-US" altLang="zh-CN" sz="1600" i="1" dirty="0" err="1">
                <a:latin typeface="+mn-lt"/>
                <a:ea typeface="SimSun" panose="02010600030101010101" pitchFamily="2" charset="-122"/>
                <a:cs typeface="Times" panose="02020603050405020304" pitchFamily="18" charset="0"/>
              </a:rPr>
              <a:t>Programmes</a:t>
            </a:r>
            <a:r>
              <a:rPr lang="en-US" altLang="zh-CN" sz="1600" dirty="0">
                <a:latin typeface="+mn-lt"/>
                <a:ea typeface="SimSun" panose="02010600030101010101" pitchFamily="2" charset="-122"/>
                <a:cs typeface="Times" panose="02020603050405020304" pitchFamily="18" charset="0"/>
              </a:rPr>
              <a:t>, Report of the UN Chernobyl Forum, Expert Group "Health", World Health Organization, 2006; ISBN: 9789241594172</a:t>
            </a:r>
          </a:p>
          <a:p>
            <a:pPr eaLnBrk="1" hangingPunct="1">
              <a:spcAft>
                <a:spcPts val="600"/>
              </a:spcAft>
              <a:buFontTx/>
              <a:buAutoNum type="arabicPeriod" startAt="8"/>
            </a:pPr>
            <a:r>
              <a:rPr lang="en-US" altLang="zh-CN" sz="1600" i="1" dirty="0">
                <a:latin typeface="+mn-lt"/>
                <a:ea typeface="SimSun" panose="02010600030101010101" pitchFamily="2" charset="-122"/>
                <a:cs typeface="Times" panose="02020603050405020304" pitchFamily="18" charset="0"/>
              </a:rPr>
              <a:t>Health and Environmental Consequences of the Chernobyl Nuclear Power Plant Accident, </a:t>
            </a:r>
            <a:r>
              <a:rPr lang="en-US" altLang="zh-CN" sz="1600" dirty="0">
                <a:latin typeface="+mn-lt"/>
                <a:ea typeface="SimSun" panose="02010600030101010101" pitchFamily="2" charset="-122"/>
                <a:cs typeface="Times" panose="02020603050405020304" pitchFamily="18" charset="0"/>
              </a:rPr>
              <a:t>M Goldman, et al, U.S. Department of Energy, 1987; pp. 1-289</a:t>
            </a:r>
          </a:p>
          <a:p>
            <a:pPr eaLnBrk="1" hangingPunct="1">
              <a:spcAft>
                <a:spcPts val="600"/>
              </a:spcAft>
              <a:buFontTx/>
              <a:buAutoNum type="arabicPeriod" startAt="8"/>
            </a:pPr>
            <a:r>
              <a:rPr lang="en-US" altLang="zh-CN" sz="1600" i="1" dirty="0">
                <a:latin typeface="+mn-lt"/>
                <a:ea typeface="SimSun" panose="02010600030101010101" pitchFamily="2" charset="-122"/>
                <a:cs typeface="Times" panose="02020603050405020304" pitchFamily="18" charset="0"/>
              </a:rPr>
              <a:t>Medical Radiological Consequences of the Chernobyl Catastrophe in Russia</a:t>
            </a:r>
            <a:r>
              <a:rPr lang="en-US" altLang="zh-CN" sz="1600" dirty="0">
                <a:latin typeface="+mn-lt"/>
                <a:ea typeface="SimSun" panose="02010600030101010101" pitchFamily="2" charset="-122"/>
                <a:cs typeface="Times" panose="02020603050405020304" pitchFamily="18" charset="0"/>
              </a:rPr>
              <a:t>, VK Ivanov, et al, NAUKA, 2004 </a:t>
            </a:r>
          </a:p>
          <a:p>
            <a:pPr eaLnBrk="1" hangingPunct="1">
              <a:spcAft>
                <a:spcPts val="600"/>
              </a:spcAft>
              <a:buFontTx/>
              <a:buAutoNum type="arabicPeriod" startAt="8"/>
            </a:pPr>
            <a:r>
              <a:rPr lang="en-US" altLang="zh-CN" sz="1600" i="1" dirty="0">
                <a:latin typeface="+mn-lt"/>
                <a:ea typeface="SimSun" panose="02010600030101010101" pitchFamily="2" charset="-122"/>
                <a:cs typeface="Times" panose="02020603050405020304" pitchFamily="18" charset="0"/>
              </a:rPr>
              <a:t>Chernobyl’s Legacy: Health, Environmental, and Socio-economic Impacts and Recommendations to the Governments of Belarus, the Russian Federation and Ukraine</a:t>
            </a:r>
            <a:r>
              <a:rPr lang="en-US" altLang="zh-CN" sz="1600" dirty="0">
                <a:latin typeface="+mn-lt"/>
                <a:ea typeface="SimSun" panose="02010600030101010101" pitchFamily="2" charset="-122"/>
                <a:cs typeface="Times" panose="02020603050405020304" pitchFamily="18" charset="0"/>
              </a:rPr>
              <a:t>, 1-57; The Chernobyl Forum</a:t>
            </a:r>
          </a:p>
          <a:p>
            <a:pPr eaLnBrk="1" hangingPunct="1">
              <a:spcAft>
                <a:spcPts val="600"/>
              </a:spcAft>
              <a:buFontTx/>
              <a:buAutoNum type="arabicPeriod" startAt="8"/>
            </a:pPr>
            <a:r>
              <a:rPr lang="en-US" altLang="zh-CN" sz="1600" i="1" dirty="0">
                <a:latin typeface="+mn-lt"/>
                <a:ea typeface="SimSun" panose="02010600030101010101" pitchFamily="2" charset="-122"/>
                <a:cs typeface="Times" panose="02020603050405020304" pitchFamily="18" charset="0"/>
              </a:rPr>
              <a:t>1990 Recommendations of the International Commission on Radiological Protection</a:t>
            </a:r>
            <a:r>
              <a:rPr lang="en-US" altLang="zh-CN" sz="1600" dirty="0">
                <a:latin typeface="+mn-lt"/>
                <a:ea typeface="SimSun" panose="02010600030101010101" pitchFamily="2" charset="-122"/>
                <a:cs typeface="Times" panose="02020603050405020304" pitchFamily="18" charset="0"/>
              </a:rPr>
              <a:t>, ICRP Publication 60, Ann. ICRP 21 (1-3), 1991</a:t>
            </a:r>
          </a:p>
          <a:p>
            <a:pPr eaLnBrk="1" hangingPunct="1">
              <a:spcAft>
                <a:spcPts val="600"/>
              </a:spcAft>
              <a:buFontTx/>
              <a:buAutoNum type="arabicPeriod" startAt="8"/>
            </a:pPr>
            <a:r>
              <a:rPr lang="en-US" altLang="zh-CN" sz="1600" i="1" dirty="0">
                <a:latin typeface="+mn-lt"/>
                <a:ea typeface="SimSun" panose="02010600030101010101" pitchFamily="2" charset="-122"/>
                <a:cs typeface="Times" panose="02020603050405020304" pitchFamily="18" charset="0"/>
              </a:rPr>
              <a:t>USNRC Reactor Concepts Manual, Biological Effects of Radiation</a:t>
            </a:r>
          </a:p>
          <a:p>
            <a:pPr eaLnBrk="1" hangingPunct="1">
              <a:buFontTx/>
              <a:buAutoNum type="arabicPeriod" startAt="8"/>
            </a:pPr>
            <a:r>
              <a:rPr lang="en-US" altLang="zh-CN" sz="1600" i="1" dirty="0">
                <a:latin typeface="+mn-lt"/>
                <a:ea typeface="SimSun" panose="02010600030101010101" pitchFamily="2" charset="-122"/>
                <a:cs typeface="Times" panose="02020603050405020304" pitchFamily="18" charset="0"/>
              </a:rPr>
              <a:t>Sources and Effects of Ionizing Radiation</a:t>
            </a:r>
            <a:r>
              <a:rPr lang="en-US" altLang="zh-CN" sz="1600" dirty="0">
                <a:latin typeface="+mn-lt"/>
                <a:ea typeface="SimSun" panose="02010600030101010101" pitchFamily="2" charset="-122"/>
                <a:cs typeface="Times" panose="02020603050405020304" pitchFamily="18" charset="0"/>
              </a:rPr>
              <a:t>, United Nations Scientific Committee on the Effects of Atomic Radiation UNSCEAR 2008; Report to the General Assembly, Vol. II Effects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48">
            <a:extLst>
              <a:ext uri="{FF2B5EF4-FFF2-40B4-BE49-F238E27FC236}">
                <a16:creationId xmlns:a16="http://schemas.microsoft.com/office/drawing/2014/main" id="{54FF2910-2683-6442-2DFE-2D356BFB02DE}"/>
              </a:ext>
            </a:extLst>
          </p:cNvPr>
          <p:cNvSpPr>
            <a:spLocks noGrp="1" noChangeArrowheads="1"/>
          </p:cNvSpPr>
          <p:nvPr>
            <p:ph type="title"/>
          </p:nvPr>
        </p:nvSpPr>
        <p:spPr>
          <a:xfrm>
            <a:off x="457200" y="533400"/>
            <a:ext cx="8229600" cy="1066800"/>
          </a:xfrm>
        </p:spPr>
        <p:txBody>
          <a:bodyPr rtlCol="0">
            <a:normAutofit fontScale="90000"/>
          </a:bodyPr>
          <a:lstStyle/>
          <a:p>
            <a:pPr algn="ctr" eaLnBrk="1" fontAlgn="auto" hangingPunct="1">
              <a:spcAft>
                <a:spcPts val="0"/>
              </a:spcAft>
              <a:defRPr/>
            </a:pPr>
            <a:r>
              <a:rPr lang="en-US" altLang="en-US" sz="3600" dirty="0">
                <a:solidFill>
                  <a:schemeClr val="tx1"/>
                </a:solidFill>
                <a:latin typeface="Arial" panose="020B0604020202020204" pitchFamily="34" charset="0"/>
                <a:cs typeface="Arial" panose="020B0604020202020204" pitchFamily="34" charset="0"/>
              </a:rPr>
              <a:t>Representative Acceptance Domains</a:t>
            </a:r>
            <a:br>
              <a:rPr lang="en-US" altLang="en-US" sz="3600" dirty="0">
                <a:solidFill>
                  <a:schemeClr val="tx1"/>
                </a:solidFill>
                <a:latin typeface="Arial" panose="020B0604020202020204" pitchFamily="34" charset="0"/>
                <a:cs typeface="Arial" panose="020B0604020202020204" pitchFamily="34" charset="0"/>
              </a:rPr>
            </a:br>
            <a:r>
              <a:rPr lang="en-US" altLang="en-US" sz="3600" dirty="0">
                <a:solidFill>
                  <a:schemeClr val="tx1"/>
                </a:solidFill>
                <a:latin typeface="Arial" panose="020B0604020202020204" pitchFamily="34" charset="0"/>
                <a:cs typeface="Arial" panose="020B0604020202020204" pitchFamily="34" charset="0"/>
              </a:rPr>
              <a:t>for Voluntary and Involuntary Risks</a:t>
            </a:r>
          </a:p>
        </p:txBody>
      </p:sp>
      <p:pic>
        <p:nvPicPr>
          <p:cNvPr id="27651" name="Picture 577">
            <a:extLst>
              <a:ext uri="{FF2B5EF4-FFF2-40B4-BE49-F238E27FC236}">
                <a16:creationId xmlns:a16="http://schemas.microsoft.com/office/drawing/2014/main" id="{1096B2FA-0999-D1AA-C855-A19035D89F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935162"/>
            <a:ext cx="7459912" cy="4389438"/>
          </a:xfrm>
          <a:noFill/>
        </p:spPr>
      </p:pic>
      <p:sp>
        <p:nvSpPr>
          <p:cNvPr id="3" name="TextBox 2">
            <a:extLst>
              <a:ext uri="{FF2B5EF4-FFF2-40B4-BE49-F238E27FC236}">
                <a16:creationId xmlns:a16="http://schemas.microsoft.com/office/drawing/2014/main" id="{A0BB6389-C6CD-F3EF-2704-39B4430A14AE}"/>
              </a:ext>
            </a:extLst>
          </p:cNvPr>
          <p:cNvSpPr txBox="1"/>
          <p:nvPr/>
        </p:nvSpPr>
        <p:spPr>
          <a:xfrm>
            <a:off x="457200" y="6518485"/>
            <a:ext cx="304800" cy="369332"/>
          </a:xfrm>
          <a:prstGeom prst="rect">
            <a:avLst/>
          </a:prstGeom>
          <a:noFill/>
        </p:spPr>
        <p:txBody>
          <a:bodyPr wrap="square">
            <a:spAutoFit/>
          </a:bodyPr>
          <a:lstStyle/>
          <a:p>
            <a:r>
              <a:rPr lang="en-US" dirty="0">
                <a:solidFill>
                  <a:srgbClr val="FF0000"/>
                </a:solidFill>
              </a:rPr>
              <a:t>8</a:t>
            </a:r>
          </a:p>
        </p:txBody>
      </p:sp>
    </p:spTree>
    <p:extLst>
      <p:ext uri="{BB962C8B-B14F-4D97-AF65-F5344CB8AC3E}">
        <p14:creationId xmlns:p14="http://schemas.microsoft.com/office/powerpoint/2010/main" val="44250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57434-D859-667A-C7C7-FC55BC62440F}"/>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2FC36425-53A3-A762-DB76-3349FE953B77}"/>
              </a:ext>
            </a:extLst>
          </p:cNvPr>
          <p:cNvSpPr>
            <a:spLocks noGrp="1" noChangeArrowheads="1"/>
          </p:cNvSpPr>
          <p:nvPr>
            <p:ph type="title"/>
          </p:nvPr>
        </p:nvSpPr>
        <p:spPr>
          <a:xfrm>
            <a:off x="609600" y="609600"/>
            <a:ext cx="7772400" cy="609600"/>
          </a:xfrm>
        </p:spPr>
        <p:txBody>
          <a:bodyPr rtlCol="0">
            <a:normAutofit fontScale="90000"/>
          </a:bodyPr>
          <a:lstStyle/>
          <a:p>
            <a:pPr algn="ctr" eaLnBrk="1" fontAlgn="auto" hangingPunct="1">
              <a:spcAft>
                <a:spcPts val="0"/>
              </a:spcAft>
              <a:defRPr/>
            </a:pPr>
            <a:r>
              <a:rPr lang="en-US" altLang="en-US" sz="4000" dirty="0">
                <a:solidFill>
                  <a:schemeClr val="tx1"/>
                </a:solidFill>
                <a:latin typeface="Arial" panose="020B0604020202020204" pitchFamily="34" charset="0"/>
                <a:cs typeface="Arial" panose="020B0604020202020204" pitchFamily="34" charset="0"/>
              </a:rPr>
              <a:t>Risk of 1 in a Million Chance of Dying</a:t>
            </a:r>
          </a:p>
        </p:txBody>
      </p:sp>
      <p:sp>
        <p:nvSpPr>
          <p:cNvPr id="7171" name="Rectangle 3">
            <a:extLst>
              <a:ext uri="{FF2B5EF4-FFF2-40B4-BE49-F238E27FC236}">
                <a16:creationId xmlns:a16="http://schemas.microsoft.com/office/drawing/2014/main" id="{84F5E3A7-1FA6-BED5-A4A6-4EFD484F25F6}"/>
              </a:ext>
            </a:extLst>
          </p:cNvPr>
          <p:cNvSpPr>
            <a:spLocks noGrp="1" noChangeArrowheads="1"/>
          </p:cNvSpPr>
          <p:nvPr>
            <p:ph idx="1"/>
          </p:nvPr>
        </p:nvSpPr>
        <p:spPr>
          <a:xfrm>
            <a:off x="646043" y="1905000"/>
            <a:ext cx="8077200" cy="3429000"/>
          </a:xfrm>
        </p:spPr>
        <p:txBody>
          <a:bodyPr>
            <a:noAutofit/>
          </a:bodyPr>
          <a:lstStyle/>
          <a:p>
            <a:pPr>
              <a:spcBef>
                <a:spcPts val="600"/>
              </a:spcBef>
            </a:pPr>
            <a:r>
              <a:rPr lang="en-US" altLang="en-US" sz="2400" dirty="0"/>
              <a:t>Smoking 1.4 cigarettes (lung cancer)</a:t>
            </a:r>
          </a:p>
          <a:p>
            <a:pPr>
              <a:spcBef>
                <a:spcPts val="600"/>
              </a:spcBef>
            </a:pPr>
            <a:r>
              <a:rPr lang="en-US" altLang="en-US" sz="2400" dirty="0"/>
              <a:t>Eating 40 tablespoons of peanut butter (aflatoxin)</a:t>
            </a:r>
          </a:p>
          <a:p>
            <a:pPr eaLnBrk="1" hangingPunct="1">
              <a:spcBef>
                <a:spcPts val="600"/>
              </a:spcBef>
            </a:pPr>
            <a:r>
              <a:rPr lang="en-US" altLang="en-US" sz="2400" dirty="0"/>
              <a:t>Spending </a:t>
            </a:r>
            <a:r>
              <a:rPr lang="en-US" altLang="en-US" sz="2400" dirty="0">
                <a:latin typeface="Arial" panose="020B0604020202020204" pitchFamily="34" charset="0"/>
              </a:rPr>
              <a:t>2 days in New York City (air pollution)</a:t>
            </a:r>
            <a:endParaRPr lang="en-US" altLang="en-US" sz="2400" dirty="0"/>
          </a:p>
          <a:p>
            <a:pPr>
              <a:spcBef>
                <a:spcPts val="600"/>
              </a:spcBef>
            </a:pPr>
            <a:r>
              <a:rPr lang="en-US" altLang="en-US" sz="2400" dirty="0"/>
              <a:t>Driving </a:t>
            </a:r>
            <a:r>
              <a:rPr lang="en-US" altLang="en-US" sz="2400" dirty="0">
                <a:latin typeface="Arial" panose="020B0604020202020204" pitchFamily="34" charset="0"/>
              </a:rPr>
              <a:t>40 miles in a car (accident)</a:t>
            </a:r>
          </a:p>
          <a:p>
            <a:pPr>
              <a:spcBef>
                <a:spcPts val="600"/>
              </a:spcBef>
            </a:pPr>
            <a:r>
              <a:rPr lang="en-US" altLang="en-US" sz="2400" dirty="0"/>
              <a:t>Flying </a:t>
            </a:r>
            <a:r>
              <a:rPr lang="en-US" altLang="en-US" sz="2400" dirty="0">
                <a:latin typeface="Arial" panose="020B0604020202020204" pitchFamily="34" charset="0"/>
              </a:rPr>
              <a:t>2,500 miles in a jet (accident)</a:t>
            </a:r>
          </a:p>
          <a:p>
            <a:pPr>
              <a:spcBef>
                <a:spcPts val="600"/>
              </a:spcBef>
            </a:pPr>
            <a:r>
              <a:rPr lang="en-US" altLang="en-US" sz="2400" dirty="0"/>
              <a:t>Canoeing </a:t>
            </a:r>
            <a:r>
              <a:rPr lang="en-US" altLang="en-US" sz="2400" dirty="0">
                <a:latin typeface="Arial" panose="020B0604020202020204" pitchFamily="34" charset="0"/>
              </a:rPr>
              <a:t>for 6 minutes (drowning)</a:t>
            </a:r>
          </a:p>
          <a:p>
            <a:pPr eaLnBrk="1" hangingPunct="1">
              <a:spcBef>
                <a:spcPts val="600"/>
              </a:spcBef>
            </a:pPr>
            <a:r>
              <a:rPr lang="en-US" altLang="en-US" sz="2400" dirty="0"/>
              <a:t>Receiving </a:t>
            </a:r>
            <a:r>
              <a:rPr lang="en-US" altLang="en-US" sz="2400" dirty="0">
                <a:latin typeface="Arial" panose="020B0604020202020204" pitchFamily="34" charset="0"/>
              </a:rPr>
              <a:t>10 mrem (0.1 mSv) of radiation (cancer)</a:t>
            </a:r>
            <a:endParaRPr lang="en-US" altLang="en-US" sz="2400" dirty="0"/>
          </a:p>
        </p:txBody>
      </p:sp>
      <p:sp>
        <p:nvSpPr>
          <p:cNvPr id="3" name="TextBox 2">
            <a:extLst>
              <a:ext uri="{FF2B5EF4-FFF2-40B4-BE49-F238E27FC236}">
                <a16:creationId xmlns:a16="http://schemas.microsoft.com/office/drawing/2014/main" id="{7CE2AA31-A638-64C6-0970-7E9CA6D3BA85}"/>
              </a:ext>
            </a:extLst>
          </p:cNvPr>
          <p:cNvSpPr txBox="1"/>
          <p:nvPr/>
        </p:nvSpPr>
        <p:spPr>
          <a:xfrm>
            <a:off x="762000" y="5410200"/>
            <a:ext cx="6781800" cy="307777"/>
          </a:xfrm>
          <a:prstGeom prst="rect">
            <a:avLst/>
          </a:prstGeom>
          <a:noFill/>
        </p:spPr>
        <p:txBody>
          <a:bodyPr wrap="square">
            <a:spAutoFit/>
          </a:bodyPr>
          <a:lstStyle/>
          <a:p>
            <a:pPr eaLnBrk="1" hangingPunct="1">
              <a:lnSpc>
                <a:spcPct val="100000"/>
              </a:lnSpc>
              <a:spcBef>
                <a:spcPct val="0"/>
              </a:spcBef>
              <a:buFontTx/>
              <a:buNone/>
            </a:pPr>
            <a:r>
              <a:rPr lang="en-US" altLang="en-US" sz="1400" dirty="0">
                <a:latin typeface="Arial" panose="020B0604020202020204" pitchFamily="34" charset="0"/>
              </a:rPr>
              <a:t>Adapted from DOE Radiation Worker Training, based on work by B.L Cohen, Sc.D.</a:t>
            </a:r>
          </a:p>
        </p:txBody>
      </p:sp>
      <p:sp>
        <p:nvSpPr>
          <p:cNvPr id="4" name="TextBox 3">
            <a:extLst>
              <a:ext uri="{FF2B5EF4-FFF2-40B4-BE49-F238E27FC236}">
                <a16:creationId xmlns:a16="http://schemas.microsoft.com/office/drawing/2014/main" id="{61FAD785-59E8-E9BF-CB03-5E7B2077DC09}"/>
              </a:ext>
            </a:extLst>
          </p:cNvPr>
          <p:cNvSpPr txBox="1"/>
          <p:nvPr/>
        </p:nvSpPr>
        <p:spPr>
          <a:xfrm>
            <a:off x="457200" y="6518485"/>
            <a:ext cx="381000" cy="369332"/>
          </a:xfrm>
          <a:prstGeom prst="rect">
            <a:avLst/>
          </a:prstGeom>
          <a:noFill/>
        </p:spPr>
        <p:txBody>
          <a:bodyPr wrap="square">
            <a:spAutoFit/>
          </a:bodyPr>
          <a:lstStyle/>
          <a:p>
            <a:r>
              <a:rPr lang="en-US" dirty="0">
                <a:solidFill>
                  <a:srgbClr val="FF0000"/>
                </a:solidFill>
              </a:rPr>
              <a:t>9</a:t>
            </a:r>
          </a:p>
        </p:txBody>
      </p:sp>
    </p:spTree>
    <p:extLst>
      <p:ext uri="{BB962C8B-B14F-4D97-AF65-F5344CB8AC3E}">
        <p14:creationId xmlns:p14="http://schemas.microsoft.com/office/powerpoint/2010/main" val="120789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A56D328-AA93-3693-C2E7-278B0D6A9F17}"/>
              </a:ext>
            </a:extLst>
          </p:cNvPr>
          <p:cNvSpPr>
            <a:spLocks noGrp="1" noChangeArrowheads="1"/>
          </p:cNvSpPr>
          <p:nvPr>
            <p:ph type="title"/>
          </p:nvPr>
        </p:nvSpPr>
        <p:spPr>
          <a:xfrm>
            <a:off x="685800" y="609600"/>
            <a:ext cx="7886700" cy="1006475"/>
          </a:xfrm>
        </p:spPr>
        <p:txBody>
          <a:bodyPr rtlCol="0">
            <a:normAutofit fontScale="90000"/>
          </a:bodyPr>
          <a:lstStyle/>
          <a:p>
            <a:pPr algn="ctr" eaLnBrk="1" fontAlgn="auto" hangingPunct="1">
              <a:spcAft>
                <a:spcPts val="0"/>
              </a:spcAft>
              <a:defRPr/>
            </a:pPr>
            <a:r>
              <a:rPr lang="en-US" altLang="en-US" sz="3600" dirty="0">
                <a:solidFill>
                  <a:schemeClr val="tx1"/>
                </a:solidFill>
                <a:latin typeface="Arial" panose="020B0604020202020204" pitchFamily="34" charset="0"/>
                <a:cs typeface="Arial" panose="020B0604020202020204" pitchFamily="34" charset="0"/>
              </a:rPr>
              <a:t>Estimated Loss of Life Expectancy from Industrial/Health Hazards*</a:t>
            </a:r>
          </a:p>
        </p:txBody>
      </p:sp>
      <p:graphicFrame>
        <p:nvGraphicFramePr>
          <p:cNvPr id="31747" name="Object 3">
            <a:extLst>
              <a:ext uri="{FF2B5EF4-FFF2-40B4-BE49-F238E27FC236}">
                <a16:creationId xmlns:a16="http://schemas.microsoft.com/office/drawing/2014/main" id="{1AD25D47-8B51-E148-6B67-9F706FDCB276}"/>
              </a:ext>
            </a:extLst>
          </p:cNvPr>
          <p:cNvGraphicFramePr>
            <a:graphicFrameLocks noGrp="1" noChangeAspect="1"/>
          </p:cNvGraphicFramePr>
          <p:nvPr>
            <p:ph idx="1"/>
          </p:nvPr>
        </p:nvGraphicFramePr>
        <p:xfrm>
          <a:off x="2057400" y="1828800"/>
          <a:ext cx="4751388" cy="4798902"/>
        </p:xfrm>
        <a:graphic>
          <a:graphicData uri="http://schemas.openxmlformats.org/presentationml/2006/ole">
            <mc:AlternateContent xmlns:mc="http://schemas.openxmlformats.org/markup-compatibility/2006">
              <mc:Choice xmlns:v="urn:schemas-microsoft-com:vml" Requires="v">
                <p:oleObj name="Photo Editor Photo" r:id="rId3" imgW="3809524" imgH="3847619" progId="MSPhotoEd.3">
                  <p:embed/>
                </p:oleObj>
              </mc:Choice>
              <mc:Fallback>
                <p:oleObj name="Photo Editor Photo" r:id="rId3" imgW="3809524" imgH="3847619" progId="MSPhotoEd.3">
                  <p:embed/>
                  <p:pic>
                    <p:nvPicPr>
                      <p:cNvPr id="31747" name="Object 3">
                        <a:extLst>
                          <a:ext uri="{FF2B5EF4-FFF2-40B4-BE49-F238E27FC236}">
                            <a16:creationId xmlns:a16="http://schemas.microsoft.com/office/drawing/2014/main" id="{1AD25D47-8B51-E148-6B67-9F706FDCB276}"/>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b="11757"/>
                      <a:stretch>
                        <a:fillRect/>
                      </a:stretch>
                    </p:blipFill>
                    <p:spPr bwMode="auto">
                      <a:xfrm>
                        <a:off x="2057400" y="1828800"/>
                        <a:ext cx="4751388" cy="4798902"/>
                      </a:xfrm>
                      <a:prstGeom prst="rect">
                        <a:avLst/>
                      </a:prstGeom>
                      <a:noFill/>
                      <a:ln>
                        <a:noFill/>
                      </a:ln>
                    </p:spPr>
                  </p:pic>
                </p:oleObj>
              </mc:Fallback>
            </mc:AlternateContent>
          </a:graphicData>
        </a:graphic>
      </p:graphicFrame>
      <p:sp>
        <p:nvSpPr>
          <p:cNvPr id="3" name="TextBox 2">
            <a:extLst>
              <a:ext uri="{FF2B5EF4-FFF2-40B4-BE49-F238E27FC236}">
                <a16:creationId xmlns:a16="http://schemas.microsoft.com/office/drawing/2014/main" id="{3FAE9E16-B004-021F-BB17-E140068FD0DE}"/>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10</a:t>
            </a:r>
          </a:p>
        </p:txBody>
      </p:sp>
    </p:spTree>
    <p:extLst>
      <p:ext uri="{BB962C8B-B14F-4D97-AF65-F5344CB8AC3E}">
        <p14:creationId xmlns:p14="http://schemas.microsoft.com/office/powerpoint/2010/main" val="39090579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7402</TotalTime>
  <Words>8040</Words>
  <Application>Microsoft Office PowerPoint</Application>
  <PresentationFormat>On-screen Show (4:3)</PresentationFormat>
  <Paragraphs>652</Paragraphs>
  <Slides>66</Slides>
  <Notes>65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6" baseType="lpstr">
      <vt:lpstr>MS PGothic</vt:lpstr>
      <vt:lpstr>SimSun</vt:lpstr>
      <vt:lpstr>Arial</vt:lpstr>
      <vt:lpstr>Calibri</vt:lpstr>
      <vt:lpstr>Times</vt:lpstr>
      <vt:lpstr>Trebuchet MS</vt:lpstr>
      <vt:lpstr>Wingdings 3</vt:lpstr>
      <vt:lpstr>Facet</vt:lpstr>
      <vt:lpstr>Photo Editor Photo</vt:lpstr>
      <vt:lpstr>Worksheet</vt:lpstr>
      <vt:lpstr>Ionizing Radiation Risk</vt:lpstr>
      <vt:lpstr>Terminology</vt:lpstr>
      <vt:lpstr>PowerPoint Presentation</vt:lpstr>
      <vt:lpstr>Risk Definition</vt:lpstr>
      <vt:lpstr>Emotional Aspects of Risk Perception</vt:lpstr>
      <vt:lpstr>PowerPoint Presentation</vt:lpstr>
      <vt:lpstr>Representative Acceptance Domains for Voluntary and Involuntary Risks</vt:lpstr>
      <vt:lpstr>Risk of 1 in a Million Chance of Dying</vt:lpstr>
      <vt:lpstr>Estimated Loss of Life Expectancy from Industrial/Health Hazards*</vt:lpstr>
      <vt:lpstr>General Risk/Attitude Correlation for Involuntary Risk of Death*</vt:lpstr>
      <vt:lpstr>PowerPoint Presentation</vt:lpstr>
      <vt:lpstr>Radiation Hazard</vt:lpstr>
      <vt:lpstr>Relative Radiation Hazards</vt:lpstr>
      <vt:lpstr>PowerPoint Presentation</vt:lpstr>
      <vt:lpstr>PowerPoint Presentation</vt:lpstr>
      <vt:lpstr>Radiophobia Historical Background</vt:lpstr>
      <vt:lpstr>Radiophobia Historical Background (cont.)</vt:lpstr>
      <vt:lpstr>Radiophobia Historical Background (cont.)</vt:lpstr>
      <vt:lpstr>Linear No-Threshold (LNT) Dose-Response Model</vt:lpstr>
      <vt:lpstr>LNT Cancer Risk Assumptions</vt:lpstr>
      <vt:lpstr>PowerPoint Presentation</vt:lpstr>
      <vt:lpstr>Low-level Radiation Effects Invisible or Not There?</vt:lpstr>
      <vt:lpstr>Fallacy of Cumulative Dose Assumption </vt:lpstr>
      <vt:lpstr>Collective Dose Concept</vt:lpstr>
      <vt:lpstr>Illustration of Collective Dose Fallacy</vt:lpstr>
      <vt:lpstr>Collective Dose Fallacy (cont.)</vt:lpstr>
      <vt:lpstr>Collective Dose Fallacy (cont.)</vt:lpstr>
      <vt:lpstr>Collective Dose Fallacy (cont.)</vt:lpstr>
      <vt:lpstr>Collective Dose Fallacy (cont.)</vt:lpstr>
      <vt:lpstr>Refutation of Collective Dose Concept</vt:lpstr>
      <vt:lpstr>Refutation of Collective Dose Concept (cont.)</vt:lpstr>
      <vt:lpstr>Refutation of Collective Dose Concept (cont.)</vt:lpstr>
      <vt:lpstr>PowerPoint Presentation</vt:lpstr>
      <vt:lpstr>PowerPoint Presentation</vt:lpstr>
      <vt:lpstr>PowerPoint Presentation</vt:lpstr>
      <vt:lpstr>The Deception of LNT</vt:lpstr>
      <vt:lpstr>The Deception of LNT (cont.)</vt:lpstr>
      <vt:lpstr>LNT Deception Consequences</vt:lpstr>
      <vt:lpstr>ALARA Consequences</vt:lpstr>
      <vt:lpstr>ALARA Consequences (cont.)</vt:lpstr>
      <vt:lpstr>Unwarranted Expenditures Due to LNT Deception</vt:lpstr>
      <vt:lpstr>PowerPoint Presentation</vt:lpstr>
      <vt:lpstr>Lack of Low-Dose Radiation Evidence to Support LNT</vt:lpstr>
      <vt:lpstr>Radiation Phobia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Chernobyl Radiation Risk </vt:lpstr>
      <vt:lpstr>Chernobyl Radiation Risk (cont.) </vt:lpstr>
      <vt:lpstr>Chernobyl Radiation Risk (cont.) </vt:lpstr>
      <vt:lpstr>Worldwide (and Local) Average Annual Radiation Doses from Natural and Man-made Sources</vt:lpstr>
      <vt:lpstr>PowerPoint Presentation</vt:lpstr>
      <vt:lpstr>Atom Bomb Survivor Cancer Mortality Rate4</vt:lpstr>
      <vt:lpstr>PowerPoint Presentation</vt:lpstr>
      <vt:lpstr>Atom Bomb Survivor Average Lifespan</vt:lpstr>
      <vt:lpstr>The Truth About Home Radon</vt:lpstr>
      <vt:lpstr>PowerPoint Presentation</vt:lpstr>
      <vt:lpstr>Radiation Risk Summary</vt:lpstr>
      <vt:lpstr>Radiation Risk Summary (cont.)</vt:lpstr>
      <vt:lpstr>Radiation Risk Summary (cont.)</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Risk</dc:title>
  <dc:creator>PC User</dc:creator>
  <cp:lastModifiedBy>Jeffrey Mahn</cp:lastModifiedBy>
  <cp:revision>487</cp:revision>
  <cp:lastPrinted>2023-06-02T22:34:35Z</cp:lastPrinted>
  <dcterms:created xsi:type="dcterms:W3CDTF">2012-12-26T17:10:30Z</dcterms:created>
  <dcterms:modified xsi:type="dcterms:W3CDTF">2025-07-05T03:47:38Z</dcterms:modified>
</cp:coreProperties>
</file>