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3"/>
  </p:notesMasterIdLst>
  <p:sldIdLst>
    <p:sldId id="256" r:id="rId2"/>
    <p:sldId id="476" r:id="rId3"/>
    <p:sldId id="264" r:id="rId4"/>
    <p:sldId id="470" r:id="rId5"/>
    <p:sldId id="466" r:id="rId6"/>
    <p:sldId id="467" r:id="rId7"/>
    <p:sldId id="469" r:id="rId8"/>
    <p:sldId id="468" r:id="rId9"/>
    <p:sldId id="478" r:id="rId10"/>
    <p:sldId id="477" r:id="rId11"/>
    <p:sldId id="410" r:id="rId12"/>
    <p:sldId id="349" r:id="rId13"/>
    <p:sldId id="411" r:id="rId14"/>
    <p:sldId id="265" r:id="rId15"/>
    <p:sldId id="282" r:id="rId16"/>
    <p:sldId id="424" r:id="rId17"/>
    <p:sldId id="259" r:id="rId18"/>
    <p:sldId id="262" r:id="rId19"/>
    <p:sldId id="260" r:id="rId20"/>
    <p:sldId id="261" r:id="rId21"/>
    <p:sldId id="257" r:id="rId22"/>
    <p:sldId id="465" r:id="rId23"/>
    <p:sldId id="383" r:id="rId24"/>
    <p:sldId id="409" r:id="rId25"/>
    <p:sldId id="479" r:id="rId26"/>
    <p:sldId id="480" r:id="rId27"/>
    <p:sldId id="431" r:id="rId28"/>
    <p:sldId id="552" r:id="rId29"/>
    <p:sldId id="553" r:id="rId30"/>
    <p:sldId id="554" r:id="rId31"/>
    <p:sldId id="394" r:id="rId32"/>
    <p:sldId id="316" r:id="rId33"/>
    <p:sldId id="318" r:id="rId34"/>
    <p:sldId id="555" r:id="rId35"/>
    <p:sldId id="474" r:id="rId36"/>
    <p:sldId id="321" r:id="rId37"/>
    <p:sldId id="472" r:id="rId38"/>
    <p:sldId id="475" r:id="rId39"/>
    <p:sldId id="473" r:id="rId40"/>
    <p:sldId id="423" r:id="rId41"/>
    <p:sldId id="471" r:id="rId42"/>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1546"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2323" y="-114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E6FDF81-12E6-225E-ECEE-4271F6E068FF}"/>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ltLang="en-US"/>
          </a:p>
        </p:txBody>
      </p:sp>
      <p:sp>
        <p:nvSpPr>
          <p:cNvPr id="18435" name="Rectangle 3">
            <a:extLst>
              <a:ext uri="{FF2B5EF4-FFF2-40B4-BE49-F238E27FC236}">
                <a16:creationId xmlns:a16="http://schemas.microsoft.com/office/drawing/2014/main" id="{FFEC0EB8-BA26-EF9D-2742-9B77B7018824}"/>
              </a:ext>
            </a:extLst>
          </p:cNvPr>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2A1E508D-D072-4DF8-399D-DEDBAF657F76}"/>
              </a:ext>
            </a:extLst>
          </p:cNvPr>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8B698AB0-EF0F-26C8-31D1-AC51FDA087D9}"/>
              </a:ext>
            </a:extLst>
          </p:cNvPr>
          <p:cNvSpPr>
            <a:spLocks noGrp="1" noChangeArrowheads="1"/>
          </p:cNvSpPr>
          <p:nvPr>
            <p:ph type="body" sz="quarter" idx="3"/>
          </p:nvPr>
        </p:nvSpPr>
        <p:spPr bwMode="auto">
          <a:xfrm>
            <a:off x="685800" y="4424363"/>
            <a:ext cx="548640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8438" name="Rectangle 6">
            <a:extLst>
              <a:ext uri="{FF2B5EF4-FFF2-40B4-BE49-F238E27FC236}">
                <a16:creationId xmlns:a16="http://schemas.microsoft.com/office/drawing/2014/main" id="{CFE51994-BD28-FAC8-A3A5-6E2668EC8015}"/>
              </a:ext>
            </a:extLst>
          </p:cNvPr>
          <p:cNvSpPr>
            <a:spLocks noGrp="1" noChangeArrowheads="1"/>
          </p:cNvSpPr>
          <p:nvPr>
            <p:ph type="ftr" sz="quarter" idx="4"/>
          </p:nvPr>
        </p:nvSpPr>
        <p:spPr bwMode="auto">
          <a:xfrm>
            <a:off x="0" y="8847138"/>
            <a:ext cx="2971800" cy="46513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itchFamily="34" charset="0"/>
              </a:defRPr>
            </a:lvl1pPr>
          </a:lstStyle>
          <a:p>
            <a:pPr>
              <a:defRPr/>
            </a:pPr>
            <a:endParaRPr lang="en-US" altLang="en-US"/>
          </a:p>
        </p:txBody>
      </p:sp>
      <p:sp>
        <p:nvSpPr>
          <p:cNvPr id="18439" name="Rectangle 7">
            <a:extLst>
              <a:ext uri="{FF2B5EF4-FFF2-40B4-BE49-F238E27FC236}">
                <a16:creationId xmlns:a16="http://schemas.microsoft.com/office/drawing/2014/main" id="{60D1FB89-D7D9-5CE3-714F-437497EA5EFB}"/>
              </a:ext>
            </a:extLst>
          </p:cNvPr>
          <p:cNvSpPr>
            <a:spLocks noGrp="1" noChangeArrowheads="1"/>
          </p:cNvSpPr>
          <p:nvPr>
            <p:ph type="sldNum" sz="quarter" idx="5"/>
          </p:nvPr>
        </p:nvSpPr>
        <p:spPr bwMode="auto">
          <a:xfrm>
            <a:off x="3884613" y="8847138"/>
            <a:ext cx="2971800" cy="46513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C5EE533-7E0A-40BD-B69E-D7A5FF73E0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uclear-power.com/nuclear-power/fiss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4ECD891-D1A7-A992-0DB1-5D94F26793E0}"/>
              </a:ext>
            </a:extLst>
          </p:cNvPr>
          <p:cNvSpPr>
            <a:spLocks noGrp="1" noRot="1" noChangeAspect="1" noChangeArrowheads="1" noTextEdit="1"/>
          </p:cNvSpPr>
          <p:nvPr>
            <p:ph type="sldImg"/>
          </p:nvPr>
        </p:nvSpPr>
        <p:spPr>
          <a:ln/>
        </p:spPr>
      </p:sp>
      <p:sp>
        <p:nvSpPr>
          <p:cNvPr id="4099" name="Notes Placeholder 2">
            <a:extLst>
              <a:ext uri="{FF2B5EF4-FFF2-40B4-BE49-F238E27FC236}">
                <a16:creationId xmlns:a16="http://schemas.microsoft.com/office/drawing/2014/main" id="{61B1B356-C949-FAF4-E12F-A5709F15AB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100" name="Slide Number Placeholder 3">
            <a:extLst>
              <a:ext uri="{FF2B5EF4-FFF2-40B4-BE49-F238E27FC236}">
                <a16:creationId xmlns:a16="http://schemas.microsoft.com/office/drawing/2014/main" id="{40FC9C4C-CEC8-CD31-3F51-E3493D006E2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19313" indent="-234950">
              <a:spcBef>
                <a:spcPct val="30000"/>
              </a:spcBef>
              <a:defRPr sz="1200">
                <a:solidFill>
                  <a:schemeClr val="tx1"/>
                </a:solidFill>
                <a:latin typeface="Arial" panose="020B0604020202020204" pitchFamily="34" charset="0"/>
              </a:defRPr>
            </a:lvl5pPr>
            <a:lvl6pPr marL="2576513" indent="-234950" defTabSz="457200" eaLnBrk="0" fontAlgn="base" hangingPunct="0">
              <a:spcBef>
                <a:spcPct val="30000"/>
              </a:spcBef>
              <a:spcAft>
                <a:spcPct val="0"/>
              </a:spcAft>
              <a:defRPr sz="1200">
                <a:solidFill>
                  <a:schemeClr val="tx1"/>
                </a:solidFill>
                <a:latin typeface="Arial" panose="020B0604020202020204" pitchFamily="34" charset="0"/>
              </a:defRPr>
            </a:lvl6pPr>
            <a:lvl7pPr marL="3033713" indent="-234950" defTabSz="457200" eaLnBrk="0" fontAlgn="base" hangingPunct="0">
              <a:spcBef>
                <a:spcPct val="30000"/>
              </a:spcBef>
              <a:spcAft>
                <a:spcPct val="0"/>
              </a:spcAft>
              <a:defRPr sz="1200">
                <a:solidFill>
                  <a:schemeClr val="tx1"/>
                </a:solidFill>
                <a:latin typeface="Arial" panose="020B0604020202020204" pitchFamily="34" charset="0"/>
              </a:defRPr>
            </a:lvl7pPr>
            <a:lvl8pPr marL="3490913" indent="-234950" defTabSz="457200" eaLnBrk="0" fontAlgn="base" hangingPunct="0">
              <a:spcBef>
                <a:spcPct val="30000"/>
              </a:spcBef>
              <a:spcAft>
                <a:spcPct val="0"/>
              </a:spcAft>
              <a:defRPr sz="1200">
                <a:solidFill>
                  <a:schemeClr val="tx1"/>
                </a:solidFill>
                <a:latin typeface="Arial" panose="020B0604020202020204" pitchFamily="34" charset="0"/>
              </a:defRPr>
            </a:lvl8pPr>
            <a:lvl9pPr marL="3948113" indent="-23495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1FE47A5-955B-428D-9A9B-FC3D7DA55E78}"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87B18D2-0DC6-A30C-2876-8554870B0211}"/>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E2FC1588-29A3-399A-CB4A-867A434B19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graphic illustrates the common isotopes of hydrogen.</a:t>
            </a:r>
          </a:p>
          <a:p>
            <a:endParaRPr lang="en-US" altLang="en-US"/>
          </a:p>
          <a:p>
            <a:r>
              <a:rPr lang="en-US" altLang="en-US"/>
              <a:t>The natural abundance in hydrogen of the protium isotope is 99.985%.</a:t>
            </a:r>
          </a:p>
          <a:p>
            <a:pPr lvl="1" indent="-171450">
              <a:buFontTx/>
              <a:buChar char="•"/>
            </a:pPr>
            <a:r>
              <a:rPr lang="en-US" altLang="en-US"/>
              <a:t>The nucleus of a protium atom is a single proton.</a:t>
            </a:r>
          </a:p>
          <a:p>
            <a:pPr lvl="1" indent="-171450">
              <a:buFontTx/>
              <a:buChar char="•"/>
            </a:pPr>
            <a:r>
              <a:rPr lang="en-US" altLang="en-US"/>
              <a:t>“Normal” water, consisting of protium and oxygen, is written as H</a:t>
            </a:r>
            <a:r>
              <a:rPr lang="en-US" altLang="en-US" baseline="-25000"/>
              <a:t>2</a:t>
            </a:r>
            <a:r>
              <a:rPr lang="en-US" altLang="en-US"/>
              <a:t>O</a:t>
            </a:r>
          </a:p>
          <a:p>
            <a:endParaRPr lang="en-US" altLang="en-US"/>
          </a:p>
          <a:p>
            <a:r>
              <a:rPr lang="en-US" altLang="en-US"/>
              <a:t>The natural abundance in hydrogen of the deuterium isotope is 0.015%.</a:t>
            </a:r>
          </a:p>
          <a:p>
            <a:pPr lvl="1" indent="-171450">
              <a:buFontTx/>
              <a:buChar char="•"/>
            </a:pPr>
            <a:r>
              <a:rPr lang="en-US" altLang="en-US"/>
              <a:t>Deuterium is sometimes called heavy hydrogen because its nucleus contains a proton and a neutron – two subatomic particles of approximately the same mass.</a:t>
            </a:r>
          </a:p>
          <a:p>
            <a:pPr lvl="1" indent="-171450">
              <a:buFontTx/>
              <a:buChar char="•"/>
            </a:pPr>
            <a:r>
              <a:rPr lang="en-US" altLang="en-US"/>
              <a:t>The nucleus of a deuterium atom is called a deuteron</a:t>
            </a:r>
          </a:p>
          <a:p>
            <a:pPr lvl="1" indent="-171450">
              <a:buFontTx/>
              <a:buChar char="•"/>
            </a:pPr>
            <a:r>
              <a:rPr lang="en-US" altLang="en-US"/>
              <a:t>“Heavy” water, consisting of deuterium and oxygen, is written as D</a:t>
            </a:r>
            <a:r>
              <a:rPr lang="en-US" altLang="en-US" baseline="-25000"/>
              <a:t>2</a:t>
            </a:r>
            <a:r>
              <a:rPr lang="en-US" altLang="en-US"/>
              <a:t>O</a:t>
            </a:r>
          </a:p>
          <a:p>
            <a:endParaRPr lang="en-US" altLang="en-US"/>
          </a:p>
          <a:p>
            <a:r>
              <a:rPr lang="en-US" altLang="en-US"/>
              <a:t>Tritium is a radioactive isotope of hydrogen with a relatively short half-life (12.3 years).</a:t>
            </a:r>
          </a:p>
          <a:p>
            <a:endParaRPr lang="en-US" altLang="en-US"/>
          </a:p>
          <a:p>
            <a:r>
              <a:rPr lang="en-US" altLang="en-US">
                <a:solidFill>
                  <a:srgbClr val="FF0000"/>
                </a:solidFill>
              </a:rPr>
              <a:t>Note that the element plutonium was discovered in 1940 by scientists at UC-Berkeley who were bombarding natural uranium with deuterons.</a:t>
            </a:r>
          </a:p>
        </p:txBody>
      </p:sp>
      <p:sp>
        <p:nvSpPr>
          <p:cNvPr id="4" name="Slide Number Placeholder 3">
            <a:extLst>
              <a:ext uri="{FF2B5EF4-FFF2-40B4-BE49-F238E27FC236}">
                <a16:creationId xmlns:a16="http://schemas.microsoft.com/office/drawing/2014/main" id="{E697635F-E995-4C81-5B17-8453F8524E8B}"/>
              </a:ext>
            </a:extLst>
          </p:cNvPr>
          <p:cNvSpPr>
            <a:spLocks noGrp="1"/>
          </p:cNvSpPr>
          <p:nvPr>
            <p:ph type="sldNum" sz="quarter" idx="5"/>
          </p:nvPr>
        </p:nvSpPr>
        <p:spPr/>
        <p:txBody>
          <a:bodyPr/>
          <a:lstStyle/>
          <a:p>
            <a:pPr>
              <a:defRPr/>
            </a:pPr>
            <a:fld id="{ACA06559-333F-4029-814A-F070647ABCEF}" type="slidenum">
              <a:rPr lang="en-US" altLang="en-US" smtClean="0"/>
              <a:pPr>
                <a:defRPr/>
              </a:pPr>
              <a:t>13</a:t>
            </a:fld>
            <a:endParaRPr lang="en-US" altLang="en-US"/>
          </a:p>
        </p:txBody>
      </p:sp>
    </p:spTree>
    <p:extLst>
      <p:ext uri="{BB962C8B-B14F-4D97-AF65-F5344CB8AC3E}">
        <p14:creationId xmlns:p14="http://schemas.microsoft.com/office/powerpoint/2010/main" val="357356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DE48532-CA84-AD97-6906-D20C9CEE635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6E0B1A0A-89AE-D445-04FD-EDCD316362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Naturally occurring carbon consists of two isotopes of carbon – 98.9% is carbon 12, which contains 6 protons and 6 neutrons in the atomic nucleus, and 1.1% is carbon-13, which contains 6 protons and 7 neutrons in its nucleus.</a:t>
            </a:r>
          </a:p>
        </p:txBody>
      </p:sp>
      <p:sp>
        <p:nvSpPr>
          <p:cNvPr id="22532" name="Slide Number Placeholder 3">
            <a:extLst>
              <a:ext uri="{FF2B5EF4-FFF2-40B4-BE49-F238E27FC236}">
                <a16:creationId xmlns:a16="http://schemas.microsoft.com/office/drawing/2014/main" id="{964490FE-ACD0-81A3-80DF-214C7CA6AE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F486EB-5D40-46A2-A5FB-B766E0EA35F6}"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extLst>
      <p:ext uri="{BB962C8B-B14F-4D97-AF65-F5344CB8AC3E}">
        <p14:creationId xmlns:p14="http://schemas.microsoft.com/office/powerpoint/2010/main" val="94160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DE6EE3B-483E-F49B-C5E0-D8CE6C0CD81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D973E0DE-7F0A-41BB-5704-B8CE19B40B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All known chemical isotopes are displayed in the Chart of the Nuclides.</a:t>
            </a:r>
          </a:p>
          <a:p>
            <a:endParaRPr lang="en-US" altLang="en-US" dirty="0"/>
          </a:p>
          <a:p>
            <a:r>
              <a:rPr lang="en-US" altLang="en-US" dirty="0"/>
              <a:t>This graphic shows the first six rows (first six elements of the Periodic Table) of the Chart of the Nuclides.</a:t>
            </a:r>
          </a:p>
          <a:p>
            <a:endParaRPr lang="en-US" altLang="en-US" dirty="0"/>
          </a:p>
          <a:p>
            <a:r>
              <a:rPr lang="en-US" altLang="en-US" dirty="0"/>
              <a:t>Z is the number of protons (atomic number) and N is the number of neutrons in the atomic nucleus.</a:t>
            </a:r>
          </a:p>
          <a:p>
            <a:endParaRPr lang="en-US" altLang="en-US" dirty="0"/>
          </a:p>
          <a:p>
            <a:r>
              <a:rPr lang="en-US" altLang="en-US" dirty="0"/>
              <a:t>The shaded isotopes are stable, the unshaded isotopes are unstable or radioactive.</a:t>
            </a:r>
          </a:p>
        </p:txBody>
      </p:sp>
      <p:sp>
        <p:nvSpPr>
          <p:cNvPr id="24580" name="Slide Number Placeholder 3">
            <a:extLst>
              <a:ext uri="{FF2B5EF4-FFF2-40B4-BE49-F238E27FC236}">
                <a16:creationId xmlns:a16="http://schemas.microsoft.com/office/drawing/2014/main" id="{C6F889FA-F343-A688-2884-5A37A0677B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8BE29E-5EA9-46D0-9AC7-B8FD53F4CE8C}" type="slidenum">
              <a:rPr lang="en-US" altLang="en-US" smtClean="0">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extLst>
      <p:ext uri="{BB962C8B-B14F-4D97-AF65-F5344CB8AC3E}">
        <p14:creationId xmlns:p14="http://schemas.microsoft.com/office/powerpoint/2010/main" val="141769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App can be used to find information about chemical element isotopes, including their uses.</a:t>
            </a:r>
          </a:p>
          <a:p>
            <a:endParaRPr lang="en-US" altLang="en-US" dirty="0"/>
          </a:p>
          <a:p>
            <a:r>
              <a:rPr lang="en-US" altLang="en-US" dirty="0"/>
              <a:t>Radioactive decay chains can be mapped using this App.</a:t>
            </a:r>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Tree>
    <p:extLst>
      <p:ext uri="{BB962C8B-B14F-4D97-AF65-F5344CB8AC3E}">
        <p14:creationId xmlns:p14="http://schemas.microsoft.com/office/powerpoint/2010/main" val="3561117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44EED17-E328-E863-B73A-322ED5A11CD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0FD676CB-7B17-1938-5756-E7945448B7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state of matter is determined by the internal energy (or temperature) of its atoms.</a:t>
            </a:r>
          </a:p>
        </p:txBody>
      </p:sp>
      <p:sp>
        <p:nvSpPr>
          <p:cNvPr id="10244" name="Slide Number Placeholder 3">
            <a:extLst>
              <a:ext uri="{FF2B5EF4-FFF2-40B4-BE49-F238E27FC236}">
                <a16:creationId xmlns:a16="http://schemas.microsoft.com/office/drawing/2014/main" id="{51754255-0468-68E6-2796-FF88345253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DE866D-D985-4D2D-92E6-00C78FF57C55}"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extLst>
      <p:ext uri="{BB962C8B-B14F-4D97-AF65-F5344CB8AC3E}">
        <p14:creationId xmlns:p14="http://schemas.microsoft.com/office/powerpoint/2010/main" val="59987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4C49969-DEC9-0595-6E28-FF0FB2B835D6}"/>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6F5A224F-C01D-FE77-8298-79CFDB9C25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Water is a very good illustration of how matter changes physically with changes in the internal energy of its atoms.</a:t>
            </a:r>
          </a:p>
          <a:p>
            <a:endParaRPr lang="en-US" altLang="en-US"/>
          </a:p>
          <a:p>
            <a:r>
              <a:rPr lang="en-US" altLang="en-US"/>
              <a:t>Water is also a rather unique substance in that its solid form (ice) is less dense than its liquid form.</a:t>
            </a:r>
          </a:p>
        </p:txBody>
      </p:sp>
      <p:sp>
        <p:nvSpPr>
          <p:cNvPr id="12292" name="Slide Number Placeholder 3">
            <a:extLst>
              <a:ext uri="{FF2B5EF4-FFF2-40B4-BE49-F238E27FC236}">
                <a16:creationId xmlns:a16="http://schemas.microsoft.com/office/drawing/2014/main" id="{DC492BC9-D211-0829-01D2-53AB83CA54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CA8708-8526-4C1C-B895-5B00EB4DD93A}"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041461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51BE066-5E0B-9130-2F56-E1C86433BE2D}"/>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0F37762E-23AB-D29F-F75D-0A6C860AC9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Molecules are formed by electron bonds between atoms.</a:t>
            </a:r>
          </a:p>
          <a:p>
            <a:endParaRPr lang="en-US" altLang="en-US"/>
          </a:p>
          <a:p>
            <a:r>
              <a:rPr lang="en-US" altLang="en-US"/>
              <a:t>Energy is often liberated by the breaking and making of electron bonds between atoms. </a:t>
            </a:r>
          </a:p>
          <a:p>
            <a:endParaRPr lang="en-US" altLang="en-US"/>
          </a:p>
          <a:p>
            <a:r>
              <a:rPr lang="en-US" altLang="en-US"/>
              <a:t>The burning (oxidation) of methane gas in this graphic releases energy in the form of heat.</a:t>
            </a:r>
          </a:p>
        </p:txBody>
      </p:sp>
      <p:sp>
        <p:nvSpPr>
          <p:cNvPr id="14340" name="Slide Number Placeholder 3">
            <a:extLst>
              <a:ext uri="{FF2B5EF4-FFF2-40B4-BE49-F238E27FC236}">
                <a16:creationId xmlns:a16="http://schemas.microsoft.com/office/drawing/2014/main" id="{F05590C7-829E-5C19-A6D6-B28AA74C08D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F63568-C9B0-4A1A-AD98-2D6A92EFDAF9}" type="slidenum">
              <a:rPr lang="en-US" altLang="en-US" smtClean="0">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extLst>
      <p:ext uri="{BB962C8B-B14F-4D97-AF65-F5344CB8AC3E}">
        <p14:creationId xmlns:p14="http://schemas.microsoft.com/office/powerpoint/2010/main" val="422091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71716CA-1AD2-5C96-F046-2D6E44A06B5C}"/>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BFB815AD-D3D7-DC19-E818-F9682EB2BA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Fission – splitting of a heavy atomic nucleus into two lighter atomic nuclei with liberation of 2-3 neutrons and a lot of energy</a:t>
            </a:r>
          </a:p>
          <a:p>
            <a:endParaRPr lang="en-US" altLang="en-US" dirty="0"/>
          </a:p>
          <a:p>
            <a:r>
              <a:rPr lang="en-US" altLang="en-US" dirty="0"/>
              <a:t>Fusion – combining of two very light nuclei into a heavier nucleus, liberating a lot of energy</a:t>
            </a:r>
          </a:p>
          <a:p>
            <a:endParaRPr lang="en-US" altLang="en-US" dirty="0"/>
          </a:p>
          <a:p>
            <a:r>
              <a:rPr lang="en-US" altLang="en-US" dirty="0"/>
              <a:t>Radioactive decay – process by which an unstable atomic nucleus becomes more stable by emitting energy in the form of particles or ionizing electromagnetic waves</a:t>
            </a:r>
          </a:p>
        </p:txBody>
      </p:sp>
      <p:sp>
        <p:nvSpPr>
          <p:cNvPr id="26628" name="Slide Number Placeholder 3">
            <a:extLst>
              <a:ext uri="{FF2B5EF4-FFF2-40B4-BE49-F238E27FC236}">
                <a16:creationId xmlns:a16="http://schemas.microsoft.com/office/drawing/2014/main" id="{B38E6588-C27B-62ED-F6A9-FB6EC11539C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F1A8C2-E300-46B4-9F96-98A86BAD4C4C}"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extLst>
      <p:ext uri="{BB962C8B-B14F-4D97-AF65-F5344CB8AC3E}">
        <p14:creationId xmlns:p14="http://schemas.microsoft.com/office/powerpoint/2010/main" val="786834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DDD3FE8-B104-658E-D887-3525AF45F307}"/>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53D91533-3A54-7669-4A31-4879A03A6B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364" name="Slide Number Placeholder 3">
            <a:extLst>
              <a:ext uri="{FF2B5EF4-FFF2-40B4-BE49-F238E27FC236}">
                <a16:creationId xmlns:a16="http://schemas.microsoft.com/office/drawing/2014/main" id="{FD09207A-0E81-99EE-F571-03BE15D5E0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8138" indent="-228600">
              <a:spcBef>
                <a:spcPct val="30000"/>
              </a:spcBef>
              <a:defRPr sz="1200">
                <a:solidFill>
                  <a:schemeClr val="tx1"/>
                </a:solidFill>
                <a:latin typeface="Arial" panose="020B0604020202020204" pitchFamily="34" charset="0"/>
              </a:defRPr>
            </a:lvl4pPr>
            <a:lvl5pPr marL="2068513" indent="-228600">
              <a:spcBef>
                <a:spcPct val="30000"/>
              </a:spcBef>
              <a:defRPr sz="1200">
                <a:solidFill>
                  <a:schemeClr val="tx1"/>
                </a:solidFill>
                <a:latin typeface="Arial" panose="020B0604020202020204" pitchFamily="34" charset="0"/>
              </a:defRPr>
            </a:lvl5pPr>
            <a:lvl6pPr marL="2525713"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82913"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40113"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97313"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85698AC-4678-418D-AA08-8D257F9EA2F5}"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07EFD31-4809-C551-A5D1-54A2D4AA149F}"/>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CFD45706-5DAF-9A2F-49C6-0A9AB0A67C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This slide illustrates the primary contributors to the 200 MeV of fission energy.</a:t>
            </a:r>
          </a:p>
          <a:p>
            <a:pPr marL="403225" indent="-171450">
              <a:buFont typeface="Arial" panose="020B0604020202020204" pitchFamily="34" charset="0"/>
              <a:buChar char="•"/>
            </a:pPr>
            <a:r>
              <a:rPr lang="en-US" altLang="en-US" dirty="0"/>
              <a:t>Fission fragments</a:t>
            </a:r>
          </a:p>
          <a:p>
            <a:pPr marL="403225" indent="-171450">
              <a:buFont typeface="Arial" panose="020B0604020202020204" pitchFamily="34" charset="0"/>
              <a:buChar char="•"/>
            </a:pPr>
            <a:r>
              <a:rPr lang="en-US" altLang="en-US" dirty="0"/>
              <a:t>Liberated neutrons</a:t>
            </a:r>
          </a:p>
          <a:p>
            <a:pPr marL="403225" indent="-171450">
              <a:buFont typeface="Arial" panose="020B0604020202020204" pitchFamily="34" charset="0"/>
              <a:buChar char="•"/>
            </a:pPr>
            <a:r>
              <a:rPr lang="en-US" altLang="en-US" dirty="0"/>
              <a:t>Beta particles</a:t>
            </a:r>
          </a:p>
          <a:p>
            <a:pPr marL="403225" indent="-171450">
              <a:buFont typeface="Arial" panose="020B0604020202020204" pitchFamily="34" charset="0"/>
              <a:buChar char="•"/>
            </a:pPr>
            <a:r>
              <a:rPr lang="en-US" altLang="en-US" dirty="0"/>
              <a:t>Gamma-rays </a:t>
            </a:r>
          </a:p>
          <a:p>
            <a:endParaRPr lang="en-US" altLang="en-US" dirty="0"/>
          </a:p>
          <a:p>
            <a:r>
              <a:rPr lang="en-US" altLang="en-US" dirty="0"/>
              <a:t>The distribution of fission energy within these items is shown on the next slide.</a:t>
            </a:r>
          </a:p>
          <a:p>
            <a:endParaRPr lang="en-US" altLang="en-US" dirty="0"/>
          </a:p>
          <a:p>
            <a:r>
              <a:rPr lang="en-US" altLang="en-US" dirty="0"/>
              <a:t>Graphic source:  </a:t>
            </a:r>
            <a:r>
              <a:rPr lang="en-US" altLang="en-US" dirty="0">
                <a:hlinkClick r:id="rId3"/>
              </a:rPr>
              <a:t>https://www.nuclear-power.com/nuclear-power/fission/</a:t>
            </a:r>
            <a:endParaRPr lang="en-US" altLang="en-US" dirty="0"/>
          </a:p>
          <a:p>
            <a:endParaRPr lang="en-US" altLang="en-US" dirty="0"/>
          </a:p>
        </p:txBody>
      </p:sp>
      <p:sp>
        <p:nvSpPr>
          <p:cNvPr id="37892" name="Slide Number Placeholder 3">
            <a:extLst>
              <a:ext uri="{FF2B5EF4-FFF2-40B4-BE49-F238E27FC236}">
                <a16:creationId xmlns:a16="http://schemas.microsoft.com/office/drawing/2014/main" id="{37BC594E-6393-7611-628E-5DF916753D3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8138" indent="-228600">
              <a:spcBef>
                <a:spcPct val="30000"/>
              </a:spcBef>
              <a:defRPr sz="1200">
                <a:solidFill>
                  <a:schemeClr val="tx1"/>
                </a:solidFill>
                <a:latin typeface="Arial" panose="020B0604020202020204" pitchFamily="34" charset="0"/>
              </a:defRPr>
            </a:lvl4pPr>
            <a:lvl5pPr marL="2068513" indent="-228600">
              <a:spcBef>
                <a:spcPct val="30000"/>
              </a:spcBef>
              <a:defRPr sz="1200">
                <a:solidFill>
                  <a:schemeClr val="tx1"/>
                </a:solidFill>
                <a:latin typeface="Arial" panose="020B0604020202020204" pitchFamily="34" charset="0"/>
              </a:defRPr>
            </a:lvl5pPr>
            <a:lvl6pPr marL="2525713"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82913"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40113"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97313"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21690C3-7FCB-4F10-830E-6F614E5C3E1E}"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7A7FAC9-C882-AC7D-791A-381DF7078161}"/>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41641740-2D4B-5337-587B-03A8B61CEA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This is the planetary model of the atom.</a:t>
            </a:r>
          </a:p>
          <a:p>
            <a:endParaRPr lang="en-US" altLang="en-US" dirty="0"/>
          </a:p>
          <a:p>
            <a:r>
              <a:rPr lang="en-US" altLang="en-US" dirty="0"/>
              <a:t>The nucleus consists of protons and neutrons held together by the strong nuclear force.</a:t>
            </a:r>
          </a:p>
          <a:p>
            <a:endParaRPr lang="en-US" altLang="en-US" dirty="0"/>
          </a:p>
          <a:p>
            <a:r>
              <a:rPr lang="en-US" altLang="en-US" dirty="0"/>
              <a:t>Electrons orbit the nucleus and have discrete energy levels. To get a perspective, if the hydrogen nucleus was 1 foot in diameter, the electron occupying the lowest energy level would be found an average of 10 miles away.</a:t>
            </a:r>
          </a:p>
          <a:p>
            <a:endParaRPr lang="en-US" altLang="en-US" dirty="0"/>
          </a:p>
          <a:p>
            <a:r>
              <a:rPr lang="en-US" altLang="en-US" dirty="0"/>
              <a:t>So, all matter is made up of atoms and the atom is mostly empty space.</a:t>
            </a:r>
          </a:p>
        </p:txBody>
      </p:sp>
      <p:sp>
        <p:nvSpPr>
          <p:cNvPr id="8196" name="Slide Number Placeholder 3">
            <a:extLst>
              <a:ext uri="{FF2B5EF4-FFF2-40B4-BE49-F238E27FC236}">
                <a16:creationId xmlns:a16="http://schemas.microsoft.com/office/drawing/2014/main" id="{41FD62B0-752F-49BC-C5BC-D0D91C8420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85B175-49BB-4A9C-AFF0-59605A729F62}"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extLst>
      <p:ext uri="{BB962C8B-B14F-4D97-AF65-F5344CB8AC3E}">
        <p14:creationId xmlns:p14="http://schemas.microsoft.com/office/powerpoint/2010/main" val="1626396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EBE462A-8B2C-B223-601B-6AB90CE7E8D8}"/>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90838FBD-7797-448F-BAD4-51270B8DE6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fission of uranium-235 atoms produces a bimodal distribution of fission fragments, with the most probable fragments having atomic mass numbers of 95 and 137.</a:t>
            </a:r>
          </a:p>
          <a:p>
            <a:endParaRPr lang="en-US" altLang="en-US"/>
          </a:p>
          <a:p>
            <a:r>
              <a:rPr lang="en-US" altLang="en-US"/>
              <a:t>The radioactive decay chains for radioactive fission fragments strontium-94 and xenon-140 are illustrated in the graphic. Strontium-94 and xenon-140 are isotopes of the elements strontium and xenon, respectively.</a:t>
            </a:r>
          </a:p>
          <a:p>
            <a:endParaRPr lang="en-US" altLang="en-US"/>
          </a:p>
          <a:p>
            <a:r>
              <a:rPr lang="en-US" altLang="en-US"/>
              <a:t>For each isotope in the radioactive decay chain the primary decay mode and associated decay half-life are identified. </a:t>
            </a:r>
          </a:p>
          <a:p>
            <a:endParaRPr lang="en-US" altLang="en-US"/>
          </a:p>
          <a:p>
            <a:r>
              <a:rPr lang="en-US" altLang="en-US"/>
              <a:t>Graphic source:  https://www.bing.com/images/search?q=Products+of+Uranium+Fission&amp;FORM=IRBPRS&amp;=1407&amp;=1#view=detail&amp;id=BCE733E35B714A7AEFE3245637F7B1A035DB4188&amp;selectedIndex=3</a:t>
            </a:r>
          </a:p>
        </p:txBody>
      </p:sp>
      <p:sp>
        <p:nvSpPr>
          <p:cNvPr id="41988" name="Slide Number Placeholder 3">
            <a:extLst>
              <a:ext uri="{FF2B5EF4-FFF2-40B4-BE49-F238E27FC236}">
                <a16:creationId xmlns:a16="http://schemas.microsoft.com/office/drawing/2014/main" id="{016AD932-80BC-7908-40C7-F395CED5838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8138" indent="-228600">
              <a:spcBef>
                <a:spcPct val="30000"/>
              </a:spcBef>
              <a:defRPr sz="1200">
                <a:solidFill>
                  <a:schemeClr val="tx1"/>
                </a:solidFill>
                <a:latin typeface="Arial" panose="020B0604020202020204" pitchFamily="34" charset="0"/>
              </a:defRPr>
            </a:lvl4pPr>
            <a:lvl5pPr marL="2068513" indent="-228600">
              <a:spcBef>
                <a:spcPct val="30000"/>
              </a:spcBef>
              <a:defRPr sz="1200">
                <a:solidFill>
                  <a:schemeClr val="tx1"/>
                </a:solidFill>
                <a:latin typeface="Arial" panose="020B0604020202020204" pitchFamily="34" charset="0"/>
              </a:defRPr>
            </a:lvl5pPr>
            <a:lvl6pPr marL="2525713"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82913"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40113"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97313"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3010FA34-FE9C-4697-BA8C-84F5B51D2930}"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4790BD1-A288-8F92-5345-8EE91DDBADD0}"/>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FC480E24-F59A-D464-58F8-0E72309ECB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39940" name="Slide Number Placeholder 3">
            <a:extLst>
              <a:ext uri="{FF2B5EF4-FFF2-40B4-BE49-F238E27FC236}">
                <a16:creationId xmlns:a16="http://schemas.microsoft.com/office/drawing/2014/main" id="{D521ADF0-F43C-AC32-E749-D348798BB6E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8138" indent="-228600">
              <a:spcBef>
                <a:spcPct val="30000"/>
              </a:spcBef>
              <a:defRPr sz="1200">
                <a:solidFill>
                  <a:schemeClr val="tx1"/>
                </a:solidFill>
                <a:latin typeface="Arial" panose="020B0604020202020204" pitchFamily="34" charset="0"/>
              </a:defRPr>
            </a:lvl4pPr>
            <a:lvl5pPr marL="2068513" indent="-228600">
              <a:spcBef>
                <a:spcPct val="30000"/>
              </a:spcBef>
              <a:defRPr sz="1200">
                <a:solidFill>
                  <a:schemeClr val="tx1"/>
                </a:solidFill>
                <a:latin typeface="Arial" panose="020B0604020202020204" pitchFamily="34" charset="0"/>
              </a:defRPr>
            </a:lvl5pPr>
            <a:lvl6pPr marL="2525713"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82913"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40113"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97313"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287712D1-B793-4197-AADD-2E084E480255}"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4758E-C1C3-9705-2064-56D9A57A2B35}"/>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A65CE0B-C3B5-ABB2-F0F4-8140FA75AF6A}"/>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F945E64-E6B2-C0DB-8BB4-192F7927BE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364" name="Slide Number Placeholder 3">
            <a:extLst>
              <a:ext uri="{FF2B5EF4-FFF2-40B4-BE49-F238E27FC236}">
                <a16:creationId xmlns:a16="http://schemas.microsoft.com/office/drawing/2014/main" id="{D85F1A9E-5513-3386-444D-9D1F15130E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8138" indent="-228600">
              <a:spcBef>
                <a:spcPct val="30000"/>
              </a:spcBef>
              <a:defRPr sz="1200">
                <a:solidFill>
                  <a:schemeClr val="tx1"/>
                </a:solidFill>
                <a:latin typeface="Arial" panose="020B0604020202020204" pitchFamily="34" charset="0"/>
              </a:defRPr>
            </a:lvl4pPr>
            <a:lvl5pPr marL="2068513" indent="-228600">
              <a:spcBef>
                <a:spcPct val="30000"/>
              </a:spcBef>
              <a:defRPr sz="1200">
                <a:solidFill>
                  <a:schemeClr val="tx1"/>
                </a:solidFill>
                <a:latin typeface="Arial" panose="020B0604020202020204" pitchFamily="34" charset="0"/>
              </a:defRPr>
            </a:lvl5pPr>
            <a:lvl6pPr marL="2525713"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82913"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40113"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97313"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85698AC-4678-418D-AA08-8D257F9EA2F5}" type="slidenum">
              <a:rPr lang="en-US" altLang="en-US" smtClean="0"/>
              <a:pPr fontAlgn="base">
                <a:spcBef>
                  <a:spcPct val="0"/>
                </a:spcBef>
                <a:spcAft>
                  <a:spcPct val="0"/>
                </a:spcAft>
              </a:pPr>
              <a:t>25</a:t>
            </a:fld>
            <a:endParaRPr lang="en-US" altLang="en-US"/>
          </a:p>
        </p:txBody>
      </p:sp>
    </p:spTree>
    <p:extLst>
      <p:ext uri="{BB962C8B-B14F-4D97-AF65-F5344CB8AC3E}">
        <p14:creationId xmlns:p14="http://schemas.microsoft.com/office/powerpoint/2010/main" val="2922834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194" y="4274367"/>
            <a:ext cx="5297552" cy="4199375"/>
          </a:xfrm>
        </p:spPr>
        <p:txBody>
          <a:bodyPr/>
          <a:lstStyle/>
          <a:p>
            <a:r>
              <a:rPr lang="en-US" dirty="0">
                <a:solidFill>
                  <a:srgbClr val="202122"/>
                </a:solidFill>
                <a:latin typeface="Arial" panose="020B0604020202020204" pitchFamily="34" charset="0"/>
              </a:rPr>
              <a:t>T</a:t>
            </a:r>
            <a:r>
              <a:rPr lang="en-US" b="0" i="0" dirty="0">
                <a:solidFill>
                  <a:srgbClr val="202122"/>
                </a:solidFill>
                <a:effectLst/>
                <a:latin typeface="Arial" panose="020B0604020202020204" pitchFamily="34" charset="0"/>
              </a:rPr>
              <a:t>he D-T fusion process releases roughly four times as much energy per gram of fuel as uranium-235 fission.</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Fission reaction energy – 200 MeV</a:t>
            </a:r>
          </a:p>
          <a:p>
            <a:r>
              <a:rPr lang="en-US" dirty="0">
                <a:solidFill>
                  <a:srgbClr val="202122"/>
                </a:solidFill>
                <a:latin typeface="Arial" panose="020B0604020202020204" pitchFamily="34" charset="0"/>
              </a:rPr>
              <a:t>Fusion reaction energy – 17.6 MeV</a:t>
            </a:r>
          </a:p>
          <a:p>
            <a:endParaRPr lang="en-US" b="0" i="0" dirty="0">
              <a:solidFill>
                <a:srgbClr val="202122"/>
              </a:solidFill>
              <a:effectLst/>
              <a:latin typeface="Arial" panose="020B0604020202020204" pitchFamily="34" charset="0"/>
            </a:endParaRPr>
          </a:p>
          <a:p>
            <a:r>
              <a:rPr lang="en-US" dirty="0">
                <a:solidFill>
                  <a:srgbClr val="202122"/>
                </a:solidFill>
                <a:latin typeface="Arial" panose="020B0604020202020204" pitchFamily="34" charset="0"/>
              </a:rPr>
              <a:t>On an energy per gram of reactant material basis, </a:t>
            </a:r>
          </a:p>
          <a:p>
            <a:pPr marL="628650" lvl="1" indent="-171450">
              <a:buFont typeface="Arial" panose="020B0604020202020204" pitchFamily="34" charset="0"/>
              <a:buChar char="•"/>
            </a:pPr>
            <a:r>
              <a:rPr lang="en-US" dirty="0">
                <a:solidFill>
                  <a:srgbClr val="202122"/>
                </a:solidFill>
                <a:latin typeface="Arial" panose="020B0604020202020204" pitchFamily="34" charset="0"/>
              </a:rPr>
              <a:t>U-235 Fission: 200 MeV/235 g/mol ≈ 0.85 MeV/g</a:t>
            </a:r>
          </a:p>
          <a:p>
            <a:pPr marL="628650" lvl="1" indent="-171450">
              <a:buFont typeface="Arial" panose="020B0604020202020204" pitchFamily="34" charset="0"/>
              <a:buChar char="•"/>
            </a:pPr>
            <a:r>
              <a:rPr lang="en-US" dirty="0">
                <a:solidFill>
                  <a:srgbClr val="202122"/>
                </a:solidFill>
                <a:latin typeface="Arial" panose="020B0604020202020204" pitchFamily="34" charset="0"/>
              </a:rPr>
              <a:t>D-T Fusion: 17.6 MeV/5 g/mol ≈ 3.5 MeV/g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D-T fusion energy/U-235 fission energy = 3.5/0.85 ≈ 4</a:t>
            </a:r>
          </a:p>
          <a:p>
            <a:endParaRPr lang="en-US" dirty="0"/>
          </a:p>
          <a:p>
            <a:r>
              <a:rPr lang="en-US" dirty="0">
                <a:latin typeface="Arial" panose="020B0604020202020204" pitchFamily="34" charset="0"/>
                <a:cs typeface="Arial" panose="020B0604020202020204" pitchFamily="34" charset="0"/>
              </a:rPr>
              <a:t>Graphic source: Wikipedia – Nuclear Fusion</a:t>
            </a:r>
          </a:p>
          <a:p>
            <a:endParaRPr lang="en-US" dirty="0"/>
          </a:p>
          <a:p>
            <a:endParaRPr lang="en-US" dirty="0"/>
          </a:p>
        </p:txBody>
      </p:sp>
      <p:sp>
        <p:nvSpPr>
          <p:cNvPr id="4" name="Slide Number Placeholder 3"/>
          <p:cNvSpPr>
            <a:spLocks noGrp="1"/>
          </p:cNvSpPr>
          <p:nvPr>
            <p:ph type="sldNum" sz="quarter" idx="10"/>
          </p:nvPr>
        </p:nvSpPr>
        <p:spPr/>
        <p:txBody>
          <a:bodyPr/>
          <a:lstStyle/>
          <a:p>
            <a:fld id="{507AC8E4-F3C2-4A3B-9408-33FA57AA496E}" type="slidenum">
              <a:rPr lang="en-US" smtClean="0"/>
              <a:t>26</a:t>
            </a:fld>
            <a:endParaRPr lang="en-US"/>
          </a:p>
        </p:txBody>
      </p:sp>
    </p:spTree>
    <p:extLst>
      <p:ext uri="{BB962C8B-B14F-4D97-AF65-F5344CB8AC3E}">
        <p14:creationId xmlns:p14="http://schemas.microsoft.com/office/powerpoint/2010/main" val="643019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While nearly all stable isotopes lighter than iron and nickel will fuse with some other isotope and release energy, deuterium and tritium are by far the most attractive for energy generation as they require the lowest activation energy (thus lowest temperature), while producing the most energy per unit weight.</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This table shows that deuterium-tritium fusion has the lowest threshold plasma temperature and the highest maximum energy gain per fusion event (circled in red).</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This is why the fuel focus for most fusion machine research is deuterium and tritium.</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Note the shorthand notation for the different fusion reactions. D-</a:t>
            </a:r>
            <a:r>
              <a:rPr lang="en-US" baseline="30000" dirty="0">
                <a:solidFill>
                  <a:srgbClr val="202122"/>
                </a:solidFill>
                <a:latin typeface="Arial" panose="020B0604020202020204" pitchFamily="34" charset="0"/>
              </a:rPr>
              <a:t>3</a:t>
            </a:r>
            <a:r>
              <a:rPr lang="en-US" dirty="0">
                <a:solidFill>
                  <a:srgbClr val="202122"/>
                </a:solidFill>
                <a:latin typeface="Arial" panose="020B0604020202020204" pitchFamily="34" charset="0"/>
              </a:rPr>
              <a:t>He is the fusion of deuterium and helium-3 and p-</a:t>
            </a:r>
            <a:r>
              <a:rPr lang="en-US" baseline="30000" dirty="0">
                <a:solidFill>
                  <a:srgbClr val="202122"/>
                </a:solidFill>
                <a:latin typeface="Arial" panose="020B0604020202020204" pitchFamily="34" charset="0"/>
              </a:rPr>
              <a:t>11</a:t>
            </a:r>
            <a:r>
              <a:rPr lang="en-US" dirty="0">
                <a:solidFill>
                  <a:srgbClr val="202122"/>
                </a:solidFill>
                <a:latin typeface="Arial" panose="020B0604020202020204" pitchFamily="34" charset="0"/>
              </a:rPr>
              <a:t>B is the fusion of hydrogen (proton) and boron.</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From hereon, the notation D-T will be used for the deuterium-tritium reaction.</a:t>
            </a:r>
          </a:p>
          <a:p>
            <a:endParaRPr lang="en-US" dirty="0">
              <a:solidFill>
                <a:srgbClr val="202122"/>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F32B92D-A9B1-4BE1-A10B-58BC5AC8FD5F}" type="slidenum">
              <a:rPr lang="en-US" smtClean="0"/>
              <a:t>27</a:t>
            </a:fld>
            <a:endParaRPr lang="en-US"/>
          </a:p>
        </p:txBody>
      </p:sp>
    </p:spTree>
    <p:extLst>
      <p:ext uri="{BB962C8B-B14F-4D97-AF65-F5344CB8AC3E}">
        <p14:creationId xmlns:p14="http://schemas.microsoft.com/office/powerpoint/2010/main" val="2333838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4144-51C2-E99A-D9CF-17DD9944F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B869B-738B-8C72-D96F-55549A279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52443-6BEC-1BD6-7C42-4BD546C16390}"/>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one can easily see that D-T fusion has the highest reaction rate at the lowest threshold ion (plasma) temperature of about 50 keV.</a:t>
            </a:r>
          </a:p>
          <a:p>
            <a:endParaRPr lang="en-US" dirty="0">
              <a:latin typeface="Arial" panose="020B0604020202020204" pitchFamily="34" charset="0"/>
              <a:cs typeface="Arial" panose="020B0604020202020204" pitchFamily="34" charset="0"/>
            </a:endParaRPr>
          </a:p>
          <a:p>
            <a:pPr marL="0" marR="0">
              <a:spcBef>
                <a:spcPts val="0"/>
              </a:spcBef>
              <a:spcAft>
                <a:spcPts val="600"/>
              </a:spcAft>
            </a:pPr>
            <a:r>
              <a:rPr lang="en-US" dirty="0">
                <a:latin typeface="Arial" panose="020B0604020202020204" pitchFamily="34" charset="0"/>
                <a:cs typeface="Arial" panose="020B0604020202020204" pitchFamily="34" charset="0"/>
              </a:rPr>
              <a:t>Source: </a:t>
            </a:r>
            <a:r>
              <a:rPr lang="en-US" kern="100" dirty="0" err="1">
                <a:effectLst/>
                <a:latin typeface="Arial" panose="020B0604020202020204" pitchFamily="34" charset="0"/>
                <a:ea typeface="Calibri" panose="020F0502020204030204" pitchFamily="34" charset="0"/>
                <a:cs typeface="Arial" panose="020B0604020202020204" pitchFamily="34" charset="0"/>
              </a:rPr>
              <a:t>Petkow</a:t>
            </a:r>
            <a:r>
              <a:rPr lang="en-US" kern="100" dirty="0">
                <a:effectLst/>
                <a:latin typeface="Arial" panose="020B0604020202020204" pitchFamily="34" charset="0"/>
                <a:ea typeface="Calibri" panose="020F0502020204030204" pitchFamily="34" charset="0"/>
                <a:cs typeface="Arial" panose="020B0604020202020204" pitchFamily="34" charset="0"/>
              </a:rPr>
              <a:t>, D, </a:t>
            </a:r>
            <a:r>
              <a:rPr lang="en-US" kern="100" dirty="0" err="1">
                <a:effectLst/>
                <a:latin typeface="Arial" panose="020B0604020202020204" pitchFamily="34" charset="0"/>
                <a:ea typeface="Calibri" panose="020F0502020204030204" pitchFamily="34" charset="0"/>
                <a:cs typeface="Arial" panose="020B0604020202020204" pitchFamily="34" charset="0"/>
              </a:rPr>
              <a:t>Herdrich</a:t>
            </a:r>
            <a:r>
              <a:rPr lang="en-US" kern="100" dirty="0">
                <a:effectLst/>
                <a:latin typeface="Arial" panose="020B0604020202020204" pitchFamily="34" charset="0"/>
                <a:ea typeface="Calibri" panose="020F0502020204030204" pitchFamily="34" charset="0"/>
                <a:cs typeface="Arial" panose="020B0604020202020204" pitchFamily="34" charset="0"/>
              </a:rPr>
              <a:t>, G, Laufer, R, and </a:t>
            </a:r>
            <a:r>
              <a:rPr lang="en-US" kern="100" dirty="0" err="1">
                <a:effectLst/>
                <a:latin typeface="Arial" panose="020B0604020202020204" pitchFamily="34" charset="0"/>
                <a:ea typeface="Calibri" panose="020F0502020204030204" pitchFamily="34" charset="0"/>
                <a:cs typeface="Arial" panose="020B0604020202020204" pitchFamily="34" charset="0"/>
              </a:rPr>
              <a:t>Röser</a:t>
            </a:r>
            <a:r>
              <a:rPr lang="en-US" kern="100" dirty="0">
                <a:effectLst/>
                <a:latin typeface="Arial" panose="020B0604020202020204" pitchFamily="34" charset="0"/>
                <a:ea typeface="Calibri" panose="020F0502020204030204" pitchFamily="34" charset="0"/>
                <a:cs typeface="Arial" panose="020B0604020202020204" pitchFamily="34" charset="0"/>
              </a:rPr>
              <a:t>, HP, Key technologies for fusion-based space propulsion: A case study; International Astronautical Federation - 58th International Astronautical Congress 2007. 8. 5586-5590</a:t>
            </a:r>
          </a:p>
          <a:p>
            <a:pPr>
              <a:spcAft>
                <a:spcPts val="600"/>
              </a:spcAft>
            </a:pPr>
            <a:r>
              <a:rPr lang="en-US" kern="100" dirty="0">
                <a:latin typeface="Arial" panose="020B0604020202020204" pitchFamily="34" charset="0"/>
                <a:ea typeface="Calibri" panose="020F0502020204030204" pitchFamily="34" charset="0"/>
                <a:cs typeface="Arial" panose="020B0604020202020204" pitchFamily="34" charset="0"/>
              </a:rPr>
              <a:t>Also: Prof. </a:t>
            </a:r>
            <a:r>
              <a:rPr lang="en-US" kern="100" dirty="0" err="1">
                <a:latin typeface="Arial" panose="020B0604020202020204" pitchFamily="34" charset="0"/>
                <a:ea typeface="Calibri" panose="020F0502020204030204" pitchFamily="34" charset="0"/>
                <a:cs typeface="Arial" panose="020B0604020202020204" pitchFamily="34" charset="0"/>
              </a:rPr>
              <a:t>G.L.Kulcinski</a:t>
            </a:r>
            <a:r>
              <a:rPr lang="en-US" kern="100" dirty="0">
                <a:latin typeface="Arial" panose="020B0604020202020204" pitchFamily="34" charset="0"/>
                <a:ea typeface="Calibri" panose="020F0502020204030204" pitchFamily="34" charset="0"/>
                <a:cs typeface="Arial" panose="020B0604020202020204" pitchFamily="34" charset="0"/>
              </a:rPr>
              <a:t>, </a:t>
            </a:r>
            <a:r>
              <a:rPr lang="en-US" i="0" dirty="0">
                <a:solidFill>
                  <a:srgbClr val="000000"/>
                </a:solidFill>
                <a:effectLst/>
                <a:latin typeface="Arial" panose="020B0604020202020204" pitchFamily="34" charset="0"/>
                <a:cs typeface="Arial" panose="020B0604020202020204" pitchFamily="34" charset="0"/>
              </a:rPr>
              <a:t>NEEP602 Course Notes (Fall 1996), Resources from Space; Fusion: The Power Source of the 21st Century, March 27, 1996</a:t>
            </a:r>
            <a:endParaRPr lang="en-US"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909472-58B0-A244-2DDC-3EEE6F73E4B5}"/>
              </a:ext>
            </a:extLst>
          </p:cNvPr>
          <p:cNvSpPr>
            <a:spLocks noGrp="1"/>
          </p:cNvSpPr>
          <p:nvPr>
            <p:ph type="sldNum" sz="quarter" idx="5"/>
          </p:nvPr>
        </p:nvSpPr>
        <p:spPr/>
        <p:txBody>
          <a:bodyPr/>
          <a:lstStyle/>
          <a:p>
            <a:fld id="{CF32B92D-A9B1-4BE1-A10B-58BC5AC8FD5F}" type="slidenum">
              <a:rPr lang="en-US" smtClean="0"/>
              <a:t>28</a:t>
            </a:fld>
            <a:endParaRPr lang="en-US"/>
          </a:p>
        </p:txBody>
      </p:sp>
    </p:spTree>
    <p:extLst>
      <p:ext uri="{BB962C8B-B14F-4D97-AF65-F5344CB8AC3E}">
        <p14:creationId xmlns:p14="http://schemas.microsoft.com/office/powerpoint/2010/main" val="299611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altLang="en-US" dirty="0"/>
              <a:t>If fusion becomes a practical energy source for generating electricity, it could generate four times more energy per kilogram of fuel than fission, and nearly four million times more energy than burning coal or oil (International Atomic Energy Agency).</a:t>
            </a:r>
          </a:p>
        </p:txBody>
      </p:sp>
      <p:sp>
        <p:nvSpPr>
          <p:cNvPr id="1085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8045" indent="-279437" eaLnBrk="0" hangingPunct="0">
              <a:spcBef>
                <a:spcPct val="30000"/>
              </a:spcBef>
              <a:defRPr sz="1200">
                <a:solidFill>
                  <a:schemeClr val="tx1"/>
                </a:solidFill>
                <a:latin typeface="Arial" pitchFamily="34" charset="0"/>
              </a:defRPr>
            </a:lvl2pPr>
            <a:lvl3pPr marL="1119258" indent="-223549" eaLnBrk="0" hangingPunct="0">
              <a:spcBef>
                <a:spcPct val="30000"/>
              </a:spcBef>
              <a:defRPr sz="1200">
                <a:solidFill>
                  <a:schemeClr val="tx1"/>
                </a:solidFill>
                <a:latin typeface="Arial" pitchFamily="34" charset="0"/>
              </a:defRPr>
            </a:lvl3pPr>
            <a:lvl4pPr marL="1567867" indent="-223549" eaLnBrk="0" hangingPunct="0">
              <a:spcBef>
                <a:spcPct val="30000"/>
              </a:spcBef>
              <a:defRPr sz="1200">
                <a:solidFill>
                  <a:schemeClr val="tx1"/>
                </a:solidFill>
                <a:latin typeface="Arial" pitchFamily="34" charset="0"/>
              </a:defRPr>
            </a:lvl4pPr>
            <a:lvl5pPr marL="2016475" indent="-223549" eaLnBrk="0" hangingPunct="0">
              <a:spcBef>
                <a:spcPct val="30000"/>
              </a:spcBef>
              <a:defRPr sz="1200">
                <a:solidFill>
                  <a:schemeClr val="tx1"/>
                </a:solidFill>
                <a:latin typeface="Arial" pitchFamily="34" charset="0"/>
              </a:defRPr>
            </a:lvl5pPr>
            <a:lvl6pPr marL="2451491" indent="-223549" eaLnBrk="0" fontAlgn="base" hangingPunct="0">
              <a:spcBef>
                <a:spcPct val="30000"/>
              </a:spcBef>
              <a:spcAft>
                <a:spcPct val="0"/>
              </a:spcAft>
              <a:defRPr sz="1200">
                <a:solidFill>
                  <a:schemeClr val="tx1"/>
                </a:solidFill>
                <a:latin typeface="Arial" pitchFamily="34" charset="0"/>
              </a:defRPr>
            </a:lvl6pPr>
            <a:lvl7pPr marL="2886506" indent="-223549" eaLnBrk="0" fontAlgn="base" hangingPunct="0">
              <a:spcBef>
                <a:spcPct val="30000"/>
              </a:spcBef>
              <a:spcAft>
                <a:spcPct val="0"/>
              </a:spcAft>
              <a:defRPr sz="1200">
                <a:solidFill>
                  <a:schemeClr val="tx1"/>
                </a:solidFill>
                <a:latin typeface="Arial" pitchFamily="34" charset="0"/>
              </a:defRPr>
            </a:lvl7pPr>
            <a:lvl8pPr marL="3321521" indent="-223549" eaLnBrk="0" fontAlgn="base" hangingPunct="0">
              <a:spcBef>
                <a:spcPct val="30000"/>
              </a:spcBef>
              <a:spcAft>
                <a:spcPct val="0"/>
              </a:spcAft>
              <a:defRPr sz="1200">
                <a:solidFill>
                  <a:schemeClr val="tx1"/>
                </a:solidFill>
                <a:latin typeface="Arial" pitchFamily="34" charset="0"/>
              </a:defRPr>
            </a:lvl8pPr>
            <a:lvl9pPr marL="3756535" indent="-22354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A63CF74-191F-4EBB-9FD2-BC05B6BE81B0}" type="slidenum">
              <a:rPr lang="en-US" altLang="en-US" smtClean="0"/>
              <a:pPr eaLnBrk="1" hangingPunct="1">
                <a:spcBef>
                  <a:spcPct val="0"/>
                </a:spcBef>
              </a:pPr>
              <a:t>29</a:t>
            </a:fld>
            <a:endParaRPr lang="en-US" altLang="en-US"/>
          </a:p>
        </p:txBody>
      </p:sp>
    </p:spTree>
    <p:extLst>
      <p:ext uri="{BB962C8B-B14F-4D97-AF65-F5344CB8AC3E}">
        <p14:creationId xmlns:p14="http://schemas.microsoft.com/office/powerpoint/2010/main" val="1082938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F6C43-6BBA-9249-EAD9-D8DA8B82E296}"/>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E5EB2FA-0384-48A1-F834-BFBCD31322C2}"/>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11083FBF-9710-2E00-2C38-FFB4358F4B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364" name="Slide Number Placeholder 3">
            <a:extLst>
              <a:ext uri="{FF2B5EF4-FFF2-40B4-BE49-F238E27FC236}">
                <a16:creationId xmlns:a16="http://schemas.microsoft.com/office/drawing/2014/main" id="{005353B2-A867-40A2-F4E6-794C50728A9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6125" indent="-285750">
              <a:spcBef>
                <a:spcPct val="30000"/>
              </a:spcBef>
              <a:defRPr sz="1200">
                <a:solidFill>
                  <a:schemeClr val="tx1"/>
                </a:solidFill>
                <a:latin typeface="Arial" panose="020B0604020202020204" pitchFamily="34" charset="0"/>
              </a:defRPr>
            </a:lvl2pPr>
            <a:lvl3pPr marL="1147763" indent="-228600">
              <a:spcBef>
                <a:spcPct val="30000"/>
              </a:spcBef>
              <a:defRPr sz="1200">
                <a:solidFill>
                  <a:schemeClr val="tx1"/>
                </a:solidFill>
                <a:latin typeface="Arial" panose="020B0604020202020204" pitchFamily="34" charset="0"/>
              </a:defRPr>
            </a:lvl3pPr>
            <a:lvl4pPr marL="1608138" indent="-228600">
              <a:spcBef>
                <a:spcPct val="30000"/>
              </a:spcBef>
              <a:defRPr sz="1200">
                <a:solidFill>
                  <a:schemeClr val="tx1"/>
                </a:solidFill>
                <a:latin typeface="Arial" panose="020B0604020202020204" pitchFamily="34" charset="0"/>
              </a:defRPr>
            </a:lvl4pPr>
            <a:lvl5pPr marL="2068513" indent="-228600">
              <a:spcBef>
                <a:spcPct val="30000"/>
              </a:spcBef>
              <a:defRPr sz="1200">
                <a:solidFill>
                  <a:schemeClr val="tx1"/>
                </a:solidFill>
                <a:latin typeface="Arial" panose="020B0604020202020204" pitchFamily="34" charset="0"/>
              </a:defRPr>
            </a:lvl5pPr>
            <a:lvl6pPr marL="2525713"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82913"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40113"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97313"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A85698AC-4678-418D-AA08-8D257F9EA2F5}" type="slidenum">
              <a:rPr lang="en-US" altLang="en-US" smtClean="0"/>
              <a:pPr fontAlgn="base">
                <a:spcBef>
                  <a:spcPct val="0"/>
                </a:spcBef>
                <a:spcAft>
                  <a:spcPct val="0"/>
                </a:spcAft>
              </a:pPr>
              <a:t>30</a:t>
            </a:fld>
            <a:endParaRPr lang="en-US" altLang="en-US"/>
          </a:p>
        </p:txBody>
      </p:sp>
    </p:spTree>
    <p:extLst>
      <p:ext uri="{BB962C8B-B14F-4D97-AF65-F5344CB8AC3E}">
        <p14:creationId xmlns:p14="http://schemas.microsoft.com/office/powerpoint/2010/main" val="592968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65097C1-DCBF-017B-6457-86EF0DAF2173}"/>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9E7F539-1088-637B-CFF6-5C5B0F5AEB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10D78860-215F-10CA-7A1D-DBB979A88D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5BEA77-A4F8-499B-8821-BA7A3E4B8E6C}" type="slidenum">
              <a:rPr lang="en-US" altLang="en-US" smtClean="0">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82D1582-315A-EAAF-1FA6-8BA5CE6E07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ECAC178-F6F5-4785-B983-E44ABA72C185}" type="slidenum">
              <a:rPr lang="en-US" altLang="en-US" smtClean="0"/>
              <a:pPr fontAlgn="base">
                <a:spcBef>
                  <a:spcPct val="0"/>
                </a:spcBef>
                <a:spcAft>
                  <a:spcPct val="0"/>
                </a:spcAft>
              </a:pPr>
              <a:t>32</a:t>
            </a:fld>
            <a:endParaRPr lang="en-US" altLang="en-US"/>
          </a:p>
        </p:txBody>
      </p:sp>
      <p:sp>
        <p:nvSpPr>
          <p:cNvPr id="8195" name="Rectangle 2">
            <a:extLst>
              <a:ext uri="{FF2B5EF4-FFF2-40B4-BE49-F238E27FC236}">
                <a16:creationId xmlns:a16="http://schemas.microsoft.com/office/drawing/2014/main" id="{CE2CB881-99DD-3417-8277-5598DD240F2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2431831-7FBB-1B0B-241B-AAD838303806}"/>
              </a:ext>
            </a:extLst>
          </p:cNvPr>
          <p:cNvSpPr>
            <a:spLocks noGrp="1" noChangeArrowheads="1"/>
          </p:cNvSpPr>
          <p:nvPr>
            <p:ph type="body" idx="1"/>
          </p:nvPr>
        </p:nvSpPr>
        <p:spPr>
          <a:xfrm>
            <a:off x="914400" y="4424886"/>
            <a:ext cx="5029200" cy="4191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Notes: </a:t>
            </a:r>
          </a:p>
          <a:p>
            <a:pPr eaLnBrk="1" hangingPunct="1"/>
            <a:r>
              <a:rPr lang="en-US" altLang="en-US" dirty="0"/>
              <a:t>A neutron converts to a proton when one of its down quarks changes into an up quark; a proton converts to a neutron when one of its up quarks changes to a down quark.</a:t>
            </a:r>
          </a:p>
          <a:p>
            <a:pPr eaLnBrk="1" hangingPunct="1"/>
            <a:endParaRPr lang="en-US" altLang="en-US" dirty="0"/>
          </a:p>
          <a:p>
            <a:pPr eaLnBrk="1" hangingPunct="1"/>
            <a:r>
              <a:rPr lang="en-US" altLang="en-US" dirty="0"/>
              <a:t>The weak force allows a neutron down quark to change to an up quark, leading to creation of an emitted electron/antineutrino pair.</a:t>
            </a:r>
          </a:p>
          <a:p>
            <a:pPr eaLnBrk="1" hangingPunct="1"/>
            <a:endParaRPr lang="en-US" altLang="en-US" dirty="0"/>
          </a:p>
          <a:p>
            <a:pPr eaLnBrk="1" hangingPunct="1"/>
            <a:r>
              <a:rPr lang="en-US" altLang="en-US" dirty="0"/>
              <a:t>Similarly, the weak force allows a proton up quark to change to a down quark, leading to creation of an emitted positron/neutrino pair.</a:t>
            </a:r>
          </a:p>
          <a:p>
            <a:pPr eaLnBrk="1" hangingPunct="1"/>
            <a:endParaRPr lang="en-US" altLang="en-US" dirty="0"/>
          </a:p>
          <a:p>
            <a:pPr eaLnBrk="1" hangingPunct="1"/>
            <a:r>
              <a:rPr lang="en-US" altLang="en-US" dirty="0"/>
              <a:t>Electron capture is considered a type of beta decay because </a:t>
            </a:r>
            <a:r>
              <a:rPr lang="en-US" b="0" i="0" dirty="0">
                <a:solidFill>
                  <a:srgbClr val="202122"/>
                </a:solidFill>
                <a:effectLst/>
                <a:latin typeface="Arial" panose="020B0604020202020204" pitchFamily="34" charset="0"/>
              </a:rPr>
              <a:t>the basic nuclear process, mediated by the weak force, is the same. That is, </a:t>
            </a:r>
            <a:r>
              <a:rPr lang="en-US" altLang="en-US" dirty="0"/>
              <a:t>a proton up quark changes to a down quark, leading to creation of an emitted neutrino.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3119631-4221-54E4-844D-3A2938D2634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5AD308F-2B20-A4F0-5C46-5EA3DE333E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graphic illustrates the relative sizes of the constituents of an atom.</a:t>
            </a:r>
          </a:p>
          <a:p>
            <a:endParaRPr lang="en-US" altLang="en-US" dirty="0"/>
          </a:p>
          <a:p>
            <a:r>
              <a:rPr lang="en-US" altLang="en-US" dirty="0"/>
              <a:t>Note that the atom is mostly empty space. </a:t>
            </a:r>
          </a:p>
        </p:txBody>
      </p:sp>
      <p:sp>
        <p:nvSpPr>
          <p:cNvPr id="4" name="Slide Number Placeholder 3">
            <a:extLst>
              <a:ext uri="{FF2B5EF4-FFF2-40B4-BE49-F238E27FC236}">
                <a16:creationId xmlns:a16="http://schemas.microsoft.com/office/drawing/2014/main" id="{18640E2E-FF96-4249-4E99-326011FC107D}"/>
              </a:ext>
            </a:extLst>
          </p:cNvPr>
          <p:cNvSpPr>
            <a:spLocks noGrp="1"/>
          </p:cNvSpPr>
          <p:nvPr>
            <p:ph type="sldNum" sz="quarter" idx="5"/>
          </p:nvPr>
        </p:nvSpPr>
        <p:spPr/>
        <p:txBody>
          <a:bodyPr/>
          <a:lstStyle/>
          <a:p>
            <a:pPr>
              <a:defRPr/>
            </a:pPr>
            <a:fld id="{5FC1B563-9804-4D5A-A877-9EEA75BEBEF0}" type="slidenum">
              <a:rPr lang="en-US" altLang="en-US" smtClean="0"/>
              <a:pPr>
                <a:defRPr/>
              </a:pPr>
              <a:t>4</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21F754B-ACC4-B42E-3B99-120A6A6822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4C30369-0D25-41C9-A8A3-FE1BB9C361E2}" type="slidenum">
              <a:rPr lang="en-US" altLang="en-US" smtClean="0"/>
              <a:pPr fontAlgn="base">
                <a:spcBef>
                  <a:spcPct val="0"/>
                </a:spcBef>
                <a:spcAft>
                  <a:spcPct val="0"/>
                </a:spcAft>
              </a:pPr>
              <a:t>33</a:t>
            </a:fld>
            <a:endParaRPr lang="en-US" altLang="en-US"/>
          </a:p>
        </p:txBody>
      </p:sp>
      <p:sp>
        <p:nvSpPr>
          <p:cNvPr id="18435" name="Rectangle 2">
            <a:extLst>
              <a:ext uri="{FF2B5EF4-FFF2-40B4-BE49-F238E27FC236}">
                <a16:creationId xmlns:a16="http://schemas.microsoft.com/office/drawing/2014/main" id="{F99AABAF-8BC5-2C29-EF81-D911AC4C973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903B6E5-265E-E72C-273A-3DDAC12199E1}"/>
              </a:ext>
            </a:extLst>
          </p:cNvPr>
          <p:cNvSpPr>
            <a:spLocks noGrp="1" noChangeArrowheads="1"/>
          </p:cNvSpPr>
          <p:nvPr>
            <p:ph type="body" idx="1"/>
          </p:nvPr>
        </p:nvSpPr>
        <p:spPr>
          <a:xfrm>
            <a:off x="914400" y="4424886"/>
            <a:ext cx="5029200" cy="4191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87187-D7BF-8F2D-170F-FA52C9715A7B}"/>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7FA948B2-4159-2FAE-BB43-5D3EC61541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ECAC178-F6F5-4785-B983-E44ABA72C185}" type="slidenum">
              <a:rPr lang="en-US" altLang="en-US" smtClean="0"/>
              <a:pPr fontAlgn="base">
                <a:spcBef>
                  <a:spcPct val="0"/>
                </a:spcBef>
                <a:spcAft>
                  <a:spcPct val="0"/>
                </a:spcAft>
              </a:pPr>
              <a:t>34</a:t>
            </a:fld>
            <a:endParaRPr lang="en-US" altLang="en-US"/>
          </a:p>
        </p:txBody>
      </p:sp>
      <p:sp>
        <p:nvSpPr>
          <p:cNvPr id="8195" name="Rectangle 2">
            <a:extLst>
              <a:ext uri="{FF2B5EF4-FFF2-40B4-BE49-F238E27FC236}">
                <a16:creationId xmlns:a16="http://schemas.microsoft.com/office/drawing/2014/main" id="{3758552F-2EC0-1225-9C71-C59C4AD72A3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AF8A5B4-356D-8C47-A739-3119500443C3}"/>
              </a:ext>
            </a:extLst>
          </p:cNvPr>
          <p:cNvSpPr>
            <a:spLocks noGrp="1" noChangeArrowheads="1"/>
          </p:cNvSpPr>
          <p:nvPr>
            <p:ph type="body" idx="1"/>
          </p:nvPr>
        </p:nvSpPr>
        <p:spPr>
          <a:xfrm>
            <a:off x="914400" y="4424886"/>
            <a:ext cx="5029200" cy="4191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3519451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35</a:t>
            </a:fld>
            <a:endParaRPr lang="en-US" altLang="en-US">
              <a:latin typeface="Arial" panose="020B0604020202020204" pitchFamily="34" charset="0"/>
            </a:endParaRPr>
          </a:p>
        </p:txBody>
      </p:sp>
    </p:spTree>
    <p:extLst>
      <p:ext uri="{BB962C8B-B14F-4D97-AF65-F5344CB8AC3E}">
        <p14:creationId xmlns:p14="http://schemas.microsoft.com/office/powerpoint/2010/main" val="965420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6BC97C78-0A9A-DDAC-2793-89733178E8D0}"/>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3BAA72BC-B458-FF68-106F-5E4F5E47D9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1D35"/>
                </a:solidFill>
                <a:cs typeface="Arial" panose="020B0604020202020204" pitchFamily="34" charset="0"/>
              </a:rPr>
              <a:t>Q</a:t>
            </a:r>
            <a:r>
              <a:rPr lang="en-US" b="0" i="0" dirty="0">
                <a:solidFill>
                  <a:srgbClr val="001D35"/>
                </a:solidFill>
                <a:effectLst/>
                <a:cs typeface="Arial" panose="020B0604020202020204" pitchFamily="34" charset="0"/>
              </a:rPr>
              <a:t>uantum mechanics provides the foundation for understanding the strong, electromagnetic, and weak forces of nature.</a:t>
            </a:r>
          </a:p>
          <a:p>
            <a:endParaRPr lang="en-US" altLang="en-US" dirty="0">
              <a:cs typeface="Arial" panose="020B0604020202020204" pitchFamily="34" charset="0"/>
            </a:endParaRPr>
          </a:p>
          <a:p>
            <a:r>
              <a:rPr lang="en-US" altLang="en-US" dirty="0"/>
              <a:t>Strong nuclear force – force that holds quarks together and binds protons and neutrons together in atomic nucleus</a:t>
            </a:r>
          </a:p>
          <a:p>
            <a:endParaRPr lang="en-US" altLang="en-US" dirty="0"/>
          </a:p>
          <a:p>
            <a:r>
              <a:rPr lang="en-US" altLang="en-US" dirty="0"/>
              <a:t>Electromagnetism – force that governs interaction of particles having an electric charge</a:t>
            </a:r>
          </a:p>
          <a:p>
            <a:endParaRPr lang="en-US" altLang="en-US" dirty="0"/>
          </a:p>
          <a:p>
            <a:r>
              <a:rPr lang="en-US" altLang="en-US" dirty="0"/>
              <a:t>Weak nuclear force – force capable of transforming neutrons into protons and vice versa; cause of radiation phenomena such as beta, positron, and electron capture decay</a:t>
            </a:r>
          </a:p>
          <a:p>
            <a:endParaRPr lang="en-US" altLang="en-US" dirty="0"/>
          </a:p>
          <a:p>
            <a:r>
              <a:rPr lang="en-US" altLang="en-US" dirty="0"/>
              <a:t>Gravity – attractive force between bodies having mass; described by theory of general relativity, but not yet incorporated into the Standard Model of particle physics that describes the other three forces as quantum field theories.</a:t>
            </a:r>
          </a:p>
          <a:p>
            <a:endParaRPr lang="en-US" altLang="en-US" dirty="0"/>
          </a:p>
          <a:p>
            <a:endParaRPr lang="en-US" altLang="en-US" dirty="0"/>
          </a:p>
        </p:txBody>
      </p:sp>
      <p:sp>
        <p:nvSpPr>
          <p:cNvPr id="108548" name="Slide Number Placeholder 3">
            <a:extLst>
              <a:ext uri="{FF2B5EF4-FFF2-40B4-BE49-F238E27FC236}">
                <a16:creationId xmlns:a16="http://schemas.microsoft.com/office/drawing/2014/main" id="{81A47BAE-9AB3-B862-DCDA-4D7BE86EF7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FD8255-8FB8-472D-9F49-C359EFB5D464}" type="slidenum">
              <a:rPr lang="en-US" altLang="en-US" smtClean="0">
                <a:latin typeface="Arial" panose="020B0604020202020204" pitchFamily="34" charset="0"/>
              </a:rPr>
              <a:pPr fontAlgn="base">
                <a:spcBef>
                  <a:spcPct val="0"/>
                </a:spcBef>
                <a:spcAft>
                  <a:spcPct val="0"/>
                </a:spcAft>
              </a:pPr>
              <a:t>36</a:t>
            </a:fld>
            <a:endParaRPr lang="en-US" altLang="en-US">
              <a:latin typeface="Arial" panose="020B0604020202020204" pitchFamily="34" charset="0"/>
            </a:endParaRPr>
          </a:p>
        </p:txBody>
      </p:sp>
    </p:spTree>
    <p:extLst>
      <p:ext uri="{BB962C8B-B14F-4D97-AF65-F5344CB8AC3E}">
        <p14:creationId xmlns:p14="http://schemas.microsoft.com/office/powerpoint/2010/main" val="4078760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how the electron shells of the atoms are filled for the elements in the Periodic Table.</a:t>
            </a:r>
          </a:p>
          <a:p>
            <a:pPr>
              <a:spcBef>
                <a:spcPts val="0"/>
              </a:spcBef>
            </a:pPr>
            <a:endParaRPr lang="en-US" dirty="0"/>
          </a:p>
          <a:p>
            <a:r>
              <a:rPr lang="en-US" b="0" i="0" dirty="0">
                <a:solidFill>
                  <a:srgbClr val="202122"/>
                </a:solidFill>
                <a:effectLst/>
                <a:latin typeface="Arial" panose="020B0604020202020204" pitchFamily="34" charset="0"/>
              </a:rPr>
              <a:t>Atomic orbitals are the basic building blocks of the </a:t>
            </a:r>
            <a:r>
              <a:rPr lang="en-US" i="0" dirty="0">
                <a:solidFill>
                  <a:srgbClr val="202122"/>
                </a:solidFill>
                <a:effectLst/>
                <a:latin typeface="Arial" panose="020B0604020202020204" pitchFamily="34" charset="0"/>
              </a:rPr>
              <a:t>atomic orbital model, </a:t>
            </a:r>
            <a:r>
              <a:rPr lang="en-US" b="0" i="0" dirty="0">
                <a:solidFill>
                  <a:srgbClr val="202122"/>
                </a:solidFill>
                <a:effectLst/>
                <a:latin typeface="Arial" panose="020B0604020202020204" pitchFamily="34" charset="0"/>
              </a:rPr>
              <a:t>a very simple model for visualizing the electron structure of matter.</a:t>
            </a:r>
            <a:endParaRPr lang="en-US" dirty="0"/>
          </a:p>
          <a:p>
            <a:pPr>
              <a:spcBef>
                <a:spcPts val="0"/>
              </a:spcBef>
            </a:pPr>
            <a:endParaRPr lang="en-US" dirty="0"/>
          </a:p>
          <a:p>
            <a:r>
              <a:rPr lang="en-US" dirty="0"/>
              <a:t>Each s subshell consists of a single orbital, accommodating up to two electrons, each with a discrete spin (spin up or spin down).</a:t>
            </a:r>
          </a:p>
          <a:p>
            <a:pPr>
              <a:spcBef>
                <a:spcPts val="0"/>
              </a:spcBef>
            </a:pPr>
            <a:endParaRPr lang="en-US" dirty="0"/>
          </a:p>
          <a:p>
            <a:r>
              <a:rPr lang="en-US" dirty="0"/>
              <a:t>Each p subshell consists of 3 orbitals, accommodating up to 6 electrons.</a:t>
            </a:r>
          </a:p>
          <a:p>
            <a:pPr>
              <a:spcBef>
                <a:spcPts val="0"/>
              </a:spcBef>
            </a:pPr>
            <a:endParaRPr lang="en-US" dirty="0"/>
          </a:p>
          <a:p>
            <a:r>
              <a:rPr lang="en-US" dirty="0"/>
              <a:t>Each d subshell consists of 5 orbitals, accommodating up to 10 electrons.</a:t>
            </a:r>
          </a:p>
          <a:p>
            <a:pPr>
              <a:spcBef>
                <a:spcPts val="0"/>
              </a:spcBef>
            </a:pPr>
            <a:endParaRPr lang="en-US" dirty="0"/>
          </a:p>
          <a:p>
            <a:r>
              <a:rPr lang="en-US" dirty="0"/>
              <a:t>Each f subshell consists of 7 orbitals, accommodating up to 14 electrons.</a:t>
            </a:r>
          </a:p>
          <a:p>
            <a:pPr>
              <a:spcBef>
                <a:spcPts val="0"/>
              </a:spcBef>
            </a:pPr>
            <a:endParaRPr lang="en-US" dirty="0"/>
          </a:p>
          <a:p>
            <a:r>
              <a:rPr lang="en-US" dirty="0"/>
              <a:t>Electrons in elements 113 through 118 in the graphic fill the 7p orbitals.</a:t>
            </a:r>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37</a:t>
            </a:fld>
            <a:endParaRPr lang="en-US" altLang="en-US"/>
          </a:p>
        </p:txBody>
      </p:sp>
    </p:spTree>
    <p:extLst>
      <p:ext uri="{BB962C8B-B14F-4D97-AF65-F5344CB8AC3E}">
        <p14:creationId xmlns:p14="http://schemas.microsoft.com/office/powerpoint/2010/main" val="2476884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Helium – 1s subshell filled</a:t>
            </a:r>
          </a:p>
          <a:p>
            <a:endParaRPr lang="en-US" dirty="0"/>
          </a:p>
          <a:p>
            <a:r>
              <a:rPr lang="en-US" dirty="0"/>
              <a:t>Neon – 1s, 2s, and 2p subshells filled</a:t>
            </a:r>
          </a:p>
          <a:p>
            <a:endParaRPr lang="en-US" dirty="0"/>
          </a:p>
          <a:p>
            <a:r>
              <a:rPr lang="en-US" dirty="0"/>
              <a:t>Argon – 1s, 2s, 2p, 3s, and 3p subshells filled.</a:t>
            </a:r>
          </a:p>
          <a:p>
            <a:endParaRPr lang="en-US" dirty="0"/>
          </a:p>
          <a:p>
            <a:r>
              <a:rPr lang="en-US" dirty="0"/>
              <a:t>Krypton – 1s, 2s, 2p, 3s, 3p, 3d, 4s, and 4p subshells filled.</a:t>
            </a:r>
          </a:p>
          <a:p>
            <a:endParaRPr lang="en-US" dirty="0"/>
          </a:p>
          <a:p>
            <a:r>
              <a:rPr lang="en-US" dirty="0"/>
              <a:t>Xenon – 1s, 2s, 2p, 3s, 3p, 3d, 4s, 4p, 4d, 5s, and 5p subshells filled.</a:t>
            </a:r>
          </a:p>
          <a:p>
            <a:endParaRPr lang="en-US" dirty="0"/>
          </a:p>
          <a:p>
            <a:r>
              <a:rPr lang="en-US" dirty="0"/>
              <a:t>Radon – 1s, 2s, 2p, 3s, 3p, 3d, 4s, 4p, 4d, 4f, 5s, 5p, 5d, 6s and 6p subshells filled.</a:t>
            </a:r>
          </a:p>
          <a:p>
            <a:endParaRPr lang="en-US" dirty="0"/>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38</a:t>
            </a:fld>
            <a:endParaRPr lang="en-US" altLang="en-US"/>
          </a:p>
        </p:txBody>
      </p:sp>
    </p:spTree>
    <p:extLst>
      <p:ext uri="{BB962C8B-B14F-4D97-AF65-F5344CB8AC3E}">
        <p14:creationId xmlns:p14="http://schemas.microsoft.com/office/powerpoint/2010/main" val="19998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illustrates the electron shells in the atomic orbital model.</a:t>
            </a:r>
          </a:p>
          <a:p>
            <a:endParaRPr lang="en-US" dirty="0"/>
          </a:p>
          <a:p>
            <a:r>
              <a:rPr lang="en-US" dirty="0"/>
              <a:t>The first energy level consists of a single s subshell, accommodating a total of 2 electrons.</a:t>
            </a:r>
          </a:p>
          <a:p>
            <a:endParaRPr lang="en-US" dirty="0"/>
          </a:p>
          <a:p>
            <a:r>
              <a:rPr lang="en-US" dirty="0"/>
              <a:t>The second energy level consists of an s subshell and a p subshell, accommodating a total of 8 electrons.</a:t>
            </a:r>
          </a:p>
          <a:p>
            <a:endParaRPr lang="en-US" dirty="0"/>
          </a:p>
          <a:p>
            <a:r>
              <a:rPr lang="en-US" dirty="0"/>
              <a:t> The third energy level consists of an s subshell, a p subshell, and a d subshell, accommodating a total of 18 electrons.</a:t>
            </a:r>
          </a:p>
          <a:p>
            <a:endParaRPr lang="en-US" dirty="0"/>
          </a:p>
          <a:p>
            <a:r>
              <a:rPr lang="en-US" dirty="0"/>
              <a:t>The fourth energy level consists of an s subshell, a p subshell, a d subshell, and an f subshell, accommodating a total of 32 electrons.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C5EE533-7E0A-40BD-B69E-D7A5FF73E0DD}" type="slidenum">
              <a:rPr lang="en-US" altLang="en-US" smtClean="0"/>
              <a:pPr>
                <a:defRPr/>
              </a:pPr>
              <a:t>39</a:t>
            </a:fld>
            <a:endParaRPr lang="en-US" altLang="en-US"/>
          </a:p>
        </p:txBody>
      </p:sp>
    </p:spTree>
    <p:extLst>
      <p:ext uri="{BB962C8B-B14F-4D97-AF65-F5344CB8AC3E}">
        <p14:creationId xmlns:p14="http://schemas.microsoft.com/office/powerpoint/2010/main" val="752621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AD19699-B8E4-94B0-F794-3104BC0601F4}"/>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E50524DD-CD3D-C4C1-F9E0-800BC74C13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graphic illustrates the energy that is liberated in fission and fusion reactions, called binding energy because it is the energy that binds the protons and neutrons together in the atomic nucleus.</a:t>
            </a:r>
          </a:p>
          <a:p>
            <a:pPr>
              <a:spcBef>
                <a:spcPct val="0"/>
              </a:spcBef>
            </a:pPr>
            <a:endParaRPr lang="en-US" altLang="en-US"/>
          </a:p>
          <a:p>
            <a:r>
              <a:rPr lang="en-US" altLang="en-US"/>
              <a:t>The figure shows that the maximum binding energy per nucleon (i.e., per particle in the nucleus) is about 8.8 million electron volts (≈ 1.6 x 10</a:t>
            </a:r>
            <a:r>
              <a:rPr lang="en-US" altLang="en-US" baseline="30000"/>
              <a:t>-13</a:t>
            </a:r>
            <a:r>
              <a:rPr lang="en-US" altLang="en-US"/>
              <a:t> Joules), which is typical of the “iron group” of isotopes.</a:t>
            </a:r>
          </a:p>
          <a:p>
            <a:pPr>
              <a:spcBef>
                <a:spcPct val="0"/>
              </a:spcBef>
            </a:pPr>
            <a:endParaRPr lang="en-US" altLang="en-US"/>
          </a:p>
          <a:p>
            <a:r>
              <a:rPr lang="en-US" altLang="en-US"/>
              <a:t>The protons and neutrons in heavy isotopes like uranium-235 and in the isotopes of hydrogen (deuterium and tritium) are less tightly bound in the nucleus. </a:t>
            </a:r>
          </a:p>
          <a:p>
            <a:pPr>
              <a:spcBef>
                <a:spcPct val="0"/>
              </a:spcBef>
            </a:pPr>
            <a:endParaRPr lang="en-US" altLang="en-US"/>
          </a:p>
          <a:p>
            <a:r>
              <a:rPr lang="en-US" altLang="en-US"/>
              <a:t>Uranium fission, which produces lighter isotopes having larger binding energies per nucleon, therefore liberates ≈ 1 MeV per nucleon.</a:t>
            </a:r>
          </a:p>
          <a:p>
            <a:pPr>
              <a:spcBef>
                <a:spcPct val="0"/>
              </a:spcBef>
            </a:pPr>
            <a:endParaRPr lang="en-US" altLang="en-US"/>
          </a:p>
          <a:p>
            <a:r>
              <a:rPr lang="en-US" altLang="en-US"/>
              <a:t>Fusion of the deuterium and tritium nuclei liberates much more energy (≈ 5 MeV per nucleon) in producing a helium nucleus.</a:t>
            </a:r>
          </a:p>
        </p:txBody>
      </p:sp>
      <p:sp>
        <p:nvSpPr>
          <p:cNvPr id="4" name="Slide Number Placeholder 3">
            <a:extLst>
              <a:ext uri="{FF2B5EF4-FFF2-40B4-BE49-F238E27FC236}">
                <a16:creationId xmlns:a16="http://schemas.microsoft.com/office/drawing/2014/main" id="{76FFFBF2-94D7-B630-D469-6C5E3CDBC6A5}"/>
              </a:ext>
            </a:extLst>
          </p:cNvPr>
          <p:cNvSpPr>
            <a:spLocks noGrp="1"/>
          </p:cNvSpPr>
          <p:nvPr>
            <p:ph type="sldNum" sz="quarter" idx="5"/>
          </p:nvPr>
        </p:nvSpPr>
        <p:spPr/>
        <p:txBody>
          <a:bodyPr/>
          <a:lstStyle/>
          <a:p>
            <a:pPr>
              <a:defRPr/>
            </a:pPr>
            <a:fld id="{63A6CDCD-0B78-43C9-9DE1-8DCCDE9B4D3A}" type="slidenum">
              <a:rPr lang="en-US" altLang="en-US" smtClean="0"/>
              <a:pPr>
                <a:defRPr/>
              </a:pPr>
              <a:t>40</a:t>
            </a:fld>
            <a:endParaRPr lang="en-US" altLang="en-US"/>
          </a:p>
        </p:txBody>
      </p:sp>
    </p:spTree>
    <p:extLst>
      <p:ext uri="{BB962C8B-B14F-4D97-AF65-F5344CB8AC3E}">
        <p14:creationId xmlns:p14="http://schemas.microsoft.com/office/powerpoint/2010/main" val="3651927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852CB8-E546-4927-8096-38740398A477}" type="slidenum">
              <a:rPr lang="en-US" smtClean="0"/>
              <a:t>41</a:t>
            </a:fld>
            <a:endParaRPr lang="en-US"/>
          </a:p>
        </p:txBody>
      </p:sp>
    </p:spTree>
    <p:extLst>
      <p:ext uri="{BB962C8B-B14F-4D97-AF65-F5344CB8AC3E}">
        <p14:creationId xmlns:p14="http://schemas.microsoft.com/office/powerpoint/2010/main" val="3463974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1EEDC2A-77EE-3691-0577-9D86F96A4D3F}"/>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A91535F9-D497-1165-D86A-86E703DDAF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202122"/>
                </a:solidFill>
              </a:rPr>
              <a:t>Accelerator experiments conducted between 1967 and 1973 led to the discovery of quarks.</a:t>
            </a:r>
          </a:p>
          <a:p>
            <a:endParaRPr lang="en-US" altLang="en-US">
              <a:solidFill>
                <a:srgbClr val="202122"/>
              </a:solidFill>
            </a:endParaRPr>
          </a:p>
          <a:p>
            <a:r>
              <a:rPr lang="en-US" altLang="en-US">
                <a:solidFill>
                  <a:srgbClr val="202122"/>
                </a:solidFill>
              </a:rPr>
              <a:t>All commonly observable matter is composed of up quarks, down quarks and electrons.</a:t>
            </a:r>
            <a:endParaRPr lang="en-US" altLang="en-US"/>
          </a:p>
        </p:txBody>
      </p:sp>
      <p:sp>
        <p:nvSpPr>
          <p:cNvPr id="4" name="Slide Number Placeholder 3">
            <a:extLst>
              <a:ext uri="{FF2B5EF4-FFF2-40B4-BE49-F238E27FC236}">
                <a16:creationId xmlns:a16="http://schemas.microsoft.com/office/drawing/2014/main" id="{79EBB7B7-8748-B136-3C94-89AFDAD7673E}"/>
              </a:ext>
            </a:extLst>
          </p:cNvPr>
          <p:cNvSpPr>
            <a:spLocks noGrp="1"/>
          </p:cNvSpPr>
          <p:nvPr>
            <p:ph type="sldNum" sz="quarter" idx="5"/>
          </p:nvPr>
        </p:nvSpPr>
        <p:spPr/>
        <p:txBody>
          <a:bodyPr/>
          <a:lstStyle/>
          <a:p>
            <a:pPr>
              <a:defRPr/>
            </a:pPr>
            <a:fld id="{C350F060-7F7C-49C8-BC96-7F3CF45011CD}" type="slidenum">
              <a:rPr lang="en-US" altLang="en-US" smtClean="0"/>
              <a:pPr>
                <a:defRPr/>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4809C0D-E682-92D0-8357-EB24779EBE4B}"/>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58484C37-1B1F-EC51-A3E3-EDD35BB5F6B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Quarks have intrinsic properties including mass, electric charge, and spin.</a:t>
            </a:r>
          </a:p>
          <a:p>
            <a:endParaRPr lang="en-US" altLang="en-US" dirty="0"/>
          </a:p>
          <a:p>
            <a:r>
              <a:rPr lang="en-US" altLang="en-US" dirty="0"/>
              <a:t>The takeaway from this slide is the charge of the Up and Down quarks (red circles), which will be noted in the next slide.</a:t>
            </a:r>
          </a:p>
        </p:txBody>
      </p:sp>
      <p:sp>
        <p:nvSpPr>
          <p:cNvPr id="4" name="Slide Number Placeholder 3">
            <a:extLst>
              <a:ext uri="{FF2B5EF4-FFF2-40B4-BE49-F238E27FC236}">
                <a16:creationId xmlns:a16="http://schemas.microsoft.com/office/drawing/2014/main" id="{627F8BE2-A0C8-8F83-4B4F-7F6303D51A43}"/>
              </a:ext>
            </a:extLst>
          </p:cNvPr>
          <p:cNvSpPr>
            <a:spLocks noGrp="1"/>
          </p:cNvSpPr>
          <p:nvPr>
            <p:ph type="sldNum" sz="quarter" idx="5"/>
          </p:nvPr>
        </p:nvSpPr>
        <p:spPr/>
        <p:txBody>
          <a:bodyPr/>
          <a:lstStyle/>
          <a:p>
            <a:pPr>
              <a:defRPr/>
            </a:pPr>
            <a:fld id="{2E129DBB-F931-4C23-B532-64B5D0A60098}" type="slidenum">
              <a:rPr lang="en-US" altLang="en-US" smtClean="0"/>
              <a:pPr>
                <a:defRPr/>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0701FA5-FAA5-6045-BFF3-4BB384260EEA}"/>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A60F8567-148F-DD98-9F00-6E5CC72C36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combination of two up quarks and one down quark in the proton creates a positive electric charge for the proton.</a:t>
            </a:r>
          </a:p>
          <a:p>
            <a:endParaRPr lang="en-US" altLang="en-US"/>
          </a:p>
          <a:p>
            <a:r>
              <a:rPr lang="en-US" altLang="en-US"/>
              <a:t>The electric charge of one up quark is cancelled by the charge of the two down quarks in the neutron, resulting in no net electric charge.</a:t>
            </a:r>
          </a:p>
        </p:txBody>
      </p:sp>
      <p:sp>
        <p:nvSpPr>
          <p:cNvPr id="4" name="Slide Number Placeholder 3">
            <a:extLst>
              <a:ext uri="{FF2B5EF4-FFF2-40B4-BE49-F238E27FC236}">
                <a16:creationId xmlns:a16="http://schemas.microsoft.com/office/drawing/2014/main" id="{EF5C27E5-A136-423C-4584-C74CAC6DE4CF}"/>
              </a:ext>
            </a:extLst>
          </p:cNvPr>
          <p:cNvSpPr>
            <a:spLocks noGrp="1"/>
          </p:cNvSpPr>
          <p:nvPr>
            <p:ph type="sldNum" sz="quarter" idx="5"/>
          </p:nvPr>
        </p:nvSpPr>
        <p:spPr/>
        <p:txBody>
          <a:bodyPr/>
          <a:lstStyle/>
          <a:p>
            <a:pPr>
              <a:defRPr/>
            </a:pPr>
            <a:fld id="{E72EF19A-8CD4-489D-B5C6-0790EB28BE68}" type="slidenum">
              <a:rPr lang="en-US" altLang="en-US" smtClean="0"/>
              <a:pPr>
                <a:defRPr/>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6DB5AAE-C932-5B74-2773-03813ACDB3DC}"/>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7EB5368D-C285-F9FF-CC44-30D3858702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graphic illustrates the relative quark masses, with the largest ball representing the mass of the top quark.</a:t>
            </a:r>
          </a:p>
          <a:p>
            <a:endParaRPr lang="en-US" altLang="en-US"/>
          </a:p>
        </p:txBody>
      </p:sp>
      <p:sp>
        <p:nvSpPr>
          <p:cNvPr id="4" name="Slide Number Placeholder 3">
            <a:extLst>
              <a:ext uri="{FF2B5EF4-FFF2-40B4-BE49-F238E27FC236}">
                <a16:creationId xmlns:a16="http://schemas.microsoft.com/office/drawing/2014/main" id="{86F835DD-0FBB-49E7-91C5-3E0067444DE1}"/>
              </a:ext>
            </a:extLst>
          </p:cNvPr>
          <p:cNvSpPr>
            <a:spLocks noGrp="1"/>
          </p:cNvSpPr>
          <p:nvPr>
            <p:ph type="sldNum" sz="quarter" idx="5"/>
          </p:nvPr>
        </p:nvSpPr>
        <p:spPr/>
        <p:txBody>
          <a:bodyPr/>
          <a:lstStyle/>
          <a:p>
            <a:pPr>
              <a:defRPr/>
            </a:pPr>
            <a:fld id="{19A49EE4-260D-4F0D-9AB7-694519491771}" type="slidenum">
              <a:rPr lang="en-US" altLang="en-US" smtClean="0"/>
              <a:pPr>
                <a:defRPr/>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D6B8B5-5A0A-9EB5-88A2-42FF1A405C2E}"/>
              </a:ext>
            </a:extLst>
          </p:cNvPr>
          <p:cNvSpPr>
            <a:spLocks noGrp="1" noRot="1" noChangeAspect="1" noChangeArrowheads="1" noTextEdit="1"/>
          </p:cNvSpPr>
          <p:nvPr>
            <p:ph type="sldImg"/>
          </p:nvPr>
        </p:nvSpPr>
        <p:spPr>
          <a:xfrm>
            <a:off x="1333500" y="1163638"/>
            <a:ext cx="4191000" cy="3143250"/>
          </a:xfrm>
          <a:ln/>
        </p:spPr>
      </p:sp>
      <p:sp>
        <p:nvSpPr>
          <p:cNvPr id="16387" name="Notes Placeholder 2">
            <a:extLst>
              <a:ext uri="{FF2B5EF4-FFF2-40B4-BE49-F238E27FC236}">
                <a16:creationId xmlns:a16="http://schemas.microsoft.com/office/drawing/2014/main" id="{0FAF6CD1-DEB3-CD78-0665-2EE4D814DB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en-US" altLang="en-US" dirty="0"/>
              <a:t>All the known chemical elements can be arranged in order of the number of protons in the atomic nucleus to produce the Periodic Table.</a:t>
            </a:r>
          </a:p>
          <a:p>
            <a:pPr>
              <a:spcBef>
                <a:spcPct val="0"/>
              </a:spcBef>
            </a:pPr>
            <a:endParaRPr lang="en-US" altLang="en-US" dirty="0"/>
          </a:p>
          <a:p>
            <a:pPr>
              <a:spcBef>
                <a:spcPct val="0"/>
              </a:spcBef>
            </a:pPr>
            <a:r>
              <a:rPr lang="en-US" altLang="en-US" dirty="0"/>
              <a:t>The atomic number is the number of protons in the atomic nucleus.</a:t>
            </a:r>
          </a:p>
          <a:p>
            <a:pPr>
              <a:spcBef>
                <a:spcPct val="0"/>
              </a:spcBef>
            </a:pPr>
            <a:endParaRPr lang="en-US" altLang="en-US" dirty="0"/>
          </a:p>
          <a:p>
            <a:pPr>
              <a:spcBef>
                <a:spcPct val="0"/>
              </a:spcBef>
            </a:pPr>
            <a:r>
              <a:rPr lang="en-US" altLang="en-US" dirty="0"/>
              <a:t>The atomic mass is the sum of the protons and neutrons in the atomic nucleus.</a:t>
            </a:r>
          </a:p>
          <a:p>
            <a:pPr>
              <a:spcBef>
                <a:spcPct val="0"/>
              </a:spcBef>
            </a:pPr>
            <a:endParaRPr lang="en-US" altLang="en-US" dirty="0"/>
          </a:p>
          <a:p>
            <a:pPr>
              <a:spcBef>
                <a:spcPct val="0"/>
              </a:spcBef>
            </a:pPr>
            <a:r>
              <a:rPr lang="en-US" altLang="en-US" dirty="0">
                <a:solidFill>
                  <a:srgbClr val="FF0000"/>
                </a:solidFill>
              </a:rPr>
              <a:t>Point out how the Lanthanide series and Actinide series elements fit into the table.</a:t>
            </a:r>
          </a:p>
          <a:p>
            <a:pPr>
              <a:spcBef>
                <a:spcPct val="0"/>
              </a:spcBef>
            </a:pPr>
            <a:endParaRPr lang="en-US" altLang="en-US" dirty="0"/>
          </a:p>
          <a:p>
            <a:pPr>
              <a:spcBef>
                <a:spcPct val="0"/>
              </a:spcBef>
            </a:pPr>
            <a:r>
              <a:rPr lang="en-US" altLang="en-US" dirty="0"/>
              <a:t>Elements of the same color (Group) in the graphic have similar chemical properties. For example, the Alkali Metals on the left and the Noble Gases on the right.</a:t>
            </a:r>
          </a:p>
          <a:p>
            <a:pPr>
              <a:spcBef>
                <a:spcPct val="0"/>
              </a:spcBef>
            </a:pPr>
            <a:endParaRPr lang="en-US" altLang="en-US" dirty="0"/>
          </a:p>
        </p:txBody>
      </p:sp>
      <p:sp>
        <p:nvSpPr>
          <p:cNvPr id="16388" name="Slide Number Placeholder 3">
            <a:extLst>
              <a:ext uri="{FF2B5EF4-FFF2-40B4-BE49-F238E27FC236}">
                <a16:creationId xmlns:a16="http://schemas.microsoft.com/office/drawing/2014/main" id="{E287C147-05C9-6E5B-9DA6-2E61878F7F4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ECED3-6D26-4830-94BF-53E751BD152E}" type="slidenum">
              <a:rPr lang="en-US" altLang="en-US" smtClean="0">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164211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761EB5-6D9F-40D2-8A91-693D53AB5C7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950B7F57-35AF-C487-0128-1847D318F3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t>For elements having stable isotopes, the atomic mass shown in the Periodic Table is the weighted average (percent abundance) of the stable isotope masses.</a:t>
            </a:r>
          </a:p>
          <a:p>
            <a:pPr>
              <a:spcBef>
                <a:spcPct val="0"/>
              </a:spcBef>
            </a:pPr>
            <a:endParaRPr lang="en-US" altLang="en-US" dirty="0"/>
          </a:p>
        </p:txBody>
      </p:sp>
      <p:sp>
        <p:nvSpPr>
          <p:cNvPr id="18436" name="Slide Number Placeholder 3">
            <a:extLst>
              <a:ext uri="{FF2B5EF4-FFF2-40B4-BE49-F238E27FC236}">
                <a16:creationId xmlns:a16="http://schemas.microsoft.com/office/drawing/2014/main" id="{8D2D03F4-46E7-38E0-4D08-B71C15B16E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19CAF-24FE-4962-A8CD-A7552EE984FC}"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76412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111EBE8-EAA9-4D6A-91F9-EB14CA977BB8}" type="slidenum">
              <a:rPr lang="en-US" altLang="en-US" smtClean="0"/>
              <a:pPr>
                <a:defRPr/>
              </a:pPr>
              <a:t>‹#›</a:t>
            </a:fld>
            <a:endParaRPr lang="en-US" altLang="en-US"/>
          </a:p>
        </p:txBody>
      </p:sp>
    </p:spTree>
    <p:extLst>
      <p:ext uri="{BB962C8B-B14F-4D97-AF65-F5344CB8AC3E}">
        <p14:creationId xmlns:p14="http://schemas.microsoft.com/office/powerpoint/2010/main" val="154704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3BD022F-623D-4259-B515-481FAFDB5813}" type="slidenum">
              <a:rPr lang="en-US" altLang="en-US" smtClean="0"/>
              <a:pPr>
                <a:defRPr/>
              </a:pPr>
              <a:t>‹#›</a:t>
            </a:fld>
            <a:endParaRPr lang="en-US" altLang="en-US"/>
          </a:p>
        </p:txBody>
      </p:sp>
    </p:spTree>
    <p:extLst>
      <p:ext uri="{BB962C8B-B14F-4D97-AF65-F5344CB8AC3E}">
        <p14:creationId xmlns:p14="http://schemas.microsoft.com/office/powerpoint/2010/main" val="397126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3BD022F-623D-4259-B515-481FAFDB5813}"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2362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3BD022F-623D-4259-B515-481FAFDB5813}" type="slidenum">
              <a:rPr lang="en-US" altLang="en-US" smtClean="0"/>
              <a:pPr>
                <a:defRPr/>
              </a:pPr>
              <a:t>‹#›</a:t>
            </a:fld>
            <a:endParaRPr lang="en-US" altLang="en-US"/>
          </a:p>
        </p:txBody>
      </p:sp>
    </p:spTree>
    <p:extLst>
      <p:ext uri="{BB962C8B-B14F-4D97-AF65-F5344CB8AC3E}">
        <p14:creationId xmlns:p14="http://schemas.microsoft.com/office/powerpoint/2010/main" val="78411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3BD022F-623D-4259-B515-481FAFDB5813}"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526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3BD022F-623D-4259-B515-481FAFDB5813}" type="slidenum">
              <a:rPr lang="en-US" altLang="en-US" smtClean="0"/>
              <a:pPr>
                <a:defRPr/>
              </a:pPr>
              <a:t>‹#›</a:t>
            </a:fld>
            <a:endParaRPr lang="en-US" altLang="en-US"/>
          </a:p>
        </p:txBody>
      </p:sp>
    </p:spTree>
    <p:extLst>
      <p:ext uri="{BB962C8B-B14F-4D97-AF65-F5344CB8AC3E}">
        <p14:creationId xmlns:p14="http://schemas.microsoft.com/office/powerpoint/2010/main" val="3183780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DDBB47A-6287-4D3F-A476-63C1862E2925}" type="slidenum">
              <a:rPr lang="en-US" altLang="en-US" smtClean="0"/>
              <a:pPr>
                <a:defRPr/>
              </a:pPr>
              <a:t>‹#›</a:t>
            </a:fld>
            <a:endParaRPr lang="en-US" altLang="en-US"/>
          </a:p>
        </p:txBody>
      </p:sp>
    </p:spTree>
    <p:extLst>
      <p:ext uri="{BB962C8B-B14F-4D97-AF65-F5344CB8AC3E}">
        <p14:creationId xmlns:p14="http://schemas.microsoft.com/office/powerpoint/2010/main" val="288507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32613A1-CD0B-4540-BB88-F489FE52AB6C}" type="slidenum">
              <a:rPr lang="en-US" altLang="en-US" smtClean="0"/>
              <a:pPr>
                <a:defRPr/>
              </a:pPr>
              <a:t>‹#›</a:t>
            </a:fld>
            <a:endParaRPr lang="en-US" altLang="en-US"/>
          </a:p>
        </p:txBody>
      </p:sp>
    </p:spTree>
    <p:extLst>
      <p:ext uri="{BB962C8B-B14F-4D97-AF65-F5344CB8AC3E}">
        <p14:creationId xmlns:p14="http://schemas.microsoft.com/office/powerpoint/2010/main" val="843119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C64E0FA7-13AD-4533-D08F-DB46CCB76EE1}"/>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5A130976-3589-EC01-218B-2CAF078D0106}"/>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0B0BBA13-4146-4F0F-B439-0E4411FC5EE8}"/>
              </a:ext>
            </a:extLst>
          </p:cNvPr>
          <p:cNvSpPr>
            <a:spLocks noGrp="1"/>
          </p:cNvSpPr>
          <p:nvPr>
            <p:ph type="sldNum" sz="quarter" idx="12"/>
          </p:nvPr>
        </p:nvSpPr>
        <p:spPr/>
        <p:txBody>
          <a:bodyPr/>
          <a:lstStyle>
            <a:lvl1pPr>
              <a:defRPr/>
            </a:lvl1pPr>
          </a:lstStyle>
          <a:p>
            <a:pPr>
              <a:defRPr/>
            </a:pPr>
            <a:fld id="{52798244-311D-4402-8BE6-01F5E906C69A}" type="slidenum">
              <a:rPr lang="en-US" altLang="en-US"/>
              <a:pPr>
                <a:defRPr/>
              </a:pPr>
              <a:t>‹#›</a:t>
            </a:fld>
            <a:endParaRPr lang="en-US" altLang="en-US"/>
          </a:p>
        </p:txBody>
      </p:sp>
    </p:spTree>
    <p:extLst>
      <p:ext uri="{BB962C8B-B14F-4D97-AF65-F5344CB8AC3E}">
        <p14:creationId xmlns:p14="http://schemas.microsoft.com/office/powerpoint/2010/main" val="376774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7962F55-7943-4477-B376-2610CF6A0DAE}" type="slidenum">
              <a:rPr lang="en-US" altLang="en-US" smtClean="0"/>
              <a:pPr>
                <a:defRPr/>
              </a:pPr>
              <a:t>‹#›</a:t>
            </a:fld>
            <a:endParaRPr lang="en-US" altLang="en-US"/>
          </a:p>
        </p:txBody>
      </p:sp>
    </p:spTree>
    <p:extLst>
      <p:ext uri="{BB962C8B-B14F-4D97-AF65-F5344CB8AC3E}">
        <p14:creationId xmlns:p14="http://schemas.microsoft.com/office/powerpoint/2010/main" val="74185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6D15D2F-26DA-4418-A8CB-9FBFB353BBB1}" type="slidenum">
              <a:rPr lang="en-US" altLang="en-US" smtClean="0"/>
              <a:pPr>
                <a:defRPr/>
              </a:pPr>
              <a:t>‹#›</a:t>
            </a:fld>
            <a:endParaRPr lang="en-US" altLang="en-US"/>
          </a:p>
        </p:txBody>
      </p:sp>
    </p:spTree>
    <p:extLst>
      <p:ext uri="{BB962C8B-B14F-4D97-AF65-F5344CB8AC3E}">
        <p14:creationId xmlns:p14="http://schemas.microsoft.com/office/powerpoint/2010/main" val="276336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EFDD6ED-C3A5-468C-8F28-FF48DEF09EF9}" type="slidenum">
              <a:rPr lang="en-US" altLang="en-US" smtClean="0"/>
              <a:pPr>
                <a:defRPr/>
              </a:pPr>
              <a:t>‹#›</a:t>
            </a:fld>
            <a:endParaRPr lang="en-US" altLang="en-US"/>
          </a:p>
        </p:txBody>
      </p:sp>
    </p:spTree>
    <p:extLst>
      <p:ext uri="{BB962C8B-B14F-4D97-AF65-F5344CB8AC3E}">
        <p14:creationId xmlns:p14="http://schemas.microsoft.com/office/powerpoint/2010/main" val="95793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2C2D379-2677-4E1E-A051-EBF2E9C0393C}" type="slidenum">
              <a:rPr lang="en-US" altLang="en-US" smtClean="0"/>
              <a:pPr>
                <a:defRPr/>
              </a:pPr>
              <a:t>‹#›</a:t>
            </a:fld>
            <a:endParaRPr lang="en-US" altLang="en-US"/>
          </a:p>
        </p:txBody>
      </p:sp>
    </p:spTree>
    <p:extLst>
      <p:ext uri="{BB962C8B-B14F-4D97-AF65-F5344CB8AC3E}">
        <p14:creationId xmlns:p14="http://schemas.microsoft.com/office/powerpoint/2010/main" val="305771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9BD2226-52D3-4512-8E78-BBCB09B94F07}" type="slidenum">
              <a:rPr lang="en-US" altLang="en-US" smtClean="0"/>
              <a:pPr>
                <a:defRPr/>
              </a:pPr>
              <a:t>‹#›</a:t>
            </a:fld>
            <a:endParaRPr lang="en-US" altLang="en-US"/>
          </a:p>
        </p:txBody>
      </p:sp>
    </p:spTree>
    <p:extLst>
      <p:ext uri="{BB962C8B-B14F-4D97-AF65-F5344CB8AC3E}">
        <p14:creationId xmlns:p14="http://schemas.microsoft.com/office/powerpoint/2010/main" val="244221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CC0C5AF9-49A7-4A61-8DBE-864FAD939725}" type="slidenum">
              <a:rPr lang="en-US" altLang="en-US" smtClean="0"/>
              <a:pPr>
                <a:defRPr/>
              </a:pPr>
              <a:t>‹#›</a:t>
            </a:fld>
            <a:endParaRPr lang="en-US" altLang="en-US"/>
          </a:p>
        </p:txBody>
      </p:sp>
    </p:spTree>
    <p:extLst>
      <p:ext uri="{BB962C8B-B14F-4D97-AF65-F5344CB8AC3E}">
        <p14:creationId xmlns:p14="http://schemas.microsoft.com/office/powerpoint/2010/main" val="323827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6CD98A5-1D56-439A-BD4F-E4678BF1DE8B}" type="slidenum">
              <a:rPr lang="en-US" altLang="en-US" smtClean="0"/>
              <a:pPr>
                <a:defRPr/>
              </a:pPr>
              <a:t>‹#›</a:t>
            </a:fld>
            <a:endParaRPr lang="en-US" altLang="en-US"/>
          </a:p>
        </p:txBody>
      </p:sp>
    </p:spTree>
    <p:extLst>
      <p:ext uri="{BB962C8B-B14F-4D97-AF65-F5344CB8AC3E}">
        <p14:creationId xmlns:p14="http://schemas.microsoft.com/office/powerpoint/2010/main" val="298210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A555396-C541-460D-9F4A-F0BCF4EE10CD}" type="slidenum">
              <a:rPr lang="en-US" altLang="en-US" smtClean="0"/>
              <a:pPr>
                <a:defRPr/>
              </a:pPr>
              <a:t>‹#›</a:t>
            </a:fld>
            <a:endParaRPr lang="en-US" altLang="en-US"/>
          </a:p>
        </p:txBody>
      </p:sp>
    </p:spTree>
    <p:extLst>
      <p:ext uri="{BB962C8B-B14F-4D97-AF65-F5344CB8AC3E}">
        <p14:creationId xmlns:p14="http://schemas.microsoft.com/office/powerpoint/2010/main" val="190851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13BD022F-623D-4259-B515-481FAFDB5813}" type="slidenum">
              <a:rPr lang="en-US" altLang="en-US" smtClean="0"/>
              <a:pPr>
                <a:defRPr/>
              </a:pPr>
              <a:t>‹#›</a:t>
            </a:fld>
            <a:endParaRPr lang="en-US" altLang="en-US"/>
          </a:p>
        </p:txBody>
      </p:sp>
    </p:spTree>
    <p:extLst>
      <p:ext uri="{BB962C8B-B14F-4D97-AF65-F5344CB8AC3E}">
        <p14:creationId xmlns:p14="http://schemas.microsoft.com/office/powerpoint/2010/main" val="38154416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isotopes.an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B3001E-E9E2-BB05-5C47-86A7975C3D33}"/>
              </a:ext>
            </a:extLst>
          </p:cNvPr>
          <p:cNvSpPr>
            <a:spLocks noGrp="1" noChangeArrowheads="1"/>
          </p:cNvSpPr>
          <p:nvPr>
            <p:ph type="ctrTitle"/>
          </p:nvPr>
        </p:nvSpPr>
        <p:spPr>
          <a:xfrm>
            <a:off x="609600" y="2286000"/>
            <a:ext cx="7772400" cy="914400"/>
          </a:xfrm>
        </p:spPr>
        <p:txBody>
          <a:bodyPr/>
          <a:lstStyle/>
          <a:p>
            <a:pPr algn="ctr" eaLnBrk="1" hangingPunct="1"/>
            <a:r>
              <a:rPr lang="en-US" altLang="en-US" sz="4000" dirty="0">
                <a:solidFill>
                  <a:schemeClr val="tx1"/>
                </a:solidFill>
                <a:latin typeface="Arial" panose="020B0604020202020204" pitchFamily="34" charset="0"/>
                <a:cs typeface="Arial" panose="020B0604020202020204" pitchFamily="34" charset="0"/>
              </a:rPr>
              <a:t>Matter, Atoms, and Quarks</a:t>
            </a:r>
          </a:p>
        </p:txBody>
      </p:sp>
      <p:sp>
        <p:nvSpPr>
          <p:cNvPr id="3075" name="Text Box 4">
            <a:extLst>
              <a:ext uri="{FF2B5EF4-FFF2-40B4-BE49-F238E27FC236}">
                <a16:creationId xmlns:a16="http://schemas.microsoft.com/office/drawing/2014/main" id="{AAE52991-1278-2D73-59C4-E8750813A642}"/>
              </a:ext>
            </a:extLst>
          </p:cNvPr>
          <p:cNvSpPr txBox="1">
            <a:spLocks noChangeArrowheads="1"/>
          </p:cNvSpPr>
          <p:nvPr/>
        </p:nvSpPr>
        <p:spPr bwMode="auto">
          <a:xfrm>
            <a:off x="2628900" y="3429000"/>
            <a:ext cx="3733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a:latin typeface="Arial" panose="020B0604020202020204" pitchFamily="34" charset="0"/>
              </a:rPr>
              <a:t>Jeffrey A. Mahn</a:t>
            </a:r>
          </a:p>
          <a:p>
            <a:pPr algn="ctr" eaLnBrk="1" hangingPunct="1">
              <a:lnSpc>
                <a:spcPct val="100000"/>
              </a:lnSpc>
              <a:spcBef>
                <a:spcPct val="0"/>
              </a:spcBef>
              <a:buFontTx/>
              <a:buNone/>
            </a:pPr>
            <a:r>
              <a:rPr lang="en-US" altLang="en-US" sz="2000">
                <a:latin typeface="Arial" panose="020B0604020202020204" pitchFamily="34" charset="0"/>
              </a:rPr>
              <a:t>Nuclear Engineer (Retired)</a:t>
            </a:r>
          </a:p>
          <a:p>
            <a:pPr algn="ctr" eaLnBrk="1" hangingPunct="1">
              <a:lnSpc>
                <a:spcPct val="100000"/>
              </a:lnSpc>
              <a:spcBef>
                <a:spcPct val="0"/>
              </a:spcBef>
              <a:buFontTx/>
              <a:buNone/>
            </a:pPr>
            <a:r>
              <a:rPr lang="en-US" altLang="en-US" sz="2000">
                <a:latin typeface="Arial" panose="020B0604020202020204" pitchFamily="34" charset="0"/>
              </a:rPr>
              <a:t>Albuquerque, NM USA</a:t>
            </a:r>
          </a:p>
          <a:p>
            <a:pPr algn="ctr" eaLnBrk="1" hangingPunct="1">
              <a:lnSpc>
                <a:spcPct val="100000"/>
              </a:lnSpc>
              <a:spcBef>
                <a:spcPct val="0"/>
              </a:spcBef>
              <a:buFontTx/>
              <a:buNone/>
            </a:pPr>
            <a:r>
              <a:rPr lang="en-US" altLang="en-US" sz="2000">
                <a:latin typeface="Arial" panose="020B0604020202020204" pitchFamily="34" charset="0"/>
              </a:rPr>
              <a:t>jamahn47@gmail.com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06FB7-A98C-D4F8-7C5F-F6F8B1B8C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6C546-A785-31E3-22FE-1880CF72326C}"/>
              </a:ext>
            </a:extLst>
          </p:cNvPr>
          <p:cNvSpPr>
            <a:spLocks noGrp="1"/>
          </p:cNvSpPr>
          <p:nvPr>
            <p:ph type="title"/>
          </p:nvPr>
        </p:nvSpPr>
        <p:spPr>
          <a:xfrm>
            <a:off x="628650" y="569051"/>
            <a:ext cx="7886700" cy="75045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Chemical Elements</a:t>
            </a:r>
          </a:p>
        </p:txBody>
      </p:sp>
      <p:sp>
        <p:nvSpPr>
          <p:cNvPr id="3" name="Content Placeholder 2">
            <a:extLst>
              <a:ext uri="{FF2B5EF4-FFF2-40B4-BE49-F238E27FC236}">
                <a16:creationId xmlns:a16="http://schemas.microsoft.com/office/drawing/2014/main" id="{DF95EA38-5E55-1D6B-A10D-B29806C513AC}"/>
              </a:ext>
            </a:extLst>
          </p:cNvPr>
          <p:cNvSpPr>
            <a:spLocks noGrp="1"/>
          </p:cNvSpPr>
          <p:nvPr>
            <p:ph idx="1"/>
          </p:nvPr>
        </p:nvSpPr>
        <p:spPr>
          <a:xfrm>
            <a:off x="838200" y="1676400"/>
            <a:ext cx="7315200" cy="4612549"/>
          </a:xfrm>
        </p:spPr>
        <p:txBody>
          <a:bodyPr>
            <a:normAutofit/>
          </a:bodyPr>
          <a:lstStyle/>
          <a:p>
            <a:r>
              <a:rPr lang="en-US" sz="2800" dirty="0">
                <a:cs typeface="Arial" panose="020B0604020202020204" pitchFamily="34" charset="0"/>
              </a:rPr>
              <a:t>Characterized by number of protons (atomic number) in atomic nucleus </a:t>
            </a:r>
          </a:p>
          <a:p>
            <a:r>
              <a:rPr lang="en-US" sz="2800" dirty="0">
                <a:cs typeface="Arial" panose="020B0604020202020204" pitchFamily="34" charset="0"/>
              </a:rPr>
              <a:t>Periodic Table of the Elements - known elements arranged in order of ascending atomic number (number of protons) in atomic nucleus</a:t>
            </a:r>
          </a:p>
          <a:p>
            <a:r>
              <a:rPr lang="en-US" sz="2800" dirty="0">
                <a:cs typeface="Arial" panose="020B0604020202020204" pitchFamily="34" charset="0"/>
              </a:rPr>
              <a:t>118 known elements</a:t>
            </a:r>
          </a:p>
          <a:p>
            <a:pPr lvl="1">
              <a:buFont typeface="Calibri" panose="020F0502020204030204" pitchFamily="34" charset="0"/>
              <a:buChar char="―"/>
            </a:pPr>
            <a:r>
              <a:rPr lang="en-US" sz="2600" dirty="0">
                <a:cs typeface="Arial" panose="020B0604020202020204" pitchFamily="34" charset="0"/>
              </a:rPr>
              <a:t>All elements above uranium (atomic number 92) manmade</a:t>
            </a:r>
          </a:p>
          <a:p>
            <a:endParaRPr lang="en-US" sz="2800" dirty="0">
              <a:cs typeface="Arial" panose="020B0604020202020204" pitchFamily="34" charset="0"/>
            </a:endParaRPr>
          </a:p>
        </p:txBody>
      </p:sp>
    </p:spTree>
    <p:extLst>
      <p:ext uri="{BB962C8B-B14F-4D97-AF65-F5344CB8AC3E}">
        <p14:creationId xmlns:p14="http://schemas.microsoft.com/office/powerpoint/2010/main" val="368227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18 Elements and Their Symbols and Atomic Numbers">
            <a:extLst>
              <a:ext uri="{FF2B5EF4-FFF2-40B4-BE49-F238E27FC236}">
                <a16:creationId xmlns:a16="http://schemas.microsoft.com/office/drawing/2014/main" id="{0C077B72-3CB4-CD1A-AA29-C9726DECD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97681"/>
            <a:ext cx="8387677" cy="5862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EF72D0-C7FA-5C4D-06AF-9AD0AA4A60BF}"/>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11</a:t>
            </a:r>
          </a:p>
        </p:txBody>
      </p:sp>
    </p:spTree>
    <p:extLst>
      <p:ext uri="{BB962C8B-B14F-4D97-AF65-F5344CB8AC3E}">
        <p14:creationId xmlns:p14="http://schemas.microsoft.com/office/powerpoint/2010/main" val="306052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457200"/>
            <a:ext cx="8229600" cy="762000"/>
          </a:xfrm>
        </p:spPr>
        <p:txBody>
          <a:bodyPr>
            <a:noAutofit/>
          </a:bodyPr>
          <a:lstStyle/>
          <a:p>
            <a:pPr algn="ctr"/>
            <a:r>
              <a:rPr lang="en-US" altLang="en-US" dirty="0">
                <a:solidFill>
                  <a:schemeClr val="tx1"/>
                </a:solidFill>
                <a:latin typeface="Arial" panose="020B0604020202020204" pitchFamily="34" charset="0"/>
                <a:cs typeface="Arial" panose="020B0604020202020204" pitchFamily="34" charset="0"/>
              </a:rPr>
              <a:t>Isotope</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685800" y="1371600"/>
            <a:ext cx="7467600" cy="4876800"/>
          </a:xfrm>
        </p:spPr>
        <p:txBody>
          <a:bodyPr>
            <a:noAutofit/>
          </a:bodyPr>
          <a:lstStyle/>
          <a:p>
            <a:pPr>
              <a:spcBef>
                <a:spcPct val="0"/>
              </a:spcBef>
              <a:spcAft>
                <a:spcPts val="600"/>
              </a:spcAft>
            </a:pPr>
            <a:r>
              <a:rPr lang="en-US" altLang="en-US" sz="2400" dirty="0"/>
              <a:t>Isotopes of chemical element contain same number of protons, but different number of neutrons in atomic nucleus</a:t>
            </a:r>
          </a:p>
          <a:p>
            <a:pPr>
              <a:spcBef>
                <a:spcPct val="0"/>
              </a:spcBef>
              <a:spcAft>
                <a:spcPts val="600"/>
              </a:spcAft>
            </a:pPr>
            <a:r>
              <a:rPr lang="en-US" altLang="en-US" sz="2400" dirty="0"/>
              <a:t>Isotope nucleus may be stable or unstable (radioactive)</a:t>
            </a:r>
          </a:p>
          <a:p>
            <a:pPr>
              <a:spcBef>
                <a:spcPct val="0"/>
              </a:spcBef>
              <a:spcAft>
                <a:spcPts val="600"/>
              </a:spcAft>
            </a:pPr>
            <a:r>
              <a:rPr lang="en-US" altLang="en-US" sz="2400" dirty="0"/>
              <a:t>All chemical elements consist of multiple isotopes</a:t>
            </a:r>
          </a:p>
          <a:p>
            <a:pPr lvl="1">
              <a:spcBef>
                <a:spcPct val="0"/>
              </a:spcBef>
              <a:spcAft>
                <a:spcPts val="600"/>
              </a:spcAft>
              <a:buFont typeface="Calibri" panose="020F0502020204030204" pitchFamily="34" charset="0"/>
              <a:buChar char="―"/>
            </a:pPr>
            <a:r>
              <a:rPr lang="en-US" altLang="en-US" sz="2000" dirty="0"/>
              <a:t>Element atomic mass is </a:t>
            </a:r>
            <a:r>
              <a:rPr lang="en-US" sz="2000" dirty="0">
                <a:effectLst/>
                <a:ea typeface="Calibri" panose="020F0502020204030204" pitchFamily="34" charset="0"/>
                <a:cs typeface="Times New Roman" panose="02020603050405020304" pitchFamily="18" charset="0"/>
              </a:rPr>
              <a:t>weighted average (% abundance) of stable isotope masses</a:t>
            </a:r>
          </a:p>
          <a:p>
            <a:pPr lvl="1">
              <a:spcBef>
                <a:spcPct val="0"/>
              </a:spcBef>
              <a:spcAft>
                <a:spcPts val="600"/>
              </a:spcAft>
              <a:buFont typeface="Calibri" panose="020F0502020204030204" pitchFamily="34" charset="0"/>
              <a:buChar char="―"/>
            </a:pPr>
            <a:r>
              <a:rPr lang="en-US" altLang="en-US" sz="2000" dirty="0">
                <a:ea typeface="Calibri" panose="020F0502020204030204" pitchFamily="34" charset="0"/>
                <a:cs typeface="Times New Roman" panose="02020603050405020304" pitchFamily="18" charset="0"/>
              </a:rPr>
              <a:t>Atomic mass for elements with no stable isotopes is mass of longest-lived radioactive isotope (generally in parentheses)</a:t>
            </a:r>
            <a:endParaRPr lang="en-US" altLang="en-US" sz="2000" dirty="0"/>
          </a:p>
          <a:p>
            <a:pPr>
              <a:spcBef>
                <a:spcPct val="0"/>
              </a:spcBef>
              <a:spcAft>
                <a:spcPts val="600"/>
              </a:spcAft>
            </a:pPr>
            <a:r>
              <a:rPr lang="en-US" altLang="en-US" sz="2400" dirty="0"/>
              <a:t>Over 3,000 chemical isotopes identified</a:t>
            </a:r>
          </a:p>
        </p:txBody>
      </p:sp>
    </p:spTree>
    <p:extLst>
      <p:ext uri="{BB962C8B-B14F-4D97-AF65-F5344CB8AC3E}">
        <p14:creationId xmlns:p14="http://schemas.microsoft.com/office/powerpoint/2010/main" val="218998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8442F603-0BD5-8D76-E96E-63DD51DA8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9" y="1981200"/>
            <a:ext cx="814176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a:extLst>
              <a:ext uri="{FF2B5EF4-FFF2-40B4-BE49-F238E27FC236}">
                <a16:creationId xmlns:a16="http://schemas.microsoft.com/office/drawing/2014/main" id="{13307D27-6D34-458C-32B7-C896E4D6E370}"/>
              </a:ext>
            </a:extLst>
          </p:cNvPr>
          <p:cNvSpPr txBox="1">
            <a:spLocks noChangeArrowheads="1"/>
          </p:cNvSpPr>
          <p:nvPr/>
        </p:nvSpPr>
        <p:spPr bwMode="auto">
          <a:xfrm>
            <a:off x="1028700" y="533400"/>
            <a:ext cx="708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600" dirty="0">
                <a:latin typeface="Arial" panose="020B0604020202020204" pitchFamily="34" charset="0"/>
              </a:rPr>
              <a:t>Isotopes of Hydrogen</a:t>
            </a:r>
          </a:p>
        </p:txBody>
      </p:sp>
      <p:sp>
        <p:nvSpPr>
          <p:cNvPr id="3" name="TextBox 2">
            <a:extLst>
              <a:ext uri="{FF2B5EF4-FFF2-40B4-BE49-F238E27FC236}">
                <a16:creationId xmlns:a16="http://schemas.microsoft.com/office/drawing/2014/main" id="{034BC91A-B0CD-70C1-4A4F-EE0D1672B902}"/>
              </a:ext>
            </a:extLst>
          </p:cNvPr>
          <p:cNvSpPr txBox="1"/>
          <p:nvPr/>
        </p:nvSpPr>
        <p:spPr>
          <a:xfrm>
            <a:off x="447656" y="6488668"/>
            <a:ext cx="495300" cy="369332"/>
          </a:xfrm>
          <a:prstGeom prst="rect">
            <a:avLst/>
          </a:prstGeom>
          <a:noFill/>
        </p:spPr>
        <p:txBody>
          <a:bodyPr wrap="square">
            <a:spAutoFit/>
          </a:bodyPr>
          <a:lstStyle/>
          <a:p>
            <a:r>
              <a:rPr lang="en-US" dirty="0">
                <a:solidFill>
                  <a:srgbClr val="FF0000"/>
                </a:solidFill>
              </a:rPr>
              <a:t>13</a:t>
            </a:r>
          </a:p>
        </p:txBody>
      </p:sp>
    </p:spTree>
    <p:extLst>
      <p:ext uri="{BB962C8B-B14F-4D97-AF65-F5344CB8AC3E}">
        <p14:creationId xmlns:p14="http://schemas.microsoft.com/office/powerpoint/2010/main" val="308185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45F14CF-3210-B1F5-82EE-D8ABA72C3682}"/>
              </a:ext>
            </a:extLst>
          </p:cNvPr>
          <p:cNvSpPr>
            <a:spLocks noGrp="1" noChangeArrowheads="1"/>
          </p:cNvSpPr>
          <p:nvPr>
            <p:ph type="title" idx="4294967295"/>
          </p:nvPr>
        </p:nvSpPr>
        <p:spPr>
          <a:xfrm>
            <a:off x="1371600" y="533400"/>
            <a:ext cx="6400800" cy="719138"/>
          </a:xfrm>
        </p:spPr>
        <p:txBody>
          <a:bodyPr anchor="b">
            <a:noAutofit/>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Stable Isotopes of Carbon</a:t>
            </a:r>
          </a:p>
        </p:txBody>
      </p:sp>
      <p:pic>
        <p:nvPicPr>
          <p:cNvPr id="21507" name="Picture Placeholder 4" descr="carbon_isotopes.gif">
            <a:extLst>
              <a:ext uri="{FF2B5EF4-FFF2-40B4-BE49-F238E27FC236}">
                <a16:creationId xmlns:a16="http://schemas.microsoft.com/office/drawing/2014/main" id="{60420E6B-7E6C-FA3F-4204-BF0E2FCEEB51}"/>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71" r="-471"/>
          <a:stretch>
            <a:fillRect/>
          </a:stretch>
        </p:blipFill>
        <p:spPr>
          <a:xfrm>
            <a:off x="914400" y="1524000"/>
            <a:ext cx="7518400" cy="4953000"/>
          </a:xfrm>
        </p:spPr>
      </p:pic>
      <p:sp>
        <p:nvSpPr>
          <p:cNvPr id="3" name="TextBox 2">
            <a:extLst>
              <a:ext uri="{FF2B5EF4-FFF2-40B4-BE49-F238E27FC236}">
                <a16:creationId xmlns:a16="http://schemas.microsoft.com/office/drawing/2014/main" id="{0C13AB09-2E3A-8E0C-7C6A-42B7EED00886}"/>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14</a:t>
            </a:r>
          </a:p>
        </p:txBody>
      </p:sp>
    </p:spTree>
    <p:extLst>
      <p:ext uri="{BB962C8B-B14F-4D97-AF65-F5344CB8AC3E}">
        <p14:creationId xmlns:p14="http://schemas.microsoft.com/office/powerpoint/2010/main" val="312161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DOE_Nuclear_Chart_of_the_Nuclides">
            <a:extLst>
              <a:ext uri="{FF2B5EF4-FFF2-40B4-BE49-F238E27FC236}">
                <a16:creationId xmlns:a16="http://schemas.microsoft.com/office/drawing/2014/main" id="{AFC7B749-C38A-962B-4AA5-E3A91468B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0" t="8221" r="2150" b="12303"/>
          <a:stretch>
            <a:fillRect/>
          </a:stretch>
        </p:blipFill>
        <p:spPr bwMode="auto">
          <a:xfrm>
            <a:off x="1063950" y="1729409"/>
            <a:ext cx="7016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a:extLst>
              <a:ext uri="{FF2B5EF4-FFF2-40B4-BE49-F238E27FC236}">
                <a16:creationId xmlns:a16="http://schemas.microsoft.com/office/drawing/2014/main" id="{1A0AC9E4-44C3-5485-6C78-B0C699AC07F7}"/>
              </a:ext>
            </a:extLst>
          </p:cNvPr>
          <p:cNvSpPr txBox="1">
            <a:spLocks noChangeArrowheads="1"/>
          </p:cNvSpPr>
          <p:nvPr/>
        </p:nvSpPr>
        <p:spPr bwMode="auto">
          <a:xfrm>
            <a:off x="914400" y="381000"/>
            <a:ext cx="731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0"/>
              </a:spcBef>
              <a:buFontTx/>
              <a:buNone/>
            </a:pPr>
            <a:r>
              <a:rPr lang="en-US" altLang="en-US" sz="3600" dirty="0">
                <a:latin typeface="Arial" panose="020B0604020202020204" pitchFamily="34" charset="0"/>
              </a:rPr>
              <a:t>Chart of the Nuclides</a:t>
            </a:r>
          </a:p>
          <a:p>
            <a:pPr algn="ctr" eaLnBrk="1" hangingPunct="1">
              <a:lnSpc>
                <a:spcPct val="100000"/>
              </a:lnSpc>
              <a:spcBef>
                <a:spcPts val="0"/>
              </a:spcBef>
              <a:buFontTx/>
              <a:buNone/>
            </a:pPr>
            <a:r>
              <a:rPr lang="en-US" altLang="en-US" sz="3600" dirty="0">
                <a:latin typeface="Arial" panose="020B0604020202020204" pitchFamily="34" charset="0"/>
              </a:rPr>
              <a:t>Isotope Illustration</a:t>
            </a:r>
          </a:p>
        </p:txBody>
      </p:sp>
      <p:sp>
        <p:nvSpPr>
          <p:cNvPr id="3" name="TextBox 2">
            <a:extLst>
              <a:ext uri="{FF2B5EF4-FFF2-40B4-BE49-F238E27FC236}">
                <a16:creationId xmlns:a16="http://schemas.microsoft.com/office/drawing/2014/main" id="{5495962E-9A28-6DD9-7B38-318B26FE74F0}"/>
              </a:ext>
            </a:extLst>
          </p:cNvPr>
          <p:cNvSpPr txBox="1"/>
          <p:nvPr/>
        </p:nvSpPr>
        <p:spPr>
          <a:xfrm>
            <a:off x="457200" y="6449489"/>
            <a:ext cx="457200" cy="369332"/>
          </a:xfrm>
          <a:prstGeom prst="rect">
            <a:avLst/>
          </a:prstGeom>
          <a:noFill/>
        </p:spPr>
        <p:txBody>
          <a:bodyPr wrap="square">
            <a:spAutoFit/>
          </a:bodyPr>
          <a:lstStyle/>
          <a:p>
            <a:r>
              <a:rPr lang="en-US" dirty="0">
                <a:solidFill>
                  <a:srgbClr val="FF0000"/>
                </a:solidFill>
              </a:rPr>
              <a:t>15</a:t>
            </a:r>
          </a:p>
        </p:txBody>
      </p:sp>
    </p:spTree>
    <p:extLst>
      <p:ext uri="{BB962C8B-B14F-4D97-AF65-F5344CB8AC3E}">
        <p14:creationId xmlns:p14="http://schemas.microsoft.com/office/powerpoint/2010/main" val="409474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1295400"/>
            <a:ext cx="8229600" cy="838200"/>
          </a:xfrm>
        </p:spPr>
        <p:txBody>
          <a:bodyPr>
            <a:noAutofit/>
          </a:bodyPr>
          <a:lstStyle/>
          <a:p>
            <a:pPr algn="ctr"/>
            <a:r>
              <a:rPr lang="en-US" altLang="en-US" dirty="0">
                <a:solidFill>
                  <a:schemeClr val="tx1"/>
                </a:solidFill>
                <a:latin typeface="Arial" panose="020B0604020202020204" pitchFamily="34" charset="0"/>
                <a:cs typeface="Arial" panose="020B0604020202020204" pitchFamily="34" charset="0"/>
              </a:rPr>
              <a:t>ANS Interactive Isotopes App</a:t>
            </a:r>
          </a:p>
        </p:txBody>
      </p:sp>
      <p:sp>
        <p:nvSpPr>
          <p:cNvPr id="17411" name="Rectangle 3">
            <a:extLst>
              <a:ext uri="{FF2B5EF4-FFF2-40B4-BE49-F238E27FC236}">
                <a16:creationId xmlns:a16="http://schemas.microsoft.com/office/drawing/2014/main" id="{73B2CC45-4BE1-8A26-CB31-5A5FA099F6C6}"/>
              </a:ext>
            </a:extLst>
          </p:cNvPr>
          <p:cNvSpPr>
            <a:spLocks noGrp="1" noChangeArrowheads="1"/>
          </p:cNvSpPr>
          <p:nvPr>
            <p:ph idx="1"/>
          </p:nvPr>
        </p:nvSpPr>
        <p:spPr>
          <a:xfrm>
            <a:off x="2038350" y="2743200"/>
            <a:ext cx="5067300" cy="1905000"/>
          </a:xfrm>
        </p:spPr>
        <p:txBody>
          <a:bodyPr>
            <a:normAutofit/>
          </a:bodyPr>
          <a:lstStyle/>
          <a:p>
            <a:pPr marL="0" indent="0" algn="ctr">
              <a:spcBef>
                <a:spcPct val="0"/>
              </a:spcBef>
              <a:spcAft>
                <a:spcPct val="50000"/>
              </a:spcAft>
              <a:buNone/>
            </a:pPr>
            <a:r>
              <a:rPr lang="en-US" altLang="en-US" sz="2800" dirty="0">
                <a:hlinkClick r:id="rId3"/>
              </a:rPr>
              <a:t>https://isotopes.ans.org/</a:t>
            </a:r>
            <a:endParaRPr lang="en-US" altLang="en-US" sz="2800" dirty="0"/>
          </a:p>
          <a:p>
            <a:pPr marL="0" indent="0" algn="ctr">
              <a:spcBef>
                <a:spcPct val="0"/>
              </a:spcBef>
              <a:spcAft>
                <a:spcPct val="50000"/>
              </a:spcAft>
              <a:buNone/>
            </a:pPr>
            <a:endParaRPr lang="en-US" altLang="en-US" sz="2800" dirty="0"/>
          </a:p>
          <a:p>
            <a:pPr marL="0" indent="0" algn="ctr">
              <a:spcBef>
                <a:spcPct val="0"/>
              </a:spcBef>
              <a:spcAft>
                <a:spcPct val="50000"/>
              </a:spcAft>
              <a:buNone/>
            </a:pPr>
            <a:r>
              <a:rPr lang="en-US" altLang="en-US" sz="2400" dirty="0"/>
              <a:t>Wi-Fi Password: delnorte5800</a:t>
            </a:r>
          </a:p>
        </p:txBody>
      </p:sp>
    </p:spTree>
    <p:extLst>
      <p:ext uri="{BB962C8B-B14F-4D97-AF65-F5344CB8AC3E}">
        <p14:creationId xmlns:p14="http://schemas.microsoft.com/office/powerpoint/2010/main" val="382517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0257380-8D38-D445-5750-CF6E6970ABB3}"/>
              </a:ext>
            </a:extLst>
          </p:cNvPr>
          <p:cNvSpPr>
            <a:spLocks noGrp="1" noChangeArrowheads="1"/>
          </p:cNvSpPr>
          <p:nvPr>
            <p:ph type="title" idx="4294967295"/>
          </p:nvPr>
        </p:nvSpPr>
        <p:spPr>
          <a:xfrm>
            <a:off x="457200" y="381000"/>
            <a:ext cx="8229600" cy="6858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States of Matter</a:t>
            </a:r>
          </a:p>
        </p:txBody>
      </p:sp>
      <p:pic>
        <p:nvPicPr>
          <p:cNvPr id="9219" name="Content Placeholder 3" descr="states of matter.jpg">
            <a:extLst>
              <a:ext uri="{FF2B5EF4-FFF2-40B4-BE49-F238E27FC236}">
                <a16:creationId xmlns:a16="http://schemas.microsoft.com/office/drawing/2014/main" id="{2147104A-C9F8-7D8B-4454-03CD98FCF1F4}"/>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47700" y="1219200"/>
            <a:ext cx="7848599" cy="4970779"/>
          </a:xfrm>
        </p:spPr>
      </p:pic>
      <p:sp>
        <p:nvSpPr>
          <p:cNvPr id="3" name="TextBox 2">
            <a:extLst>
              <a:ext uri="{FF2B5EF4-FFF2-40B4-BE49-F238E27FC236}">
                <a16:creationId xmlns:a16="http://schemas.microsoft.com/office/drawing/2014/main" id="{17598197-4DDD-FAC1-53D4-0D05B79B1979}"/>
              </a:ext>
            </a:extLst>
          </p:cNvPr>
          <p:cNvSpPr txBox="1"/>
          <p:nvPr/>
        </p:nvSpPr>
        <p:spPr>
          <a:xfrm>
            <a:off x="457200" y="6477000"/>
            <a:ext cx="533400" cy="369332"/>
          </a:xfrm>
          <a:prstGeom prst="rect">
            <a:avLst/>
          </a:prstGeom>
          <a:noFill/>
        </p:spPr>
        <p:txBody>
          <a:bodyPr wrap="square">
            <a:spAutoFit/>
          </a:bodyPr>
          <a:lstStyle/>
          <a:p>
            <a:r>
              <a:rPr lang="en-US" dirty="0">
                <a:solidFill>
                  <a:srgbClr val="FF0000"/>
                </a:solidFill>
              </a:rPr>
              <a:t>17</a:t>
            </a:r>
          </a:p>
        </p:txBody>
      </p:sp>
    </p:spTree>
    <p:extLst>
      <p:ext uri="{BB962C8B-B14F-4D97-AF65-F5344CB8AC3E}">
        <p14:creationId xmlns:p14="http://schemas.microsoft.com/office/powerpoint/2010/main" val="4165081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DDBFD59-2E6A-5BF5-589F-595608AB5B5D}"/>
              </a:ext>
            </a:extLst>
          </p:cNvPr>
          <p:cNvSpPr>
            <a:spLocks noGrp="1" noChangeArrowheads="1"/>
          </p:cNvSpPr>
          <p:nvPr>
            <p:ph type="title"/>
          </p:nvPr>
        </p:nvSpPr>
        <p:spPr>
          <a:xfrm>
            <a:off x="457200" y="381000"/>
            <a:ext cx="8229600" cy="68580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Physical Changes in Matter</a:t>
            </a:r>
          </a:p>
        </p:txBody>
      </p:sp>
      <p:pic>
        <p:nvPicPr>
          <p:cNvPr id="11267" name="Picture 4" descr="Screen+shot+2011-09-06+at+3">
            <a:extLst>
              <a:ext uri="{FF2B5EF4-FFF2-40B4-BE49-F238E27FC236}">
                <a16:creationId xmlns:a16="http://schemas.microsoft.com/office/drawing/2014/main" id="{A7750609-FB9D-98DF-67C7-7062586A881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830"/>
          <a:stretch/>
        </p:blipFill>
        <p:spPr>
          <a:xfrm>
            <a:off x="1219200" y="2362200"/>
            <a:ext cx="6213984" cy="371437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3">
            <a:extLst>
              <a:ext uri="{FF2B5EF4-FFF2-40B4-BE49-F238E27FC236}">
                <a16:creationId xmlns:a16="http://schemas.microsoft.com/office/drawing/2014/main" id="{BA923100-EBD1-D5FE-4E8F-0F89A45C6756}"/>
              </a:ext>
            </a:extLst>
          </p:cNvPr>
          <p:cNvSpPr txBox="1">
            <a:spLocks noChangeArrowheads="1"/>
          </p:cNvSpPr>
          <p:nvPr/>
        </p:nvSpPr>
        <p:spPr bwMode="auto">
          <a:xfrm>
            <a:off x="914400" y="1140619"/>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mn-lt"/>
              </a:rPr>
              <a:t>Changes of state – involve changes in internal energy of atoms</a:t>
            </a:r>
          </a:p>
        </p:txBody>
      </p:sp>
      <p:sp>
        <p:nvSpPr>
          <p:cNvPr id="3" name="TextBox 2">
            <a:extLst>
              <a:ext uri="{FF2B5EF4-FFF2-40B4-BE49-F238E27FC236}">
                <a16:creationId xmlns:a16="http://schemas.microsoft.com/office/drawing/2014/main" id="{E8FEF29E-A5AA-A53D-E88B-EDBA8A064414}"/>
              </a:ext>
            </a:extLst>
          </p:cNvPr>
          <p:cNvSpPr txBox="1"/>
          <p:nvPr/>
        </p:nvSpPr>
        <p:spPr>
          <a:xfrm>
            <a:off x="457200" y="6477000"/>
            <a:ext cx="457200" cy="369332"/>
          </a:xfrm>
          <a:prstGeom prst="rect">
            <a:avLst/>
          </a:prstGeom>
          <a:noFill/>
        </p:spPr>
        <p:txBody>
          <a:bodyPr wrap="square">
            <a:spAutoFit/>
          </a:bodyPr>
          <a:lstStyle/>
          <a:p>
            <a:r>
              <a:rPr lang="en-US" dirty="0">
                <a:solidFill>
                  <a:srgbClr val="FF0000"/>
                </a:solidFill>
              </a:rPr>
              <a:t>18</a:t>
            </a:r>
          </a:p>
        </p:txBody>
      </p:sp>
    </p:spTree>
    <p:extLst>
      <p:ext uri="{BB962C8B-B14F-4D97-AF65-F5344CB8AC3E}">
        <p14:creationId xmlns:p14="http://schemas.microsoft.com/office/powerpoint/2010/main" val="2817436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6509CFC-4E41-7EA8-6EEE-D87FF4BE253D}"/>
              </a:ext>
            </a:extLst>
          </p:cNvPr>
          <p:cNvSpPr>
            <a:spLocks noGrp="1" noChangeArrowheads="1"/>
          </p:cNvSpPr>
          <p:nvPr>
            <p:ph type="title"/>
          </p:nvPr>
        </p:nvSpPr>
        <p:spPr>
          <a:xfrm>
            <a:off x="457200" y="457200"/>
            <a:ext cx="8229600" cy="628650"/>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Chemical Changes in Matter</a:t>
            </a:r>
          </a:p>
        </p:txBody>
      </p:sp>
      <p:pic>
        <p:nvPicPr>
          <p:cNvPr id="13315" name="Picture 4" descr="chemical%20reaction">
            <a:extLst>
              <a:ext uri="{FF2B5EF4-FFF2-40B4-BE49-F238E27FC236}">
                <a16:creationId xmlns:a16="http://schemas.microsoft.com/office/drawing/2014/main" id="{E2B598CA-D0B2-66F5-447B-EEFCC8A593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752600" y="2286000"/>
            <a:ext cx="5638800" cy="3759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3">
            <a:extLst>
              <a:ext uri="{FF2B5EF4-FFF2-40B4-BE49-F238E27FC236}">
                <a16:creationId xmlns:a16="http://schemas.microsoft.com/office/drawing/2014/main" id="{B1D40EEC-D0FF-2554-88C0-BA768F0C456C}"/>
              </a:ext>
            </a:extLst>
          </p:cNvPr>
          <p:cNvSpPr txBox="1">
            <a:spLocks noChangeArrowheads="1"/>
          </p:cNvSpPr>
          <p:nvPr/>
        </p:nvSpPr>
        <p:spPr bwMode="auto">
          <a:xfrm>
            <a:off x="926306" y="1270034"/>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Arial" panose="020B0604020202020204" pitchFamily="34" charset="0"/>
              </a:rPr>
              <a:t>Chemical reactions – involve interactions of electrons in atoms</a:t>
            </a:r>
          </a:p>
        </p:txBody>
      </p:sp>
      <p:sp>
        <p:nvSpPr>
          <p:cNvPr id="2" name="TextBox 1">
            <a:extLst>
              <a:ext uri="{FF2B5EF4-FFF2-40B4-BE49-F238E27FC236}">
                <a16:creationId xmlns:a16="http://schemas.microsoft.com/office/drawing/2014/main" id="{906AE1FD-8C6C-6414-B595-6DAA55D57F75}"/>
              </a:ext>
            </a:extLst>
          </p:cNvPr>
          <p:cNvSpPr txBox="1"/>
          <p:nvPr/>
        </p:nvSpPr>
        <p:spPr>
          <a:xfrm>
            <a:off x="1600200" y="6019800"/>
            <a:ext cx="6324600" cy="381000"/>
          </a:xfrm>
          <a:prstGeom prst="rect">
            <a:avLst/>
          </a:prstGeom>
          <a:noFill/>
        </p:spPr>
        <p:txBody>
          <a:bodyPr wrap="square" rtlCol="0">
            <a:spAutoFit/>
          </a:bodyPr>
          <a:lstStyle/>
          <a:p>
            <a:r>
              <a:rPr lang="en-US" dirty="0"/>
              <a:t>Combustion of CH</a:t>
            </a:r>
            <a:r>
              <a:rPr lang="en-US" baseline="-25000" dirty="0"/>
              <a:t>4</a:t>
            </a:r>
            <a:r>
              <a:rPr lang="en-US" dirty="0"/>
              <a:t> produces about 0.0035 eV per gram CH</a:t>
            </a:r>
            <a:r>
              <a:rPr lang="en-US" baseline="-25000" dirty="0"/>
              <a:t>4</a:t>
            </a:r>
            <a:r>
              <a:rPr lang="en-US" dirty="0"/>
              <a:t> </a:t>
            </a:r>
          </a:p>
        </p:txBody>
      </p:sp>
      <p:sp>
        <p:nvSpPr>
          <p:cNvPr id="4" name="TextBox 3">
            <a:extLst>
              <a:ext uri="{FF2B5EF4-FFF2-40B4-BE49-F238E27FC236}">
                <a16:creationId xmlns:a16="http://schemas.microsoft.com/office/drawing/2014/main" id="{439AEF29-3EFD-A6A5-2264-3BB30FB2843D}"/>
              </a:ext>
            </a:extLst>
          </p:cNvPr>
          <p:cNvSpPr txBox="1"/>
          <p:nvPr/>
        </p:nvSpPr>
        <p:spPr>
          <a:xfrm>
            <a:off x="457200" y="6462164"/>
            <a:ext cx="469106" cy="369332"/>
          </a:xfrm>
          <a:prstGeom prst="rect">
            <a:avLst/>
          </a:prstGeom>
          <a:noFill/>
        </p:spPr>
        <p:txBody>
          <a:bodyPr wrap="square">
            <a:spAutoFit/>
          </a:bodyPr>
          <a:lstStyle/>
          <a:p>
            <a:r>
              <a:rPr lang="en-US" dirty="0">
                <a:solidFill>
                  <a:srgbClr val="FF0000"/>
                </a:solidFill>
              </a:rPr>
              <a:t>19</a:t>
            </a:r>
          </a:p>
        </p:txBody>
      </p:sp>
    </p:spTree>
    <p:extLst>
      <p:ext uri="{BB962C8B-B14F-4D97-AF65-F5344CB8AC3E}">
        <p14:creationId xmlns:p14="http://schemas.microsoft.com/office/powerpoint/2010/main" val="180756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A06A-9556-047C-535A-029B72C3FCAB}"/>
              </a:ext>
            </a:extLst>
          </p:cNvPr>
          <p:cNvSpPr>
            <a:spLocks noGrp="1"/>
          </p:cNvSpPr>
          <p:nvPr>
            <p:ph type="title"/>
          </p:nvPr>
        </p:nvSpPr>
        <p:spPr>
          <a:xfrm>
            <a:off x="642729" y="609600"/>
            <a:ext cx="7886700" cy="75045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Makeup of Our World</a:t>
            </a:r>
          </a:p>
        </p:txBody>
      </p:sp>
      <p:sp>
        <p:nvSpPr>
          <p:cNvPr id="3" name="Content Placeholder 2">
            <a:extLst>
              <a:ext uri="{FF2B5EF4-FFF2-40B4-BE49-F238E27FC236}">
                <a16:creationId xmlns:a16="http://schemas.microsoft.com/office/drawing/2014/main" id="{C152B996-CCDA-3595-F8DB-72B3F7B2A435}"/>
              </a:ext>
            </a:extLst>
          </p:cNvPr>
          <p:cNvSpPr>
            <a:spLocks noGrp="1"/>
          </p:cNvSpPr>
          <p:nvPr>
            <p:ph idx="1"/>
          </p:nvPr>
        </p:nvSpPr>
        <p:spPr>
          <a:xfrm>
            <a:off x="914400" y="1600200"/>
            <a:ext cx="7315200" cy="3880773"/>
          </a:xfrm>
        </p:spPr>
        <p:txBody>
          <a:bodyPr>
            <a:normAutofit/>
          </a:bodyPr>
          <a:lstStyle/>
          <a:p>
            <a:r>
              <a:rPr lang="en-US" sz="2800" dirty="0">
                <a:cs typeface="Arial" panose="020B0604020202020204" pitchFamily="34" charset="0"/>
              </a:rPr>
              <a:t>Matter – the world we can see, touch, hear, smell, and taste</a:t>
            </a:r>
          </a:p>
          <a:p>
            <a:r>
              <a:rPr lang="en-US" sz="2800" dirty="0">
                <a:cs typeface="Arial" panose="020B0604020202020204" pitchFamily="34" charset="0"/>
              </a:rPr>
              <a:t>Atom – the building block of matter</a:t>
            </a:r>
          </a:p>
          <a:p>
            <a:r>
              <a:rPr lang="en-US" sz="2800" dirty="0">
                <a:cs typeface="Arial" panose="020B0604020202020204" pitchFamily="34" charset="0"/>
              </a:rPr>
              <a:t>Quark – elementary particle and fundamental constituent of matter</a:t>
            </a:r>
          </a:p>
        </p:txBody>
      </p:sp>
    </p:spTree>
    <p:extLst>
      <p:ext uri="{BB962C8B-B14F-4D97-AF65-F5344CB8AC3E}">
        <p14:creationId xmlns:p14="http://schemas.microsoft.com/office/powerpoint/2010/main" val="12143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1571E63-5FCB-F188-8F13-11C287D5CD73}"/>
              </a:ext>
            </a:extLst>
          </p:cNvPr>
          <p:cNvSpPr>
            <a:spLocks noGrp="1" noChangeArrowheads="1"/>
          </p:cNvSpPr>
          <p:nvPr>
            <p:ph type="title"/>
          </p:nvPr>
        </p:nvSpPr>
        <p:spPr>
          <a:xfrm>
            <a:off x="457200" y="524617"/>
            <a:ext cx="8229600" cy="646113"/>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Nuclear Changes in Matter</a:t>
            </a:r>
          </a:p>
        </p:txBody>
      </p:sp>
      <p:sp>
        <p:nvSpPr>
          <p:cNvPr id="25603" name="Text Box 5">
            <a:extLst>
              <a:ext uri="{FF2B5EF4-FFF2-40B4-BE49-F238E27FC236}">
                <a16:creationId xmlns:a16="http://schemas.microsoft.com/office/drawing/2014/main" id="{F42734D8-FEDF-7B81-8EB6-14E52DE305E2}"/>
              </a:ext>
            </a:extLst>
          </p:cNvPr>
          <p:cNvSpPr txBox="1">
            <a:spLocks noChangeArrowheads="1"/>
          </p:cNvSpPr>
          <p:nvPr/>
        </p:nvSpPr>
        <p:spPr bwMode="auto">
          <a:xfrm>
            <a:off x="838200" y="1407231"/>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dirty="0">
                <a:latin typeface="Arial" panose="020B0604020202020204" pitchFamily="34" charset="0"/>
              </a:rPr>
              <a:t>Nuclear changes – involve changes in nuclei of atoms (fission, fusion, radioactive decay)</a:t>
            </a:r>
          </a:p>
        </p:txBody>
      </p:sp>
      <p:grpSp>
        <p:nvGrpSpPr>
          <p:cNvPr id="25604" name="Group 9">
            <a:extLst>
              <a:ext uri="{FF2B5EF4-FFF2-40B4-BE49-F238E27FC236}">
                <a16:creationId xmlns:a16="http://schemas.microsoft.com/office/drawing/2014/main" id="{B6C868A9-A9F2-F778-849B-CCDF141D474C}"/>
              </a:ext>
            </a:extLst>
          </p:cNvPr>
          <p:cNvGrpSpPr>
            <a:grpSpLocks/>
          </p:cNvGrpSpPr>
          <p:nvPr/>
        </p:nvGrpSpPr>
        <p:grpSpPr bwMode="auto">
          <a:xfrm>
            <a:off x="864704" y="2859970"/>
            <a:ext cx="7467600" cy="3289300"/>
            <a:chOff x="-1292540" y="2800182"/>
            <a:chExt cx="11734199" cy="4211916"/>
          </a:xfrm>
        </p:grpSpPr>
        <p:pic>
          <p:nvPicPr>
            <p:cNvPr id="25605" name="Picture 3" descr="Uranium-Fission">
              <a:extLst>
                <a:ext uri="{FF2B5EF4-FFF2-40B4-BE49-F238E27FC236}">
                  <a16:creationId xmlns:a16="http://schemas.microsoft.com/office/drawing/2014/main" id="{6C2C720E-EA0B-5FCE-C7DE-12BF7E549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40" y="2800182"/>
              <a:ext cx="4161780" cy="2189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4" descr="nuclear-fusion">
              <a:extLst>
                <a:ext uri="{FF2B5EF4-FFF2-40B4-BE49-F238E27FC236}">
                  <a16:creationId xmlns:a16="http://schemas.microsoft.com/office/drawing/2014/main" id="{71553B8D-3E30-068C-C6EE-2DCB1886C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919" y="2800182"/>
              <a:ext cx="3861740" cy="2189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7" name="Picture 6" descr="radioactive-decay">
              <a:extLst>
                <a:ext uri="{FF2B5EF4-FFF2-40B4-BE49-F238E27FC236}">
                  <a16:creationId xmlns:a16="http://schemas.microsoft.com/office/drawing/2014/main" id="{4CD7AE0C-4B1D-3A8C-FC3F-CBA80642F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568" y="4539835"/>
              <a:ext cx="3592354" cy="247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 name="TextBox 2">
            <a:extLst>
              <a:ext uri="{FF2B5EF4-FFF2-40B4-BE49-F238E27FC236}">
                <a16:creationId xmlns:a16="http://schemas.microsoft.com/office/drawing/2014/main" id="{09712F52-E8AE-3F85-C1FC-41B7B41D3279}"/>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20</a:t>
            </a:r>
          </a:p>
        </p:txBody>
      </p:sp>
    </p:spTree>
    <p:extLst>
      <p:ext uri="{BB962C8B-B14F-4D97-AF65-F5344CB8AC3E}">
        <p14:creationId xmlns:p14="http://schemas.microsoft.com/office/powerpoint/2010/main" val="97604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F7DFEECB-0AEF-CEB3-EBC0-0B13EE243B68}"/>
              </a:ext>
            </a:extLst>
          </p:cNvPr>
          <p:cNvSpPr txBox="1">
            <a:spLocks noChangeArrowheads="1"/>
          </p:cNvSpPr>
          <p:nvPr/>
        </p:nvSpPr>
        <p:spPr bwMode="auto">
          <a:xfrm>
            <a:off x="1714500" y="2659559"/>
            <a:ext cx="5715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400" dirty="0">
                <a:latin typeface="Arial" panose="020B0604020202020204" pitchFamily="34" charset="0"/>
              </a:rPr>
              <a:t>Fission</a:t>
            </a:r>
          </a:p>
          <a:p>
            <a:pPr algn="ctr" eaLnBrk="1" hangingPunct="1">
              <a:lnSpc>
                <a:spcPct val="100000"/>
              </a:lnSpc>
              <a:spcBef>
                <a:spcPct val="50000"/>
              </a:spcBef>
              <a:buFontTx/>
              <a:buNone/>
            </a:pPr>
            <a:r>
              <a:rPr lang="en-US" altLang="en-US" sz="3200" dirty="0">
                <a:latin typeface="Arial" panose="020B0604020202020204" pitchFamily="34" charset="0"/>
              </a:rPr>
              <a:t>Splitting the Atom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A36C0BA-0C8D-DF74-F08D-8508B6C5FDEF}"/>
              </a:ext>
            </a:extLst>
          </p:cNvPr>
          <p:cNvSpPr>
            <a:spLocks noGrp="1" noChangeArrowheads="1"/>
          </p:cNvSpPr>
          <p:nvPr>
            <p:ph type="title"/>
          </p:nvPr>
        </p:nvSpPr>
        <p:spPr>
          <a:xfrm>
            <a:off x="628650" y="533400"/>
            <a:ext cx="7886700" cy="561975"/>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Fission Illustrated</a:t>
            </a:r>
            <a:endParaRPr lang="el-GR" altLang="en-US"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E04183D-AA02-740B-4D3E-3BFEDA58AFD6}"/>
              </a:ext>
            </a:extLst>
          </p:cNvPr>
          <p:cNvPicPr>
            <a:picLocks noChangeAspect="1"/>
          </p:cNvPicPr>
          <p:nvPr/>
        </p:nvPicPr>
        <p:blipFill rotWithShape="1">
          <a:blip r:embed="rId3"/>
          <a:srcRect l="31506" t="18982" r="30645" b="34917"/>
          <a:stretch/>
        </p:blipFill>
        <p:spPr>
          <a:xfrm>
            <a:off x="824977" y="1524000"/>
            <a:ext cx="7494046" cy="4896678"/>
          </a:xfrm>
          <a:prstGeom prst="rect">
            <a:avLst/>
          </a:prstGeom>
        </p:spPr>
      </p:pic>
      <p:sp>
        <p:nvSpPr>
          <p:cNvPr id="3" name="TextBox 2">
            <a:extLst>
              <a:ext uri="{FF2B5EF4-FFF2-40B4-BE49-F238E27FC236}">
                <a16:creationId xmlns:a16="http://schemas.microsoft.com/office/drawing/2014/main" id="{98229B88-B9CD-F9EF-904C-7A27EA7424B5}"/>
              </a:ext>
            </a:extLst>
          </p:cNvPr>
          <p:cNvSpPr txBox="1"/>
          <p:nvPr/>
        </p:nvSpPr>
        <p:spPr>
          <a:xfrm>
            <a:off x="457200" y="6466719"/>
            <a:ext cx="457200" cy="369332"/>
          </a:xfrm>
          <a:prstGeom prst="rect">
            <a:avLst/>
          </a:prstGeom>
          <a:noFill/>
        </p:spPr>
        <p:txBody>
          <a:bodyPr wrap="square">
            <a:spAutoFit/>
          </a:bodyPr>
          <a:lstStyle/>
          <a:p>
            <a:r>
              <a:rPr lang="en-US" dirty="0">
                <a:solidFill>
                  <a:srgbClr val="FF0000"/>
                </a:solidFil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a:extLst>
              <a:ext uri="{FF2B5EF4-FFF2-40B4-BE49-F238E27FC236}">
                <a16:creationId xmlns:a16="http://schemas.microsoft.com/office/drawing/2014/main" id="{DCC98F49-52FB-D043-322F-654EE7553DAE}"/>
              </a:ext>
            </a:extLst>
          </p:cNvPr>
          <p:cNvGraphicFramePr>
            <a:graphicFrameLocks noChangeAspect="1"/>
          </p:cNvGraphicFramePr>
          <p:nvPr/>
        </p:nvGraphicFramePr>
        <p:xfrm>
          <a:off x="1343025" y="1674095"/>
          <a:ext cx="6457950" cy="4643879"/>
        </p:xfrm>
        <a:graphic>
          <a:graphicData uri="http://schemas.openxmlformats.org/presentationml/2006/ole">
            <mc:AlternateContent xmlns:mc="http://schemas.openxmlformats.org/markup-compatibility/2006">
              <mc:Choice xmlns:v="urn:schemas-microsoft-com:vml" Requires="v">
                <p:oleObj name="Photo Editor Photo" r:id="rId3" imgW="4105848" imgH="2952381" progId="MSPhotoEd.3">
                  <p:embed/>
                </p:oleObj>
              </mc:Choice>
              <mc:Fallback>
                <p:oleObj name="Photo Editor Photo" r:id="rId3" imgW="4105848" imgH="2952381" progId="MSPhotoEd.3">
                  <p:embed/>
                  <p:pic>
                    <p:nvPicPr>
                      <p:cNvPr id="40962" name="Object 2">
                        <a:extLst>
                          <a:ext uri="{FF2B5EF4-FFF2-40B4-BE49-F238E27FC236}">
                            <a16:creationId xmlns:a16="http://schemas.microsoft.com/office/drawing/2014/main" id="{DCC98F49-52FB-D043-322F-654EE7553D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1674095"/>
                        <a:ext cx="6457950" cy="4643879"/>
                      </a:xfrm>
                      <a:prstGeom prst="rect">
                        <a:avLst/>
                      </a:prstGeom>
                      <a:noFill/>
                      <a:ln>
                        <a:noFill/>
                      </a:ln>
                    </p:spPr>
                  </p:pic>
                </p:oleObj>
              </mc:Fallback>
            </mc:AlternateContent>
          </a:graphicData>
        </a:graphic>
      </p:graphicFrame>
      <p:sp>
        <p:nvSpPr>
          <p:cNvPr id="40963" name="TextBox 1">
            <a:extLst>
              <a:ext uri="{FF2B5EF4-FFF2-40B4-BE49-F238E27FC236}">
                <a16:creationId xmlns:a16="http://schemas.microsoft.com/office/drawing/2014/main" id="{08537719-767D-9E35-A93D-DC7509947515}"/>
              </a:ext>
            </a:extLst>
          </p:cNvPr>
          <p:cNvSpPr txBox="1">
            <a:spLocks noChangeArrowheads="1"/>
          </p:cNvSpPr>
          <p:nvPr/>
        </p:nvSpPr>
        <p:spPr bwMode="auto">
          <a:xfrm>
            <a:off x="762000" y="533400"/>
            <a:ext cx="762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latin typeface="Arial" panose="020B0604020202020204" pitchFamily="34" charset="0"/>
              </a:rPr>
              <a:t>U-235 Fission Fragment Distribution</a:t>
            </a:r>
          </a:p>
        </p:txBody>
      </p:sp>
      <p:sp>
        <p:nvSpPr>
          <p:cNvPr id="3" name="TextBox 2">
            <a:extLst>
              <a:ext uri="{FF2B5EF4-FFF2-40B4-BE49-F238E27FC236}">
                <a16:creationId xmlns:a16="http://schemas.microsoft.com/office/drawing/2014/main" id="{F6D884F0-FEA5-BEF2-8087-F855C3C291F3}"/>
              </a:ext>
            </a:extLst>
          </p:cNvPr>
          <p:cNvSpPr txBox="1"/>
          <p:nvPr/>
        </p:nvSpPr>
        <p:spPr>
          <a:xfrm>
            <a:off x="457200" y="6465477"/>
            <a:ext cx="457200" cy="369332"/>
          </a:xfrm>
          <a:prstGeom prst="rect">
            <a:avLst/>
          </a:prstGeom>
          <a:noFill/>
        </p:spPr>
        <p:txBody>
          <a:bodyPr wrap="square">
            <a:spAutoFit/>
          </a:bodyPr>
          <a:lstStyle/>
          <a:p>
            <a:r>
              <a:rPr lang="en-US" dirty="0">
                <a:solidFill>
                  <a:srgbClr val="FF0000"/>
                </a:solidFil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AA77DDA-98DA-A6DD-3908-01A8C34FCC6B}"/>
              </a:ext>
            </a:extLst>
          </p:cNvPr>
          <p:cNvSpPr>
            <a:spLocks noGrp="1" noChangeArrowheads="1"/>
          </p:cNvSpPr>
          <p:nvPr>
            <p:ph type="title"/>
          </p:nvPr>
        </p:nvSpPr>
        <p:spPr>
          <a:xfrm>
            <a:off x="552450" y="381000"/>
            <a:ext cx="8039100" cy="563563"/>
          </a:xfrm>
        </p:spPr>
        <p:txBody>
          <a:bodyPr>
            <a:noAutofit/>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Fission Energy Disposition</a:t>
            </a:r>
          </a:p>
        </p:txBody>
      </p:sp>
      <p:sp>
        <p:nvSpPr>
          <p:cNvPr id="38915" name="Rectangle 3">
            <a:extLst>
              <a:ext uri="{FF2B5EF4-FFF2-40B4-BE49-F238E27FC236}">
                <a16:creationId xmlns:a16="http://schemas.microsoft.com/office/drawing/2014/main" id="{5F7DAA8B-FB2F-2853-AAE6-16882905DCAA}"/>
              </a:ext>
            </a:extLst>
          </p:cNvPr>
          <p:cNvSpPr>
            <a:spLocks noGrp="1" noChangeArrowheads="1"/>
          </p:cNvSpPr>
          <p:nvPr>
            <p:ph idx="1"/>
          </p:nvPr>
        </p:nvSpPr>
        <p:spPr>
          <a:xfrm>
            <a:off x="1066800" y="1219200"/>
            <a:ext cx="6934200" cy="5029200"/>
          </a:xfrm>
        </p:spPr>
        <p:txBody>
          <a:bodyPr rtlCol="0">
            <a:normAutofit fontScale="77500" lnSpcReduction="20000"/>
          </a:bodyPr>
          <a:lstStyle/>
          <a:p>
            <a:pPr marL="0" indent="0" eaLnBrk="1" fontAlgn="auto" hangingPunct="1">
              <a:lnSpc>
                <a:spcPct val="80000"/>
              </a:lnSpc>
              <a:spcAft>
                <a:spcPts val="0"/>
              </a:spcAft>
              <a:buFontTx/>
              <a:buNone/>
              <a:defRPr/>
            </a:pPr>
            <a:r>
              <a:rPr lang="en-US" altLang="en-US" dirty="0"/>
              <a:t>	</a:t>
            </a:r>
            <a:r>
              <a:rPr lang="en-US" altLang="en-US" sz="2600" dirty="0"/>
              <a:t>									</a:t>
            </a:r>
            <a:r>
              <a:rPr lang="en-US" altLang="en-US" sz="2600" b="1" u="sng" dirty="0"/>
              <a:t>Mev</a:t>
            </a:r>
            <a:r>
              <a:rPr lang="en-US" altLang="en-US" sz="2600" b="1" dirty="0"/>
              <a:t>		</a:t>
            </a:r>
            <a:r>
              <a:rPr lang="en-US" altLang="en-US" sz="2600" b="1" u="sng" dirty="0"/>
              <a:t> %</a:t>
            </a:r>
            <a:r>
              <a:rPr lang="en-US" altLang="en-US" sz="2600" u="sng" dirty="0"/>
              <a:t>           </a:t>
            </a:r>
          </a:p>
          <a:p>
            <a:pPr marL="234950" lvl="2" indent="-3175" eaLnBrk="1" fontAlgn="auto" hangingPunct="1">
              <a:spcAft>
                <a:spcPts val="0"/>
              </a:spcAft>
              <a:buFontTx/>
              <a:buNone/>
              <a:defRPr/>
            </a:pPr>
            <a:r>
              <a:rPr lang="en-US" altLang="en-US" sz="2600" dirty="0"/>
              <a:t>Fission Fragment Kinetic Energy		</a:t>
            </a:r>
            <a:r>
              <a:rPr lang="en-US" altLang="en-US" sz="2600" dirty="0">
                <a:solidFill>
                  <a:schemeClr val="tx1"/>
                </a:solidFill>
              </a:rPr>
              <a:t>168</a:t>
            </a:r>
            <a:r>
              <a:rPr lang="en-US" altLang="en-US" sz="2600" dirty="0">
                <a:solidFill>
                  <a:srgbClr val="FF0000"/>
                </a:solidFill>
              </a:rPr>
              <a:t>			</a:t>
            </a:r>
            <a:r>
              <a:rPr lang="en-US" altLang="en-US" sz="2600" dirty="0"/>
              <a:t>84</a:t>
            </a:r>
          </a:p>
          <a:p>
            <a:pPr marL="234950" lvl="2" indent="-3175" eaLnBrk="1" fontAlgn="auto" hangingPunct="1">
              <a:spcAft>
                <a:spcPts val="0"/>
              </a:spcAft>
              <a:buFontTx/>
              <a:buNone/>
              <a:defRPr/>
            </a:pPr>
            <a:r>
              <a:rPr lang="en-US" altLang="en-US" sz="2600" dirty="0"/>
              <a:t>Fission Neutron Kinetic Energy		    </a:t>
            </a:r>
            <a:r>
              <a:rPr lang="en-US" altLang="en-US" sz="2600" dirty="0">
                <a:solidFill>
                  <a:schemeClr val="tx1"/>
                </a:solidFill>
              </a:rPr>
              <a:t>5</a:t>
            </a:r>
            <a:r>
              <a:rPr lang="en-US" altLang="en-US" sz="2600" dirty="0"/>
              <a:t>	  	  	  2.5</a:t>
            </a:r>
          </a:p>
          <a:p>
            <a:pPr marL="234950" lvl="2" indent="-3175" eaLnBrk="1" fontAlgn="auto" hangingPunct="1">
              <a:spcAft>
                <a:spcPts val="0"/>
              </a:spcAft>
              <a:buFontTx/>
              <a:buNone/>
              <a:defRPr/>
            </a:pPr>
            <a:r>
              <a:rPr lang="en-US" altLang="en-US" sz="2600" dirty="0"/>
              <a:t>Prompt Gamma-ray Energy		    	    7	  	  	  3.5</a:t>
            </a:r>
          </a:p>
          <a:p>
            <a:pPr marL="234950" lvl="2" indent="-3175" eaLnBrk="1" fontAlgn="auto" hangingPunct="1">
              <a:spcAft>
                <a:spcPts val="0"/>
              </a:spcAft>
              <a:buFontTx/>
              <a:buNone/>
              <a:defRPr/>
            </a:pPr>
            <a:r>
              <a:rPr lang="en-US" altLang="en-US" sz="2600" dirty="0"/>
              <a:t>Fission Fragment Delayed Radiation </a:t>
            </a:r>
          </a:p>
          <a:p>
            <a:pPr marL="234950" lvl="2" indent="-3175" eaLnBrk="1" fontAlgn="auto" hangingPunct="1">
              <a:spcAft>
                <a:spcPts val="0"/>
              </a:spcAft>
              <a:buFontTx/>
              <a:buNone/>
              <a:defRPr/>
            </a:pPr>
            <a:r>
              <a:rPr lang="en-US" altLang="en-US" sz="2600" dirty="0"/>
              <a:t>    Beta Particle Energy		    	   	    </a:t>
            </a:r>
            <a:r>
              <a:rPr lang="en-US" altLang="en-US" sz="2600" dirty="0">
                <a:solidFill>
                  <a:schemeClr val="tx1"/>
                </a:solidFill>
              </a:rPr>
              <a:t>8</a:t>
            </a:r>
            <a:r>
              <a:rPr lang="en-US" altLang="en-US" sz="2600" dirty="0"/>
              <a:t>	  	  	  4</a:t>
            </a:r>
          </a:p>
          <a:p>
            <a:pPr marL="234950" lvl="2" indent="-3175" eaLnBrk="1" fontAlgn="auto" hangingPunct="1">
              <a:spcAft>
                <a:spcPts val="0"/>
              </a:spcAft>
              <a:buFontTx/>
              <a:buNone/>
              <a:defRPr/>
            </a:pPr>
            <a:r>
              <a:rPr lang="en-US" altLang="en-US" sz="2600" dirty="0"/>
              <a:t>    Gamma-ray Energy		   	   	   	    7	  	  	  3.5</a:t>
            </a:r>
          </a:p>
          <a:p>
            <a:pPr marL="234950" lvl="2" indent="-3175" eaLnBrk="1" fontAlgn="auto" hangingPunct="1">
              <a:spcAft>
                <a:spcPts val="0"/>
              </a:spcAft>
              <a:buFontTx/>
              <a:buNone/>
              <a:defRPr/>
            </a:pPr>
            <a:r>
              <a:rPr lang="en-US" altLang="en-US" sz="2600" dirty="0"/>
              <a:t>Radiative Capture Gamma-ray Energy </a:t>
            </a:r>
            <a:r>
              <a:rPr lang="en-US" altLang="en-US" sz="2600" u="sng" dirty="0"/>
              <a:t>    5</a:t>
            </a:r>
            <a:r>
              <a:rPr lang="en-US" altLang="en-US" sz="2600" dirty="0"/>
              <a:t>	     	     </a:t>
            </a:r>
            <a:r>
              <a:rPr lang="en-US" altLang="en-US" sz="2600" u="sng" dirty="0"/>
              <a:t>   2.5</a:t>
            </a:r>
            <a:endParaRPr lang="en-US" altLang="en-US" sz="2600" dirty="0"/>
          </a:p>
          <a:p>
            <a:pPr marL="234950" lvl="2" indent="-3175" eaLnBrk="1" fontAlgn="auto" hangingPunct="1">
              <a:spcAft>
                <a:spcPts val="0"/>
              </a:spcAft>
              <a:buFontTx/>
              <a:buNone/>
              <a:defRPr/>
            </a:pPr>
            <a:r>
              <a:rPr lang="en-US" altLang="en-US" sz="2600" dirty="0"/>
              <a:t>								Total		 200          100</a:t>
            </a:r>
          </a:p>
          <a:p>
            <a:pPr marL="234950" lvl="2" indent="-3175" eaLnBrk="1" fontAlgn="auto" hangingPunct="1">
              <a:lnSpc>
                <a:spcPct val="120000"/>
              </a:lnSpc>
              <a:spcBef>
                <a:spcPts val="600"/>
              </a:spcBef>
              <a:spcAft>
                <a:spcPts val="0"/>
              </a:spcAft>
              <a:buFontTx/>
              <a:buNone/>
              <a:defRPr/>
            </a:pPr>
            <a:endParaRPr lang="en-US" altLang="en-US" sz="2300" dirty="0">
              <a:solidFill>
                <a:srgbClr val="FF0000"/>
              </a:solidFill>
            </a:endParaRPr>
          </a:p>
          <a:p>
            <a:pPr marL="234950" lvl="2" indent="-3175" eaLnBrk="1" fontAlgn="auto" hangingPunct="1">
              <a:lnSpc>
                <a:spcPct val="120000"/>
              </a:lnSpc>
              <a:spcBef>
                <a:spcPts val="0"/>
              </a:spcBef>
              <a:buFontTx/>
              <a:buNone/>
              <a:defRPr/>
            </a:pPr>
            <a:endParaRPr lang="en-US" altLang="en-US" sz="2300" dirty="0">
              <a:solidFill>
                <a:schemeClr val="tx1"/>
              </a:solidFill>
            </a:endParaRPr>
          </a:p>
          <a:p>
            <a:pPr marL="234950" lvl="2" indent="-3175" eaLnBrk="1" fontAlgn="auto" hangingPunct="1">
              <a:lnSpc>
                <a:spcPct val="120000"/>
              </a:lnSpc>
              <a:spcBef>
                <a:spcPts val="0"/>
              </a:spcBef>
              <a:spcAft>
                <a:spcPts val="600"/>
              </a:spcAft>
              <a:buFontTx/>
              <a:buNone/>
              <a:defRPr/>
            </a:pPr>
            <a:r>
              <a:rPr lang="en-US" altLang="en-US" sz="2300" dirty="0">
                <a:solidFill>
                  <a:schemeClr val="tx1"/>
                </a:solidFill>
              </a:rPr>
              <a:t>Kinetic energy and radiation energy is converted to thermal energy in reactor materials.</a:t>
            </a:r>
          </a:p>
        </p:txBody>
      </p:sp>
      <p:sp>
        <p:nvSpPr>
          <p:cNvPr id="3" name="TextBox 2">
            <a:extLst>
              <a:ext uri="{FF2B5EF4-FFF2-40B4-BE49-F238E27FC236}">
                <a16:creationId xmlns:a16="http://schemas.microsoft.com/office/drawing/2014/main" id="{8166DA4B-A16D-F40A-C6F8-EE4AD16C8044}"/>
              </a:ext>
            </a:extLst>
          </p:cNvPr>
          <p:cNvSpPr txBox="1"/>
          <p:nvPr/>
        </p:nvSpPr>
        <p:spPr>
          <a:xfrm>
            <a:off x="539198" y="6467061"/>
            <a:ext cx="527602" cy="369332"/>
          </a:xfrm>
          <a:prstGeom prst="rect">
            <a:avLst/>
          </a:prstGeom>
          <a:noFill/>
        </p:spPr>
        <p:txBody>
          <a:bodyPr wrap="square">
            <a:spAutoFit/>
          </a:bodyPr>
          <a:lstStyle/>
          <a:p>
            <a:r>
              <a:rPr lang="en-US" dirty="0">
                <a:solidFill>
                  <a:srgbClr val="FF0000"/>
                </a:solidFill>
              </a:rP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11839-DF8F-0079-A3C9-51356DADD167}"/>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17993FA-17A1-0E10-F129-D858A3E9B572}"/>
              </a:ext>
            </a:extLst>
          </p:cNvPr>
          <p:cNvSpPr txBox="1">
            <a:spLocks noChangeArrowheads="1"/>
          </p:cNvSpPr>
          <p:nvPr/>
        </p:nvSpPr>
        <p:spPr bwMode="auto">
          <a:xfrm>
            <a:off x="1714500" y="2659559"/>
            <a:ext cx="5715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400" dirty="0">
                <a:latin typeface="Arial" panose="020B0604020202020204" pitchFamily="34" charset="0"/>
              </a:rPr>
              <a:t>Fusion</a:t>
            </a:r>
          </a:p>
          <a:p>
            <a:pPr algn="ctr" eaLnBrk="1" hangingPunct="1">
              <a:lnSpc>
                <a:spcPct val="100000"/>
              </a:lnSpc>
              <a:spcBef>
                <a:spcPct val="50000"/>
              </a:spcBef>
              <a:buFontTx/>
              <a:buNone/>
            </a:pPr>
            <a:r>
              <a:rPr lang="en-US" altLang="en-US" sz="3200" dirty="0">
                <a:latin typeface="Arial" panose="020B0604020202020204" pitchFamily="34" charset="0"/>
              </a:rPr>
              <a:t>Harnessing the Sun</a:t>
            </a:r>
          </a:p>
        </p:txBody>
      </p:sp>
    </p:spTree>
    <p:extLst>
      <p:ext uri="{BB962C8B-B14F-4D97-AF65-F5344CB8AC3E}">
        <p14:creationId xmlns:p14="http://schemas.microsoft.com/office/powerpoint/2010/main" val="132255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39762"/>
          </a:xfrm>
        </p:spPr>
        <p:txBody>
          <a:bodyPr>
            <a:noAutofit/>
          </a:bodyPr>
          <a:lstStyle/>
          <a:p>
            <a:pPr algn="ctr"/>
            <a:r>
              <a:rPr lang="en-US" dirty="0">
                <a:solidFill>
                  <a:schemeClr val="tx1"/>
                </a:solidFill>
                <a:latin typeface="Arial" panose="020B0604020202020204" pitchFamily="34" charset="0"/>
                <a:cs typeface="Arial" panose="020B0604020202020204" pitchFamily="34" charset="0"/>
              </a:rPr>
              <a:t>Fusion Illustrated</a:t>
            </a:r>
          </a:p>
        </p:txBody>
      </p:sp>
      <p:pic>
        <p:nvPicPr>
          <p:cNvPr id="1028" name="Picture 4" descr="700+ Nuclear Fusion Stock Illustrations, Royalty-Free Vector Graphics &amp;  Clip Art - iStock | Nuclear fusion sun, Nuclear fusion research, Nuclear  fusion power">
            <a:extLst>
              <a:ext uri="{FF2B5EF4-FFF2-40B4-BE49-F238E27FC236}">
                <a16:creationId xmlns:a16="http://schemas.microsoft.com/office/drawing/2014/main" id="{63070A83-05A1-9AEF-0DD1-B2A4BA8FE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763" y="1555681"/>
            <a:ext cx="6576473" cy="4652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C95471-EA80-4A7C-6E14-C04D5D28BF91}"/>
              </a:ext>
            </a:extLst>
          </p:cNvPr>
          <p:cNvSpPr txBox="1"/>
          <p:nvPr/>
        </p:nvSpPr>
        <p:spPr>
          <a:xfrm>
            <a:off x="480391" y="6468579"/>
            <a:ext cx="510209" cy="369332"/>
          </a:xfrm>
          <a:prstGeom prst="rect">
            <a:avLst/>
          </a:prstGeom>
          <a:noFill/>
        </p:spPr>
        <p:txBody>
          <a:bodyPr wrap="square">
            <a:spAutoFit/>
          </a:bodyPr>
          <a:lstStyle/>
          <a:p>
            <a:r>
              <a:rPr lang="en-US" dirty="0">
                <a:solidFill>
                  <a:srgbClr val="FF0000"/>
                </a:solidFill>
              </a:rPr>
              <a:t>26</a:t>
            </a:r>
          </a:p>
        </p:txBody>
      </p:sp>
    </p:spTree>
    <p:extLst>
      <p:ext uri="{BB962C8B-B14F-4D97-AF65-F5344CB8AC3E}">
        <p14:creationId xmlns:p14="http://schemas.microsoft.com/office/powerpoint/2010/main" val="126261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E9C00D-C35A-4311-B065-CE96150FA0C9}"/>
              </a:ext>
            </a:extLst>
          </p:cNvPr>
          <p:cNvPicPr/>
          <p:nvPr/>
        </p:nvPicPr>
        <p:blipFill rotWithShape="1">
          <a:blip r:embed="rId3">
            <a:extLst>
              <a:ext uri="{28A0092B-C50C-407E-A947-70E740481C1C}">
                <a14:useLocalDpi xmlns:a14="http://schemas.microsoft.com/office/drawing/2010/main" val="0"/>
              </a:ext>
            </a:extLst>
          </a:blip>
          <a:srcRect t="7101" b="66232"/>
          <a:stretch/>
        </p:blipFill>
        <p:spPr bwMode="auto">
          <a:xfrm>
            <a:off x="914400" y="1981200"/>
            <a:ext cx="7315200" cy="3429000"/>
          </a:xfrm>
          <a:prstGeom prst="rect">
            <a:avLst/>
          </a:prstGeom>
          <a:noFill/>
          <a:ln>
            <a:noFill/>
          </a:ln>
        </p:spPr>
      </p:pic>
      <p:sp>
        <p:nvSpPr>
          <p:cNvPr id="3" name="TextBox 2">
            <a:extLst>
              <a:ext uri="{FF2B5EF4-FFF2-40B4-BE49-F238E27FC236}">
                <a16:creationId xmlns:a16="http://schemas.microsoft.com/office/drawing/2014/main" id="{C95D1DB7-D217-4CAA-A540-097FF2009BD6}"/>
              </a:ext>
            </a:extLst>
          </p:cNvPr>
          <p:cNvSpPr txBox="1"/>
          <p:nvPr/>
        </p:nvSpPr>
        <p:spPr>
          <a:xfrm>
            <a:off x="838200" y="774965"/>
            <a:ext cx="74676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Potentially Useful Fusion Reactions</a:t>
            </a:r>
          </a:p>
        </p:txBody>
      </p:sp>
      <p:sp>
        <p:nvSpPr>
          <p:cNvPr id="4" name="Oval 3">
            <a:extLst>
              <a:ext uri="{FF2B5EF4-FFF2-40B4-BE49-F238E27FC236}">
                <a16:creationId xmlns:a16="http://schemas.microsoft.com/office/drawing/2014/main" id="{1FEF6CBB-ADB4-DCA7-0295-C365DB91761A}"/>
              </a:ext>
            </a:extLst>
          </p:cNvPr>
          <p:cNvSpPr/>
          <p:nvPr/>
        </p:nvSpPr>
        <p:spPr>
          <a:xfrm>
            <a:off x="5715000" y="3390900"/>
            <a:ext cx="304800" cy="3048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526435-7847-F5A0-4493-05FDBF7533D1}"/>
              </a:ext>
            </a:extLst>
          </p:cNvPr>
          <p:cNvSpPr/>
          <p:nvPr/>
        </p:nvSpPr>
        <p:spPr>
          <a:xfrm>
            <a:off x="7010400" y="3371850"/>
            <a:ext cx="609600" cy="3429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5BA5054-0B30-E69A-24C7-F81236CAE686}"/>
              </a:ext>
            </a:extLst>
          </p:cNvPr>
          <p:cNvSpPr txBox="1"/>
          <p:nvPr/>
        </p:nvSpPr>
        <p:spPr>
          <a:xfrm>
            <a:off x="457200" y="6488668"/>
            <a:ext cx="457200" cy="369332"/>
          </a:xfrm>
          <a:prstGeom prst="rect">
            <a:avLst/>
          </a:prstGeom>
          <a:noFill/>
        </p:spPr>
        <p:txBody>
          <a:bodyPr wrap="square">
            <a:spAutoFit/>
          </a:bodyPr>
          <a:lstStyle/>
          <a:p>
            <a:r>
              <a:rPr lang="en-US" dirty="0">
                <a:solidFill>
                  <a:srgbClr val="FF0000"/>
                </a:solidFill>
              </a:rPr>
              <a:t>27</a:t>
            </a:r>
          </a:p>
        </p:txBody>
      </p:sp>
    </p:spTree>
    <p:extLst>
      <p:ext uri="{BB962C8B-B14F-4D97-AF65-F5344CB8AC3E}">
        <p14:creationId xmlns:p14="http://schemas.microsoft.com/office/powerpoint/2010/main" val="253662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8203-E2E0-5B21-07AB-F9627DFF8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3967F-389F-7BB1-4278-6BBED96EB4FB}"/>
              </a:ext>
            </a:extLst>
          </p:cNvPr>
          <p:cNvSpPr>
            <a:spLocks noGrp="1"/>
          </p:cNvSpPr>
          <p:nvPr>
            <p:ph type="title"/>
          </p:nvPr>
        </p:nvSpPr>
        <p:spPr>
          <a:xfrm>
            <a:off x="381000" y="914400"/>
            <a:ext cx="8382000" cy="628574"/>
          </a:xfrm>
        </p:spPr>
        <p:txBody>
          <a:bodyPr>
            <a:normAutofit/>
          </a:bodyPr>
          <a:lstStyle/>
          <a:p>
            <a:pPr algn="ctr"/>
            <a:r>
              <a:rPr lang="en-US" sz="3000" dirty="0">
                <a:solidFill>
                  <a:schemeClr val="tx1"/>
                </a:solidFill>
                <a:latin typeface="Arial" panose="020B0604020202020204" pitchFamily="34" charset="0"/>
                <a:cs typeface="Arial" panose="020B0604020202020204" pitchFamily="34" charset="0"/>
              </a:rPr>
              <a:t>Fusion Reaction Rate vs Plasma Temperature</a:t>
            </a:r>
          </a:p>
        </p:txBody>
      </p:sp>
      <p:pic>
        <p:nvPicPr>
          <p:cNvPr id="1026" name="Picture 2" descr="Reaction constants for different fusion reactions [7]. | Download Scientific Diagram">
            <a:extLst>
              <a:ext uri="{FF2B5EF4-FFF2-40B4-BE49-F238E27FC236}">
                <a16:creationId xmlns:a16="http://schemas.microsoft.com/office/drawing/2014/main" id="{2FAAC3E7-953B-3091-28FB-B0D808EC4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00" y="1752600"/>
            <a:ext cx="7265399" cy="4571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B9EDC7-694A-2988-A293-90409F491ECB}"/>
              </a:ext>
            </a:extLst>
          </p:cNvPr>
          <p:cNvSpPr txBox="1"/>
          <p:nvPr/>
        </p:nvSpPr>
        <p:spPr>
          <a:xfrm>
            <a:off x="457200" y="6488668"/>
            <a:ext cx="482100" cy="369332"/>
          </a:xfrm>
          <a:prstGeom prst="rect">
            <a:avLst/>
          </a:prstGeom>
          <a:noFill/>
        </p:spPr>
        <p:txBody>
          <a:bodyPr wrap="square">
            <a:spAutoFit/>
          </a:bodyPr>
          <a:lstStyle/>
          <a:p>
            <a:r>
              <a:rPr lang="en-US" dirty="0">
                <a:solidFill>
                  <a:srgbClr val="FF0000"/>
                </a:solidFill>
              </a:rPr>
              <a:t>28</a:t>
            </a:r>
          </a:p>
        </p:txBody>
      </p:sp>
    </p:spTree>
    <p:extLst>
      <p:ext uri="{BB962C8B-B14F-4D97-AF65-F5344CB8AC3E}">
        <p14:creationId xmlns:p14="http://schemas.microsoft.com/office/powerpoint/2010/main" val="172367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838200"/>
            <a:ext cx="8229600" cy="639762"/>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D-T Fusion Energy Disposition</a:t>
            </a:r>
          </a:p>
        </p:txBody>
      </p:sp>
      <p:sp>
        <p:nvSpPr>
          <p:cNvPr id="19459" name="Rectangle 3"/>
          <p:cNvSpPr>
            <a:spLocks noGrp="1" noChangeArrowheads="1"/>
          </p:cNvSpPr>
          <p:nvPr>
            <p:ph idx="1"/>
          </p:nvPr>
        </p:nvSpPr>
        <p:spPr>
          <a:xfrm>
            <a:off x="1371600" y="1981200"/>
            <a:ext cx="6400800" cy="4038600"/>
          </a:xfrm>
        </p:spPr>
        <p:txBody>
          <a:bodyPr>
            <a:normAutofit/>
          </a:bodyPr>
          <a:lstStyle/>
          <a:p>
            <a:pPr marL="0" indent="0" eaLnBrk="1" hangingPunct="1">
              <a:lnSpc>
                <a:spcPct val="80000"/>
              </a:lnSpc>
              <a:buFontTx/>
              <a:buNone/>
            </a:pPr>
            <a:r>
              <a:rPr lang="en-US" altLang="en-US" dirty="0"/>
              <a:t>								</a:t>
            </a:r>
            <a:r>
              <a:rPr lang="en-US" altLang="en-US" sz="2200" b="1" u="sng" dirty="0"/>
              <a:t>MeV</a:t>
            </a:r>
            <a:r>
              <a:rPr lang="en-US" altLang="en-US" sz="2200" b="1" dirty="0"/>
              <a:t>	</a:t>
            </a:r>
            <a:r>
              <a:rPr lang="en-US" altLang="en-US" sz="2200" b="1" u="sng" dirty="0"/>
              <a:t> %</a:t>
            </a:r>
            <a:r>
              <a:rPr lang="en-US" altLang="en-US" u="sng" dirty="0"/>
              <a:t>           </a:t>
            </a:r>
          </a:p>
          <a:p>
            <a:pPr marL="234950" lvl="2" indent="-3175" eaLnBrk="1" hangingPunct="1">
              <a:lnSpc>
                <a:spcPct val="90000"/>
              </a:lnSpc>
              <a:buFontTx/>
              <a:buNone/>
            </a:pPr>
            <a:r>
              <a:rPr lang="en-US" altLang="en-US" sz="2200" dirty="0"/>
              <a:t>He-4 Kinetic Energy			 3.5</a:t>
            </a:r>
            <a:r>
              <a:rPr lang="en-US" altLang="en-US" sz="2200" dirty="0">
                <a:solidFill>
                  <a:srgbClr val="FF0000"/>
                </a:solidFill>
              </a:rPr>
              <a:t>	</a:t>
            </a:r>
            <a:r>
              <a:rPr lang="en-US" altLang="en-US" sz="2200" dirty="0"/>
              <a:t>20</a:t>
            </a:r>
          </a:p>
          <a:p>
            <a:pPr marL="234950" lvl="2" indent="-3175" eaLnBrk="1" hangingPunct="1">
              <a:lnSpc>
                <a:spcPct val="90000"/>
              </a:lnSpc>
              <a:buFontTx/>
              <a:buNone/>
            </a:pPr>
            <a:r>
              <a:rPr lang="en-US" altLang="en-US" sz="2200" dirty="0"/>
              <a:t>Neutron Kinetic Energy		</a:t>
            </a:r>
            <a:r>
              <a:rPr lang="en-US" altLang="en-US" sz="2200" u="sng" dirty="0"/>
              <a:t>14.1</a:t>
            </a:r>
            <a:r>
              <a:rPr lang="en-US" altLang="en-US" sz="2200" dirty="0"/>
              <a:t>	</a:t>
            </a:r>
            <a:r>
              <a:rPr lang="en-US" altLang="en-US" sz="2200" u="sng" dirty="0"/>
              <a:t>80</a:t>
            </a:r>
            <a:endParaRPr lang="en-US" altLang="en-US" sz="2200" dirty="0"/>
          </a:p>
          <a:p>
            <a:pPr marL="234950" lvl="2" indent="-3175" eaLnBrk="1" hangingPunct="1">
              <a:lnSpc>
                <a:spcPct val="90000"/>
              </a:lnSpc>
              <a:buFontTx/>
              <a:buNone/>
            </a:pPr>
            <a:r>
              <a:rPr lang="en-US" altLang="en-US" sz="2200" dirty="0"/>
              <a:t>						Total	 	17.6   100</a:t>
            </a:r>
          </a:p>
          <a:p>
            <a:pPr marL="234950" lvl="2" indent="-3175" eaLnBrk="1" hangingPunct="1">
              <a:spcBef>
                <a:spcPts val="600"/>
              </a:spcBef>
              <a:buFontTx/>
              <a:buNone/>
            </a:pPr>
            <a:endParaRPr lang="en-US" altLang="en-US" sz="1800" dirty="0"/>
          </a:p>
          <a:p>
            <a:pPr marL="234950" lvl="2" indent="-3175" eaLnBrk="1" hangingPunct="1">
              <a:spcBef>
                <a:spcPts val="0"/>
              </a:spcBef>
              <a:buFontTx/>
              <a:buNone/>
            </a:pPr>
            <a:r>
              <a:rPr lang="en-US" altLang="en-US" sz="1800" dirty="0"/>
              <a:t>D-T fusion produces about 20 MeV per gram of D-T.</a:t>
            </a:r>
          </a:p>
          <a:p>
            <a:pPr marL="231775" lvl="2" indent="0" eaLnBrk="1" hangingPunct="1">
              <a:spcBef>
                <a:spcPts val="0"/>
              </a:spcBef>
              <a:buNone/>
            </a:pPr>
            <a:endParaRPr lang="en-US" sz="1800" b="0" i="0" dirty="0">
              <a:solidFill>
                <a:schemeClr val="tx1"/>
              </a:solidFill>
              <a:effectLst/>
            </a:endParaRPr>
          </a:p>
          <a:p>
            <a:pPr marL="231775" lvl="2" indent="0" eaLnBrk="1" hangingPunct="1">
              <a:spcBef>
                <a:spcPts val="0"/>
              </a:spcBef>
              <a:buNone/>
            </a:pPr>
            <a:r>
              <a:rPr lang="en-US" sz="1800" b="0" i="0" dirty="0">
                <a:solidFill>
                  <a:schemeClr val="tx1"/>
                </a:solidFill>
                <a:effectLst/>
              </a:rPr>
              <a:t>Ideally, the He-4 nuclei (alpha particles) would expend</a:t>
            </a:r>
          </a:p>
          <a:p>
            <a:pPr marL="231775" lvl="2" indent="0" eaLnBrk="1" hangingPunct="1">
              <a:spcBef>
                <a:spcPts val="0"/>
              </a:spcBef>
              <a:buNone/>
            </a:pPr>
            <a:r>
              <a:rPr lang="en-US" sz="1800" b="0" i="0" dirty="0">
                <a:solidFill>
                  <a:schemeClr val="tx1"/>
                </a:solidFill>
                <a:effectLst/>
              </a:rPr>
              <a:t>their energy </a:t>
            </a:r>
            <a:r>
              <a:rPr lang="en-US" sz="1800" dirty="0">
                <a:solidFill>
                  <a:schemeClr val="tx1"/>
                </a:solidFill>
              </a:rPr>
              <a:t>heating</a:t>
            </a:r>
            <a:r>
              <a:rPr lang="en-US" sz="1800" b="0" i="0" dirty="0">
                <a:solidFill>
                  <a:schemeClr val="tx1"/>
                </a:solidFill>
                <a:effectLst/>
              </a:rPr>
              <a:t> the D-T plasma.</a:t>
            </a:r>
          </a:p>
          <a:p>
            <a:pPr marL="231775" lvl="2" indent="0" eaLnBrk="1" hangingPunct="1">
              <a:spcBef>
                <a:spcPts val="0"/>
              </a:spcBef>
              <a:buNone/>
            </a:pPr>
            <a:endParaRPr lang="en-US" altLang="en-US" sz="1800" dirty="0">
              <a:solidFill>
                <a:schemeClr val="tx1"/>
              </a:solidFill>
            </a:endParaRPr>
          </a:p>
          <a:p>
            <a:pPr marL="231775" lvl="2" indent="0" eaLnBrk="1" hangingPunct="1">
              <a:spcBef>
                <a:spcPts val="0"/>
              </a:spcBef>
              <a:buNone/>
            </a:pPr>
            <a:r>
              <a:rPr lang="en-US" altLang="en-US" sz="1800" dirty="0">
                <a:solidFill>
                  <a:schemeClr val="tx1"/>
                </a:solidFill>
              </a:rPr>
              <a:t>Neutron kinetic energy would be converted to thermal energy in reactor materials.</a:t>
            </a:r>
          </a:p>
        </p:txBody>
      </p:sp>
      <p:sp>
        <p:nvSpPr>
          <p:cNvPr id="3" name="TextBox 2">
            <a:extLst>
              <a:ext uri="{FF2B5EF4-FFF2-40B4-BE49-F238E27FC236}">
                <a16:creationId xmlns:a16="http://schemas.microsoft.com/office/drawing/2014/main" id="{66A427ED-024C-4F1F-D8B0-DFDAF27DB2E8}"/>
              </a:ext>
            </a:extLst>
          </p:cNvPr>
          <p:cNvSpPr txBox="1"/>
          <p:nvPr/>
        </p:nvSpPr>
        <p:spPr>
          <a:xfrm>
            <a:off x="457200" y="6499847"/>
            <a:ext cx="457200" cy="369332"/>
          </a:xfrm>
          <a:prstGeom prst="rect">
            <a:avLst/>
          </a:prstGeom>
          <a:noFill/>
        </p:spPr>
        <p:txBody>
          <a:bodyPr wrap="square">
            <a:spAutoFit/>
          </a:bodyPr>
          <a:lstStyle/>
          <a:p>
            <a:r>
              <a:rPr lang="en-US" dirty="0">
                <a:solidFill>
                  <a:srgbClr val="FF0000"/>
                </a:solidFill>
              </a:rPr>
              <a:t>29</a:t>
            </a:r>
          </a:p>
        </p:txBody>
      </p:sp>
    </p:spTree>
    <p:extLst>
      <p:ext uri="{BB962C8B-B14F-4D97-AF65-F5344CB8AC3E}">
        <p14:creationId xmlns:p14="http://schemas.microsoft.com/office/powerpoint/2010/main" val="418519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A4atom.jpg">
            <a:extLst>
              <a:ext uri="{FF2B5EF4-FFF2-40B4-BE49-F238E27FC236}">
                <a16:creationId xmlns:a16="http://schemas.microsoft.com/office/drawing/2014/main" id="{912A86DA-DBB5-48AA-2BD6-3277DC8DF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5387" y="1447800"/>
            <a:ext cx="4213225" cy="44910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34F1406-FBD2-E474-D041-D2EC9D7A8F16}"/>
              </a:ext>
            </a:extLst>
          </p:cNvPr>
          <p:cNvSpPr txBox="1"/>
          <p:nvPr/>
        </p:nvSpPr>
        <p:spPr>
          <a:xfrm>
            <a:off x="1409700" y="304800"/>
            <a:ext cx="63246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The Atom</a:t>
            </a:r>
          </a:p>
        </p:txBody>
      </p:sp>
      <p:sp>
        <p:nvSpPr>
          <p:cNvPr id="4" name="TextBox 3">
            <a:extLst>
              <a:ext uri="{FF2B5EF4-FFF2-40B4-BE49-F238E27FC236}">
                <a16:creationId xmlns:a16="http://schemas.microsoft.com/office/drawing/2014/main" id="{05D9C1CF-09DB-C1D3-00F3-946B773B89C2}"/>
              </a:ext>
            </a:extLst>
          </p:cNvPr>
          <p:cNvSpPr txBox="1"/>
          <p:nvPr/>
        </p:nvSpPr>
        <p:spPr>
          <a:xfrm>
            <a:off x="457200" y="6488668"/>
            <a:ext cx="304800" cy="369332"/>
          </a:xfrm>
          <a:prstGeom prst="rect">
            <a:avLst/>
          </a:prstGeom>
          <a:noFill/>
        </p:spPr>
        <p:txBody>
          <a:bodyPr wrap="square" rtlCol="0">
            <a:spAutoFit/>
          </a:bodyPr>
          <a:lstStyle/>
          <a:p>
            <a:r>
              <a:rPr lang="en-US" dirty="0">
                <a:solidFill>
                  <a:srgbClr val="FF0000"/>
                </a:solidFill>
              </a:rPr>
              <a:t>3</a:t>
            </a:r>
          </a:p>
        </p:txBody>
      </p:sp>
    </p:spTree>
    <p:extLst>
      <p:ext uri="{BB962C8B-B14F-4D97-AF65-F5344CB8AC3E}">
        <p14:creationId xmlns:p14="http://schemas.microsoft.com/office/powerpoint/2010/main" val="393886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E156-87B4-1FD1-C328-F0A44B6A1CA2}"/>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496ED99-1451-362B-D640-0690D2C4E526}"/>
              </a:ext>
            </a:extLst>
          </p:cNvPr>
          <p:cNvSpPr txBox="1">
            <a:spLocks noChangeArrowheads="1"/>
          </p:cNvSpPr>
          <p:nvPr/>
        </p:nvSpPr>
        <p:spPr bwMode="auto">
          <a:xfrm>
            <a:off x="1714500" y="2659559"/>
            <a:ext cx="5715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400" dirty="0">
                <a:latin typeface="Arial" panose="020B0604020202020204" pitchFamily="34" charset="0"/>
              </a:rPr>
              <a:t>Radioactive Decay</a:t>
            </a:r>
          </a:p>
          <a:p>
            <a:pPr algn="ctr" eaLnBrk="1" hangingPunct="1">
              <a:lnSpc>
                <a:spcPct val="100000"/>
              </a:lnSpc>
              <a:spcBef>
                <a:spcPct val="50000"/>
              </a:spcBef>
              <a:buFontTx/>
              <a:buNone/>
            </a:pPr>
            <a:r>
              <a:rPr lang="en-US" altLang="en-US" sz="3200" dirty="0">
                <a:latin typeface="Arial" panose="020B0604020202020204" pitchFamily="34" charset="0"/>
              </a:rPr>
              <a:t>Transmutation of Atoms</a:t>
            </a:r>
          </a:p>
        </p:txBody>
      </p:sp>
    </p:spTree>
    <p:extLst>
      <p:ext uri="{BB962C8B-B14F-4D97-AF65-F5344CB8AC3E}">
        <p14:creationId xmlns:p14="http://schemas.microsoft.com/office/powerpoint/2010/main" val="135098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99296D8-D5B6-7D90-405E-CB20C11F698E}"/>
              </a:ext>
            </a:extLst>
          </p:cNvPr>
          <p:cNvSpPr>
            <a:spLocks noGrp="1" noChangeArrowheads="1"/>
          </p:cNvSpPr>
          <p:nvPr>
            <p:ph type="title"/>
          </p:nvPr>
        </p:nvSpPr>
        <p:spPr>
          <a:xfrm>
            <a:off x="628650" y="1143000"/>
            <a:ext cx="7886700" cy="777875"/>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Radioactive Decay</a:t>
            </a:r>
          </a:p>
        </p:txBody>
      </p:sp>
      <p:sp>
        <p:nvSpPr>
          <p:cNvPr id="13315" name="TextBox 2">
            <a:extLst>
              <a:ext uri="{FF2B5EF4-FFF2-40B4-BE49-F238E27FC236}">
                <a16:creationId xmlns:a16="http://schemas.microsoft.com/office/drawing/2014/main" id="{5504EC3E-208D-CFDF-41A0-D0AFB124EFD9}"/>
              </a:ext>
            </a:extLst>
          </p:cNvPr>
          <p:cNvSpPr txBox="1">
            <a:spLocks noChangeArrowheads="1"/>
          </p:cNvSpPr>
          <p:nvPr/>
        </p:nvSpPr>
        <p:spPr bwMode="auto">
          <a:xfrm>
            <a:off x="1295400" y="2209800"/>
            <a:ext cx="6705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dirty="0">
                <a:latin typeface="Arial" panose="020B0604020202020204" pitchFamily="34" charset="0"/>
              </a:rPr>
              <a:t>The process by which an </a:t>
            </a:r>
            <a:r>
              <a:rPr lang="en-US" altLang="en-US" dirty="0">
                <a:solidFill>
                  <a:srgbClr val="FF0000"/>
                </a:solidFill>
                <a:latin typeface="Arial" panose="020B0604020202020204" pitchFamily="34" charset="0"/>
              </a:rPr>
              <a:t>unstable atomic nucleus</a:t>
            </a:r>
            <a:r>
              <a:rPr lang="en-US" altLang="en-US" dirty="0">
                <a:latin typeface="Arial" panose="020B0604020202020204" pitchFamily="34" charset="0"/>
              </a:rPr>
              <a:t> becomes more stable by emitting energy in the form of particles (alpha and beta), oftentimes with accompanying ionizing electromagnetic waves (gamma-rays)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C0EE757-049D-6DC6-14FD-5C755CB97150}"/>
              </a:ext>
            </a:extLst>
          </p:cNvPr>
          <p:cNvSpPr>
            <a:spLocks noGrp="1" noChangeArrowheads="1"/>
          </p:cNvSpPr>
          <p:nvPr>
            <p:ph type="title"/>
          </p:nvPr>
        </p:nvSpPr>
        <p:spPr>
          <a:xfrm>
            <a:off x="685800" y="331304"/>
            <a:ext cx="7772400" cy="722312"/>
          </a:xfrm>
        </p:spPr>
        <p:txBody>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Types of Radioactive Decay</a:t>
            </a:r>
          </a:p>
        </p:txBody>
      </p:sp>
      <p:sp>
        <p:nvSpPr>
          <p:cNvPr id="7171" name="Rectangle 3">
            <a:extLst>
              <a:ext uri="{FF2B5EF4-FFF2-40B4-BE49-F238E27FC236}">
                <a16:creationId xmlns:a16="http://schemas.microsoft.com/office/drawing/2014/main" id="{21538B62-AF90-FC94-80A2-13651BAB53B0}"/>
              </a:ext>
            </a:extLst>
          </p:cNvPr>
          <p:cNvSpPr>
            <a:spLocks noGrp="1" noChangeArrowheads="1"/>
          </p:cNvSpPr>
          <p:nvPr>
            <p:ph idx="1"/>
          </p:nvPr>
        </p:nvSpPr>
        <p:spPr>
          <a:xfrm>
            <a:off x="685800" y="1268896"/>
            <a:ext cx="7772400" cy="5257800"/>
          </a:xfrm>
        </p:spPr>
        <p:txBody>
          <a:bodyPr>
            <a:normAutofit/>
          </a:bodyPr>
          <a:lstStyle/>
          <a:p>
            <a:pPr>
              <a:spcBef>
                <a:spcPts val="0"/>
              </a:spcBef>
              <a:spcAft>
                <a:spcPts val="600"/>
              </a:spcAft>
            </a:pPr>
            <a:r>
              <a:rPr lang="en-US" altLang="en-US" sz="2800" dirty="0"/>
              <a:t>Alpha (</a:t>
            </a:r>
            <a:r>
              <a:rPr lang="en-US" altLang="en-US" sz="2800" dirty="0">
                <a:latin typeface="Symbol" panose="05050102010706020507" pitchFamily="18" charset="2"/>
              </a:rPr>
              <a:t>a</a:t>
            </a:r>
            <a:r>
              <a:rPr lang="en-US" altLang="en-US" sz="2800" dirty="0"/>
              <a:t>) Decay</a:t>
            </a:r>
            <a:endParaRPr lang="en-US" altLang="en-US" sz="2800" dirty="0">
              <a:latin typeface="Symbol" panose="05050102010706020507" pitchFamily="18" charset="2"/>
            </a:endParaRPr>
          </a:p>
          <a:p>
            <a:pPr lvl="1">
              <a:spcBef>
                <a:spcPts val="0"/>
              </a:spcBef>
              <a:spcAft>
                <a:spcPts val="600"/>
              </a:spcAft>
              <a:buFont typeface="Calibri" panose="020F0502020204030204" pitchFamily="34" charset="0"/>
              <a:buChar char="―"/>
            </a:pPr>
            <a:r>
              <a:rPr lang="en-US" altLang="en-US" sz="2400" dirty="0"/>
              <a:t>Helium nucleus (2 protons </a:t>
            </a:r>
            <a:r>
              <a:rPr lang="en-US" altLang="en-US" sz="2400" dirty="0">
                <a:latin typeface="Calibri" panose="020F0502020204030204" pitchFamily="34" charset="0"/>
                <a:ea typeface="Calibri" panose="020F0502020204030204" pitchFamily="34" charset="0"/>
                <a:cs typeface="Calibri" panose="020F0502020204030204" pitchFamily="34" charset="0"/>
              </a:rPr>
              <a:t>&amp;</a:t>
            </a:r>
            <a:r>
              <a:rPr lang="en-US" altLang="en-US" sz="2400" dirty="0"/>
              <a:t> 2 neutrons)</a:t>
            </a:r>
          </a:p>
          <a:p>
            <a:pPr>
              <a:spcBef>
                <a:spcPts val="0"/>
              </a:spcBef>
              <a:spcAft>
                <a:spcPts val="600"/>
              </a:spcAft>
            </a:pPr>
            <a:r>
              <a:rPr lang="en-US" altLang="en-US" sz="2800" dirty="0"/>
              <a:t>Beta Minus (</a:t>
            </a:r>
            <a:r>
              <a:rPr lang="en-US" altLang="en-US" sz="2800" dirty="0">
                <a:latin typeface="Symbol" panose="05050102010706020507" pitchFamily="18" charset="2"/>
              </a:rPr>
              <a:t>b</a:t>
            </a:r>
            <a:r>
              <a:rPr lang="en-US" altLang="en-US" sz="2800" baseline="30000" dirty="0">
                <a:latin typeface="Symbol" panose="05050102010706020507" pitchFamily="18" charset="2"/>
              </a:rPr>
              <a:t>-</a:t>
            </a:r>
            <a:r>
              <a:rPr lang="en-US" altLang="en-US" sz="2800" dirty="0"/>
              <a:t>) Decay</a:t>
            </a:r>
            <a:endParaRPr lang="en-US" altLang="en-US" sz="2800" dirty="0">
              <a:latin typeface="Symbol" panose="05050102010706020507" pitchFamily="18" charset="2"/>
            </a:endParaRPr>
          </a:p>
          <a:p>
            <a:pPr lvl="1">
              <a:spcBef>
                <a:spcPts val="0"/>
              </a:spcBef>
              <a:spcAft>
                <a:spcPts val="600"/>
              </a:spcAft>
              <a:buFont typeface="Calibri" panose="020F0502020204030204" pitchFamily="34" charset="0"/>
              <a:buChar char="―"/>
            </a:pPr>
            <a:r>
              <a:rPr lang="en-US" altLang="en-US" sz="2400" dirty="0"/>
              <a:t>Electron emitted from atomic nucleus when a neutron converts to a proton and an electron</a:t>
            </a:r>
          </a:p>
          <a:p>
            <a:pPr>
              <a:spcBef>
                <a:spcPts val="0"/>
              </a:spcBef>
              <a:spcAft>
                <a:spcPts val="600"/>
              </a:spcAft>
            </a:pPr>
            <a:r>
              <a:rPr lang="en-US" altLang="en-US" sz="2800" dirty="0"/>
              <a:t>Beta Plus (</a:t>
            </a:r>
            <a:r>
              <a:rPr lang="en-US" altLang="en-US" sz="2800" dirty="0">
                <a:latin typeface="Symbol" panose="05050102010706020507" pitchFamily="18" charset="2"/>
              </a:rPr>
              <a:t>b</a:t>
            </a:r>
            <a:r>
              <a:rPr lang="en-US" altLang="en-US" sz="2800" baseline="30000" dirty="0">
                <a:latin typeface="Symbol" panose="05050102010706020507" pitchFamily="18" charset="2"/>
              </a:rPr>
              <a:t>+</a:t>
            </a:r>
            <a:r>
              <a:rPr lang="en-US" altLang="en-US" sz="2800" dirty="0"/>
              <a:t>) Decay</a:t>
            </a:r>
            <a:endParaRPr lang="en-US" altLang="en-US" sz="2800" dirty="0">
              <a:latin typeface="Symbol" panose="05050102010706020507" pitchFamily="18" charset="2"/>
            </a:endParaRPr>
          </a:p>
          <a:p>
            <a:pPr lvl="1">
              <a:spcBef>
                <a:spcPts val="0"/>
              </a:spcBef>
              <a:spcAft>
                <a:spcPts val="600"/>
              </a:spcAft>
              <a:buFont typeface="Calibri" panose="020F0502020204030204" pitchFamily="34" charset="0"/>
              <a:buChar char="―"/>
            </a:pPr>
            <a:r>
              <a:rPr lang="en-US" altLang="en-US" sz="2400" dirty="0"/>
              <a:t>Positron (antimatter counterpart of electron) emitted from atomic nucleus when a proton converts to a neutron and a positron</a:t>
            </a:r>
          </a:p>
          <a:p>
            <a:pPr eaLnBrk="1" hangingPunct="1">
              <a:spcBef>
                <a:spcPts val="0"/>
              </a:spcBef>
              <a:spcAft>
                <a:spcPts val="600"/>
              </a:spcAft>
            </a:pPr>
            <a:r>
              <a:rPr lang="en-US" altLang="en-US" sz="2800" dirty="0"/>
              <a:t>Electron Capture (</a:t>
            </a:r>
            <a:r>
              <a:rPr lang="el-GR" sz="2800" i="0" dirty="0">
                <a:solidFill>
                  <a:srgbClr val="202122"/>
                </a:solidFill>
                <a:effectLst/>
                <a:latin typeface="Arial" panose="020B0604020202020204" pitchFamily="34" charset="0"/>
              </a:rPr>
              <a:t>ε</a:t>
            </a:r>
            <a:r>
              <a:rPr lang="en-US" altLang="en-US" sz="2800" dirty="0"/>
              <a:t>)</a:t>
            </a:r>
          </a:p>
          <a:p>
            <a:pPr lvl="1">
              <a:spcBef>
                <a:spcPts val="0"/>
              </a:spcBef>
              <a:spcAft>
                <a:spcPts val="600"/>
              </a:spcAft>
              <a:buFont typeface="Calibri" panose="020F0502020204030204" pitchFamily="34" charset="0"/>
              <a:buChar char="―"/>
            </a:pPr>
            <a:r>
              <a:rPr lang="en-US" altLang="en-US" sz="2400" dirty="0"/>
              <a:t>Proton in nucleus combines with captured inner shell electron of atom to produce a neutron</a:t>
            </a:r>
          </a:p>
        </p:txBody>
      </p:sp>
      <p:sp>
        <p:nvSpPr>
          <p:cNvPr id="3" name="TextBox 2">
            <a:extLst>
              <a:ext uri="{FF2B5EF4-FFF2-40B4-BE49-F238E27FC236}">
                <a16:creationId xmlns:a16="http://schemas.microsoft.com/office/drawing/2014/main" id="{965DE286-747F-3332-7CC1-9C2417966EF6}"/>
              </a:ext>
            </a:extLst>
          </p:cNvPr>
          <p:cNvSpPr txBox="1"/>
          <p:nvPr/>
        </p:nvSpPr>
        <p:spPr>
          <a:xfrm>
            <a:off x="457200" y="6478729"/>
            <a:ext cx="457200" cy="369332"/>
          </a:xfrm>
          <a:prstGeom prst="rect">
            <a:avLst/>
          </a:prstGeom>
          <a:noFill/>
        </p:spPr>
        <p:txBody>
          <a:bodyPr wrap="square">
            <a:spAutoFit/>
          </a:bodyPr>
          <a:lstStyle/>
          <a:p>
            <a:r>
              <a:rPr lang="en-US" dirty="0">
                <a:solidFill>
                  <a:srgbClr val="FF0000"/>
                </a:solidFill>
              </a:rPr>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F3C3707-0D4C-E843-A0D0-21A7CBEF563A}"/>
              </a:ext>
            </a:extLst>
          </p:cNvPr>
          <p:cNvSpPr>
            <a:spLocks noGrp="1" noChangeArrowheads="1"/>
          </p:cNvSpPr>
          <p:nvPr>
            <p:ph type="title"/>
          </p:nvPr>
        </p:nvSpPr>
        <p:spPr>
          <a:xfrm>
            <a:off x="685800" y="698090"/>
            <a:ext cx="7772400" cy="685800"/>
          </a:xfrm>
        </p:spPr>
        <p:txBody>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Radioactive </a:t>
            </a:r>
            <a:r>
              <a:rPr lang="en-US" altLang="en-US" sz="3600" dirty="0">
                <a:solidFill>
                  <a:schemeClr val="tx1"/>
                </a:solidFill>
                <a:latin typeface="Arial" panose="020B0604020202020204" pitchFamily="34" charset="0"/>
                <a:cs typeface="Arial" panose="020B0604020202020204" pitchFamily="34" charset="0"/>
              </a:rPr>
              <a:t>Decay Terminology</a:t>
            </a:r>
          </a:p>
        </p:txBody>
      </p:sp>
      <p:sp>
        <p:nvSpPr>
          <p:cNvPr id="16387" name="Rectangle 3">
            <a:extLst>
              <a:ext uri="{FF2B5EF4-FFF2-40B4-BE49-F238E27FC236}">
                <a16:creationId xmlns:a16="http://schemas.microsoft.com/office/drawing/2014/main" id="{983B1F24-9275-4DE5-6590-DB1A13BE537D}"/>
              </a:ext>
            </a:extLst>
          </p:cNvPr>
          <p:cNvSpPr>
            <a:spLocks noGrp="1" noChangeArrowheads="1"/>
          </p:cNvSpPr>
          <p:nvPr>
            <p:ph idx="1"/>
          </p:nvPr>
        </p:nvSpPr>
        <p:spPr>
          <a:xfrm>
            <a:off x="685800" y="1905000"/>
            <a:ext cx="7467600" cy="4038600"/>
          </a:xfrm>
        </p:spPr>
        <p:txBody>
          <a:bodyPr rtlCol="0">
            <a:normAutofit/>
          </a:bodyPr>
          <a:lstStyle/>
          <a:p>
            <a:pPr eaLnBrk="1" fontAlgn="auto" hangingPunct="1">
              <a:lnSpc>
                <a:spcPct val="80000"/>
              </a:lnSpc>
              <a:spcAft>
                <a:spcPts val="0"/>
              </a:spcAft>
              <a:defRPr/>
            </a:pPr>
            <a:r>
              <a:rPr lang="en-US" altLang="en-US" sz="2800" dirty="0"/>
              <a:t>Original nucleus called </a:t>
            </a:r>
            <a:r>
              <a:rPr lang="en-US" altLang="en-US" sz="2800" dirty="0">
                <a:solidFill>
                  <a:srgbClr val="FF0000"/>
                </a:solidFill>
              </a:rPr>
              <a:t>parent</a:t>
            </a:r>
            <a:r>
              <a:rPr lang="en-US" altLang="en-US" sz="2800" dirty="0"/>
              <a:t> nucleus</a:t>
            </a:r>
          </a:p>
          <a:p>
            <a:pPr eaLnBrk="1" fontAlgn="auto" hangingPunct="1">
              <a:lnSpc>
                <a:spcPct val="80000"/>
              </a:lnSpc>
              <a:spcBef>
                <a:spcPct val="50000"/>
              </a:spcBef>
              <a:spcAft>
                <a:spcPts val="0"/>
              </a:spcAft>
              <a:defRPr/>
            </a:pPr>
            <a:r>
              <a:rPr lang="en-US" altLang="en-US" sz="2800" dirty="0"/>
              <a:t>Nucleus resulting from radioactive decay called </a:t>
            </a:r>
            <a:r>
              <a:rPr lang="en-US" altLang="en-US" sz="2800" dirty="0">
                <a:solidFill>
                  <a:srgbClr val="FF0000"/>
                </a:solidFill>
              </a:rPr>
              <a:t>daughter</a:t>
            </a:r>
            <a:r>
              <a:rPr lang="en-US" altLang="en-US" sz="2800" dirty="0"/>
              <a:t> nucleus</a:t>
            </a:r>
          </a:p>
          <a:p>
            <a:pPr eaLnBrk="1" fontAlgn="auto" hangingPunct="1">
              <a:lnSpc>
                <a:spcPct val="80000"/>
              </a:lnSpc>
              <a:spcBef>
                <a:spcPct val="50000"/>
              </a:spcBef>
              <a:spcAft>
                <a:spcPts val="0"/>
              </a:spcAft>
              <a:defRPr/>
            </a:pPr>
            <a:r>
              <a:rPr lang="en-US" altLang="en-US" sz="2800" dirty="0"/>
              <a:t>Radioactive decay </a:t>
            </a:r>
            <a:r>
              <a:rPr lang="en-US" altLang="en-US" sz="2800" dirty="0">
                <a:solidFill>
                  <a:srgbClr val="FF0000"/>
                </a:solidFill>
              </a:rPr>
              <a:t>transmutes</a:t>
            </a:r>
            <a:r>
              <a:rPr lang="en-US" altLang="en-US" sz="2800" dirty="0"/>
              <a:t> (changes) original atomic element (parent) into different atomic element (daughter)</a:t>
            </a:r>
          </a:p>
          <a:p>
            <a:pPr lvl="1" eaLnBrk="1" fontAlgn="auto" hangingPunct="1">
              <a:lnSpc>
                <a:spcPct val="100000"/>
              </a:lnSpc>
              <a:spcBef>
                <a:spcPts val="1200"/>
              </a:spcBef>
              <a:spcAft>
                <a:spcPts val="0"/>
              </a:spcAft>
              <a:buFont typeface="Calibri" panose="020F0502020204030204" pitchFamily="34" charset="0"/>
              <a:buChar char="―"/>
              <a:defRPr/>
            </a:pPr>
            <a:r>
              <a:rPr lang="en-US" altLang="en-US" sz="2400" dirty="0"/>
              <a:t>Daughter nucleus has different number of protons than parent nucleus and is therefore different element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FB3C2-F80A-B2FB-B41C-97784618BC24}"/>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D9D6D443-2501-5BA4-5A19-14D5F76AD603}"/>
              </a:ext>
            </a:extLst>
          </p:cNvPr>
          <p:cNvSpPr>
            <a:spLocks noGrp="1" noChangeArrowheads="1"/>
          </p:cNvSpPr>
          <p:nvPr>
            <p:ph type="title"/>
          </p:nvPr>
        </p:nvSpPr>
        <p:spPr>
          <a:xfrm>
            <a:off x="495300" y="609600"/>
            <a:ext cx="8153400" cy="722312"/>
          </a:xfrm>
        </p:spPr>
        <p:txBody>
          <a:bodyPr>
            <a:normAutofit fontScale="90000"/>
          </a:bodyPr>
          <a:lstStyle/>
          <a:p>
            <a:pPr algn="ctr" eaLnBrk="1" hangingPunct="1"/>
            <a:r>
              <a:rPr lang="en-US" altLang="en-US" sz="3600" dirty="0">
                <a:solidFill>
                  <a:schemeClr val="tx1"/>
                </a:solidFill>
                <a:latin typeface="Arial" panose="020B0604020202020204" pitchFamily="34" charset="0"/>
                <a:cs typeface="Arial" panose="020B0604020202020204" pitchFamily="34" charset="0"/>
              </a:rPr>
              <a:t>Fission and Fusion Radioactive Byproducts</a:t>
            </a:r>
          </a:p>
        </p:txBody>
      </p:sp>
      <p:sp>
        <p:nvSpPr>
          <p:cNvPr id="7171" name="Rectangle 3">
            <a:extLst>
              <a:ext uri="{FF2B5EF4-FFF2-40B4-BE49-F238E27FC236}">
                <a16:creationId xmlns:a16="http://schemas.microsoft.com/office/drawing/2014/main" id="{D7D8E019-CE94-D722-050D-BA1692B17DFB}"/>
              </a:ext>
            </a:extLst>
          </p:cNvPr>
          <p:cNvSpPr>
            <a:spLocks noGrp="1" noChangeArrowheads="1"/>
          </p:cNvSpPr>
          <p:nvPr>
            <p:ph idx="1"/>
          </p:nvPr>
        </p:nvSpPr>
        <p:spPr>
          <a:xfrm>
            <a:off x="685800" y="1600200"/>
            <a:ext cx="7772400" cy="4141304"/>
          </a:xfrm>
        </p:spPr>
        <p:txBody>
          <a:bodyPr>
            <a:normAutofit/>
          </a:bodyPr>
          <a:lstStyle/>
          <a:p>
            <a:pPr>
              <a:spcBef>
                <a:spcPts val="0"/>
              </a:spcBef>
              <a:spcAft>
                <a:spcPts val="600"/>
              </a:spcAft>
            </a:pPr>
            <a:r>
              <a:rPr lang="en-US" altLang="en-US" sz="2800" dirty="0"/>
              <a:t>Fission fragments and many decay daughter isotopes are radioactive</a:t>
            </a:r>
            <a:endParaRPr lang="en-US" altLang="en-US" sz="2400" dirty="0"/>
          </a:p>
          <a:p>
            <a:pPr>
              <a:spcBef>
                <a:spcPts val="0"/>
              </a:spcBef>
              <a:spcAft>
                <a:spcPts val="600"/>
              </a:spcAft>
            </a:pPr>
            <a:r>
              <a:rPr lang="en-US" altLang="en-US" sz="2800" dirty="0"/>
              <a:t>Absorption of very energetic fusion neutrons in fusion component/system materials creates radioactive isotopes </a:t>
            </a:r>
            <a:endParaRPr lang="en-US" altLang="en-US" sz="2800" dirty="0">
              <a:latin typeface="Symbol" panose="05050102010706020507" pitchFamily="18" charset="2"/>
            </a:endParaRPr>
          </a:p>
          <a:p>
            <a:pPr eaLnBrk="1" hangingPunct="1">
              <a:spcBef>
                <a:spcPts val="0"/>
              </a:spcBef>
              <a:spcAft>
                <a:spcPts val="600"/>
              </a:spcAft>
            </a:pPr>
            <a:r>
              <a:rPr lang="en-US" altLang="en-US" sz="2800" dirty="0"/>
              <a:t>Primary decay modes for fission and fusion radioactive byproducts are beta minus, beta plus, and electron capture </a:t>
            </a:r>
          </a:p>
        </p:txBody>
      </p:sp>
    </p:spTree>
    <p:extLst>
      <p:ext uri="{BB962C8B-B14F-4D97-AF65-F5344CB8AC3E}">
        <p14:creationId xmlns:p14="http://schemas.microsoft.com/office/powerpoint/2010/main" val="1056107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38E2AFB-0D19-7450-DEE0-56112B840FD6}"/>
              </a:ext>
            </a:extLst>
          </p:cNvPr>
          <p:cNvSpPr>
            <a:spLocks noGrp="1" noChangeArrowheads="1"/>
          </p:cNvSpPr>
          <p:nvPr>
            <p:ph type="title"/>
          </p:nvPr>
        </p:nvSpPr>
        <p:spPr>
          <a:xfrm>
            <a:off x="457200" y="2743200"/>
            <a:ext cx="8229600" cy="1066800"/>
          </a:xfrm>
        </p:spPr>
        <p:txBody>
          <a:bodyPr>
            <a:normAutofit/>
          </a:bodyPr>
          <a:lstStyle/>
          <a:p>
            <a:pPr algn="ctr"/>
            <a:r>
              <a:rPr lang="en-US" altLang="en-US" sz="3600" dirty="0">
                <a:solidFill>
                  <a:schemeClr val="tx1"/>
                </a:solidFill>
                <a:latin typeface="Arial" panose="020B0604020202020204" pitchFamily="34" charset="0"/>
                <a:cs typeface="Arial" panose="020B0604020202020204" pitchFamily="34" charset="0"/>
              </a:rPr>
              <a:t>Supplemental Slides</a:t>
            </a:r>
          </a:p>
        </p:txBody>
      </p:sp>
    </p:spTree>
    <p:extLst>
      <p:ext uri="{BB962C8B-B14F-4D97-AF65-F5344CB8AC3E}">
        <p14:creationId xmlns:p14="http://schemas.microsoft.com/office/powerpoint/2010/main" val="2451073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5">
            <a:extLst>
              <a:ext uri="{FF2B5EF4-FFF2-40B4-BE49-F238E27FC236}">
                <a16:creationId xmlns:a16="http://schemas.microsoft.com/office/drawing/2014/main" id="{6E0DAD33-C9DB-7E7F-A29A-62D639843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7" y="457200"/>
            <a:ext cx="73302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429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300F3C-8910-AD79-44D6-780F494AC6D1}"/>
              </a:ext>
            </a:extLst>
          </p:cNvPr>
          <p:cNvGrpSpPr/>
          <p:nvPr/>
        </p:nvGrpSpPr>
        <p:grpSpPr>
          <a:xfrm>
            <a:off x="990600" y="833002"/>
            <a:ext cx="7315200" cy="5191995"/>
            <a:chOff x="990600" y="1208805"/>
            <a:chExt cx="6705600" cy="4440390"/>
          </a:xfrm>
        </p:grpSpPr>
        <p:pic>
          <p:nvPicPr>
            <p:cNvPr id="2" name="Picture 1" descr="1.3: Atomic Structure- Orbitals - Chemistry LibreTexts">
              <a:extLst>
                <a:ext uri="{FF2B5EF4-FFF2-40B4-BE49-F238E27FC236}">
                  <a16:creationId xmlns:a16="http://schemas.microsoft.com/office/drawing/2014/main" id="{2DEF2D6F-3310-A543-3846-72700CB280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08805"/>
              <a:ext cx="6705600" cy="4440390"/>
            </a:xfrm>
            <a:prstGeom prst="rect">
              <a:avLst/>
            </a:prstGeom>
            <a:noFill/>
            <a:ln>
              <a:noFill/>
            </a:ln>
          </p:spPr>
        </p:pic>
        <p:sp>
          <p:nvSpPr>
            <p:cNvPr id="3" name="TextBox 2">
              <a:extLst>
                <a:ext uri="{FF2B5EF4-FFF2-40B4-BE49-F238E27FC236}">
                  <a16:creationId xmlns:a16="http://schemas.microsoft.com/office/drawing/2014/main" id="{F2065FF2-0D97-BFF0-0659-29CDBADEA523}"/>
                </a:ext>
              </a:extLst>
            </p:cNvPr>
            <p:cNvSpPr txBox="1"/>
            <p:nvPr/>
          </p:nvSpPr>
          <p:spPr>
            <a:xfrm>
              <a:off x="6196445" y="4132666"/>
              <a:ext cx="381000" cy="246221"/>
            </a:xfrm>
            <a:prstGeom prst="rect">
              <a:avLst/>
            </a:prstGeom>
            <a:noFill/>
          </p:spPr>
          <p:txBody>
            <a:bodyPr wrap="square" rtlCol="0">
              <a:spAutoFit/>
            </a:bodyPr>
            <a:lstStyle/>
            <a:p>
              <a:r>
                <a:rPr lang="en-US" sz="1000" dirty="0"/>
                <a:t>115</a:t>
              </a:r>
            </a:p>
          </p:txBody>
        </p:sp>
        <p:sp>
          <p:nvSpPr>
            <p:cNvPr id="5" name="TextBox 4">
              <a:extLst>
                <a:ext uri="{FF2B5EF4-FFF2-40B4-BE49-F238E27FC236}">
                  <a16:creationId xmlns:a16="http://schemas.microsoft.com/office/drawing/2014/main" id="{1008CBE7-72F9-DC38-A4E1-12B506ABCD6E}"/>
                </a:ext>
              </a:extLst>
            </p:cNvPr>
            <p:cNvSpPr txBox="1"/>
            <p:nvPr/>
          </p:nvSpPr>
          <p:spPr>
            <a:xfrm>
              <a:off x="6546273" y="4132666"/>
              <a:ext cx="381000" cy="246221"/>
            </a:xfrm>
            <a:prstGeom prst="rect">
              <a:avLst/>
            </a:prstGeom>
            <a:noFill/>
          </p:spPr>
          <p:txBody>
            <a:bodyPr wrap="square">
              <a:spAutoFit/>
            </a:bodyPr>
            <a:lstStyle/>
            <a:p>
              <a:r>
                <a:rPr lang="en-US" sz="1000" dirty="0"/>
                <a:t>116</a:t>
              </a:r>
            </a:p>
          </p:txBody>
        </p:sp>
        <p:sp>
          <p:nvSpPr>
            <p:cNvPr id="7" name="TextBox 6">
              <a:extLst>
                <a:ext uri="{FF2B5EF4-FFF2-40B4-BE49-F238E27FC236}">
                  <a16:creationId xmlns:a16="http://schemas.microsoft.com/office/drawing/2014/main" id="{842787FE-376E-2C68-C2BC-123E5E34E111}"/>
                </a:ext>
              </a:extLst>
            </p:cNvPr>
            <p:cNvSpPr txBox="1"/>
            <p:nvPr/>
          </p:nvSpPr>
          <p:spPr>
            <a:xfrm>
              <a:off x="6913418" y="4132666"/>
              <a:ext cx="381000" cy="246221"/>
            </a:xfrm>
            <a:prstGeom prst="rect">
              <a:avLst/>
            </a:prstGeom>
            <a:noFill/>
          </p:spPr>
          <p:txBody>
            <a:bodyPr wrap="square">
              <a:spAutoFit/>
            </a:bodyPr>
            <a:lstStyle/>
            <a:p>
              <a:r>
                <a:rPr lang="en-US" sz="1000" dirty="0"/>
                <a:t>117</a:t>
              </a:r>
            </a:p>
          </p:txBody>
        </p:sp>
        <p:sp>
          <p:nvSpPr>
            <p:cNvPr id="9" name="TextBox 8">
              <a:extLst>
                <a:ext uri="{FF2B5EF4-FFF2-40B4-BE49-F238E27FC236}">
                  <a16:creationId xmlns:a16="http://schemas.microsoft.com/office/drawing/2014/main" id="{CB9DFA0D-2637-253F-9D4E-D8DAC97FD5E9}"/>
                </a:ext>
              </a:extLst>
            </p:cNvPr>
            <p:cNvSpPr txBox="1"/>
            <p:nvPr/>
          </p:nvSpPr>
          <p:spPr>
            <a:xfrm>
              <a:off x="7263245" y="4131090"/>
              <a:ext cx="381000" cy="249374"/>
            </a:xfrm>
            <a:prstGeom prst="rect">
              <a:avLst/>
            </a:prstGeom>
            <a:noFill/>
          </p:spPr>
          <p:txBody>
            <a:bodyPr wrap="square">
              <a:spAutoFit/>
            </a:bodyPr>
            <a:lstStyle/>
            <a:p>
              <a:r>
                <a:rPr lang="en-US" sz="1000" dirty="0"/>
                <a:t>118</a:t>
              </a:r>
            </a:p>
          </p:txBody>
        </p:sp>
      </p:grpSp>
    </p:spTree>
    <p:extLst>
      <p:ext uri="{BB962C8B-B14F-4D97-AF65-F5344CB8AC3E}">
        <p14:creationId xmlns:p14="http://schemas.microsoft.com/office/powerpoint/2010/main" val="1654110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FC6F-A108-6361-F9B7-CA7A4CEE8E60}"/>
              </a:ext>
            </a:extLst>
          </p:cNvPr>
          <p:cNvSpPr>
            <a:spLocks noGrp="1"/>
          </p:cNvSpPr>
          <p:nvPr>
            <p:ph type="title"/>
          </p:nvPr>
        </p:nvSpPr>
        <p:spPr>
          <a:xfrm>
            <a:off x="628650" y="817417"/>
            <a:ext cx="7886700" cy="67425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Noble Gas Electron Shell Illustrations</a:t>
            </a:r>
          </a:p>
        </p:txBody>
      </p:sp>
      <p:pic>
        <p:nvPicPr>
          <p:cNvPr id="2050" name="Picture 2" descr="ベストオブ Electron Shells 2 8 18 32 - クセン女性">
            <a:extLst>
              <a:ext uri="{FF2B5EF4-FFF2-40B4-BE49-F238E27FC236}">
                <a16:creationId xmlns:a16="http://schemas.microsoft.com/office/drawing/2014/main" id="{D1456651-078A-E8ED-A2B5-45D5AD7F5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75" y="1834760"/>
            <a:ext cx="5505450" cy="386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37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lence Electrons - World of Electronics Study">
            <a:extLst>
              <a:ext uri="{FF2B5EF4-FFF2-40B4-BE49-F238E27FC236}">
                <a16:creationId xmlns:a16="http://schemas.microsoft.com/office/drawing/2014/main" id="{64616909-CB46-0C1F-A345-275146358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444251"/>
            <a:ext cx="7391400" cy="596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3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8EAABA5-03AF-4947-63A3-41EF3A0C1BE6}"/>
              </a:ext>
            </a:extLst>
          </p:cNvPr>
          <p:cNvSpPr>
            <a:spLocks noGrp="1" noChangeArrowheads="1"/>
          </p:cNvSpPr>
          <p:nvPr>
            <p:ph type="title"/>
          </p:nvPr>
        </p:nvSpPr>
        <p:spPr>
          <a:xfrm>
            <a:off x="1249362" y="533400"/>
            <a:ext cx="6348412" cy="685800"/>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Atomic Structure</a:t>
            </a:r>
          </a:p>
        </p:txBody>
      </p:sp>
      <p:pic>
        <p:nvPicPr>
          <p:cNvPr id="14339" name="Picture 4" descr="Physic Module PPT">
            <a:extLst>
              <a:ext uri="{FF2B5EF4-FFF2-40B4-BE49-F238E27FC236}">
                <a16:creationId xmlns:a16="http://schemas.microsoft.com/office/drawing/2014/main" id="{4386D4F7-FAD7-DB49-D9A1-64C464EB7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63" t="16701" r="10880" b="26514"/>
          <a:stretch>
            <a:fillRect/>
          </a:stretch>
        </p:blipFill>
        <p:spPr bwMode="auto">
          <a:xfrm>
            <a:off x="532872" y="1981200"/>
            <a:ext cx="808654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76BA40-9F55-C911-6D12-673A20282C15}"/>
              </a:ext>
            </a:extLst>
          </p:cNvPr>
          <p:cNvSpPr txBox="1"/>
          <p:nvPr/>
        </p:nvSpPr>
        <p:spPr>
          <a:xfrm>
            <a:off x="457200" y="6472103"/>
            <a:ext cx="304800" cy="369332"/>
          </a:xfrm>
          <a:prstGeom prst="rect">
            <a:avLst/>
          </a:prstGeom>
          <a:noFill/>
        </p:spPr>
        <p:txBody>
          <a:bodyPr wrap="square">
            <a:spAutoFit/>
          </a:bodyPr>
          <a:lstStyle/>
          <a:p>
            <a:r>
              <a:rPr lang="en-US" dirty="0">
                <a:solidFill>
                  <a:srgbClr val="FF0000"/>
                </a:solidFill>
              </a:rPr>
              <a:t>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DAE4DCB8-7C42-6DA9-A73B-B211028086BA}"/>
              </a:ext>
            </a:extLst>
          </p:cNvPr>
          <p:cNvSpPr txBox="1">
            <a:spLocks noChangeArrowheads="1"/>
          </p:cNvSpPr>
          <p:nvPr/>
        </p:nvSpPr>
        <p:spPr bwMode="auto">
          <a:xfrm>
            <a:off x="1485900" y="464791"/>
            <a:ext cx="5943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dirty="0">
                <a:latin typeface="Arial" panose="020B0604020202020204" pitchFamily="34" charset="0"/>
              </a:rPr>
              <a:t>Binding Energy per Nucleon</a:t>
            </a:r>
          </a:p>
        </p:txBody>
      </p:sp>
      <p:grpSp>
        <p:nvGrpSpPr>
          <p:cNvPr id="27651" name="Group 1">
            <a:extLst>
              <a:ext uri="{FF2B5EF4-FFF2-40B4-BE49-F238E27FC236}">
                <a16:creationId xmlns:a16="http://schemas.microsoft.com/office/drawing/2014/main" id="{4BEB9345-4068-7088-2E0B-4C5060FCF82B}"/>
              </a:ext>
            </a:extLst>
          </p:cNvPr>
          <p:cNvGrpSpPr>
            <a:grpSpLocks/>
          </p:cNvGrpSpPr>
          <p:nvPr/>
        </p:nvGrpSpPr>
        <p:grpSpPr bwMode="auto">
          <a:xfrm>
            <a:off x="685800" y="1447800"/>
            <a:ext cx="7772400" cy="4800600"/>
            <a:chOff x="1828800" y="1817618"/>
            <a:chExt cx="6858000" cy="4113282"/>
          </a:xfrm>
        </p:grpSpPr>
        <p:pic>
          <p:nvPicPr>
            <p:cNvPr id="27652" name="Picture 3" descr="bcurv">
              <a:extLst>
                <a:ext uri="{FF2B5EF4-FFF2-40B4-BE49-F238E27FC236}">
                  <a16:creationId xmlns:a16="http://schemas.microsoft.com/office/drawing/2014/main" id="{F1B75634-6F4E-D76F-3291-6BB068325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17618"/>
              <a:ext cx="6324600" cy="411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a:extLst>
                <a:ext uri="{FF2B5EF4-FFF2-40B4-BE49-F238E27FC236}">
                  <a16:creationId xmlns:a16="http://schemas.microsoft.com/office/drawing/2014/main" id="{ABC25238-109C-491F-7C7D-3DBADB6D37E6}"/>
                </a:ext>
              </a:extLst>
            </p:cNvPr>
            <p:cNvSpPr txBox="1">
              <a:spLocks noChangeArrowheads="1"/>
            </p:cNvSpPr>
            <p:nvPr/>
          </p:nvSpPr>
          <p:spPr bwMode="auto">
            <a:xfrm>
              <a:off x="7086600" y="2666945"/>
              <a:ext cx="1600200" cy="430219"/>
            </a:xfrm>
            <a:prstGeom prst="rect">
              <a:avLst/>
            </a:prstGeom>
            <a:noFill/>
            <a:ln>
              <a:noFill/>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n-US" altLang="en-US" sz="1100" baseline="30000" dirty="0">
                  <a:effectLst>
                    <a:outerShdw blurRad="38100" dist="38100" dir="2700000" algn="tl">
                      <a:srgbClr val="000000">
                        <a:alpha val="43137"/>
                      </a:srgbClr>
                    </a:outerShdw>
                  </a:effectLst>
                  <a:latin typeface="Arial" panose="020B0604020202020204" pitchFamily="34" charset="0"/>
                </a:rPr>
                <a:t>235</a:t>
              </a:r>
              <a:r>
                <a:rPr lang="en-US" altLang="en-US" sz="1100" dirty="0">
                  <a:effectLst>
                    <a:outerShdw blurRad="38100" dist="38100" dir="2700000" algn="tl">
                      <a:srgbClr val="000000">
                        <a:alpha val="43137"/>
                      </a:srgbClr>
                    </a:outerShdw>
                  </a:effectLst>
                  <a:latin typeface="Arial" panose="020B0604020202020204" pitchFamily="34" charset="0"/>
                </a:rPr>
                <a:t>U binding energy is ~ 7.4 MeV per nucleon</a:t>
              </a:r>
              <a:endParaRPr lang="en-US" altLang="en-US" sz="1100" baseline="30000" dirty="0">
                <a:effectLst>
                  <a:outerShdw blurRad="38100" dist="38100" dir="2700000" algn="tl">
                    <a:srgbClr val="000000">
                      <a:alpha val="43137"/>
                    </a:srgbClr>
                  </a:outerShdw>
                </a:effectLst>
                <a:latin typeface="Arial" panose="020B0604020202020204" pitchFamily="34" charset="0"/>
              </a:endParaRPr>
            </a:p>
          </p:txBody>
        </p:sp>
      </p:grpSp>
    </p:spTree>
    <p:extLst>
      <p:ext uri="{BB962C8B-B14F-4D97-AF65-F5344CB8AC3E}">
        <p14:creationId xmlns:p14="http://schemas.microsoft.com/office/powerpoint/2010/main" val="1628625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PT - Nuclear Chemistry PowerPoint Presentation, free download - ID:1863929">
            <a:extLst>
              <a:ext uri="{FF2B5EF4-FFF2-40B4-BE49-F238E27FC236}">
                <a16:creationId xmlns:a16="http://schemas.microsoft.com/office/drawing/2014/main" id="{C44A8CBB-C15C-A76B-B742-D5D55DFF1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721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2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B2A8D3D-3A50-A58B-EDAF-74BEE468FEF1}"/>
              </a:ext>
            </a:extLst>
          </p:cNvPr>
          <p:cNvSpPr>
            <a:spLocks noGrp="1" noChangeArrowheads="1"/>
          </p:cNvSpPr>
          <p:nvPr>
            <p:ph type="title"/>
          </p:nvPr>
        </p:nvSpPr>
        <p:spPr>
          <a:xfrm>
            <a:off x="1295400" y="457200"/>
            <a:ext cx="6348413" cy="685800"/>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Quarks</a:t>
            </a:r>
          </a:p>
        </p:txBody>
      </p:sp>
      <p:sp>
        <p:nvSpPr>
          <p:cNvPr id="16387" name="Content Placeholder 2">
            <a:extLst>
              <a:ext uri="{FF2B5EF4-FFF2-40B4-BE49-F238E27FC236}">
                <a16:creationId xmlns:a16="http://schemas.microsoft.com/office/drawing/2014/main" id="{E1BD3457-7491-6D8D-E996-BB598139BDB8}"/>
              </a:ext>
            </a:extLst>
          </p:cNvPr>
          <p:cNvSpPr>
            <a:spLocks noGrp="1" noChangeArrowheads="1"/>
          </p:cNvSpPr>
          <p:nvPr>
            <p:ph idx="1"/>
          </p:nvPr>
        </p:nvSpPr>
        <p:spPr>
          <a:xfrm>
            <a:off x="1066800" y="1371600"/>
            <a:ext cx="7010400" cy="4267200"/>
          </a:xfrm>
        </p:spPr>
        <p:txBody>
          <a:bodyPr>
            <a:normAutofit/>
          </a:bodyPr>
          <a:lstStyle/>
          <a:p>
            <a:r>
              <a:rPr lang="en-US" altLang="en-US" sz="2800" dirty="0">
                <a:solidFill>
                  <a:srgbClr val="202122"/>
                </a:solidFill>
              </a:rPr>
              <a:t>Six kinds of quarks called up, down, charm, strange, top, and bottom</a:t>
            </a:r>
          </a:p>
          <a:p>
            <a:r>
              <a:rPr lang="en-US" altLang="en-US" sz="2800" dirty="0">
                <a:solidFill>
                  <a:srgbClr val="202122"/>
                </a:solidFill>
              </a:rPr>
              <a:t>Combine to form composite particles called hadrons, most stable of which are </a:t>
            </a:r>
            <a:r>
              <a:rPr lang="en-US" altLang="en-US" sz="2800" dirty="0">
                <a:solidFill>
                  <a:schemeClr val="tx1"/>
                </a:solidFill>
              </a:rPr>
              <a:t>protons </a:t>
            </a:r>
            <a:r>
              <a:rPr lang="en-US" altLang="en-US" sz="2800" dirty="0">
                <a:solidFill>
                  <a:srgbClr val="202122"/>
                </a:solidFill>
              </a:rPr>
              <a:t>and </a:t>
            </a:r>
            <a:r>
              <a:rPr lang="en-US" altLang="en-US" sz="2800" dirty="0">
                <a:solidFill>
                  <a:schemeClr val="tx1"/>
                </a:solidFill>
              </a:rPr>
              <a:t>neutrons</a:t>
            </a:r>
          </a:p>
          <a:p>
            <a:r>
              <a:rPr lang="en-US" altLang="en-US" sz="2800" dirty="0">
                <a:solidFill>
                  <a:schemeClr val="tx1"/>
                </a:solidFill>
              </a:rPr>
              <a:t>Only up and down quarks occur commonly in nature</a:t>
            </a:r>
          </a:p>
          <a:p>
            <a:pPr>
              <a:buFont typeface="Wingdings" panose="05000000000000000000" pitchFamily="2" charset="2"/>
              <a:buChar char="Ø"/>
            </a:pPr>
            <a:endParaRPr lang="en-US" altLang="en-US" sz="2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5B151EA-1294-3B81-0D17-8C60AF62C13C}"/>
              </a:ext>
            </a:extLst>
          </p:cNvPr>
          <p:cNvSpPr>
            <a:spLocks noGrp="1" noChangeArrowheads="1"/>
          </p:cNvSpPr>
          <p:nvPr>
            <p:ph type="title"/>
          </p:nvPr>
        </p:nvSpPr>
        <p:spPr>
          <a:xfrm>
            <a:off x="685800" y="533400"/>
            <a:ext cx="7772400" cy="685800"/>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Quark Properties</a:t>
            </a:r>
          </a:p>
        </p:txBody>
      </p:sp>
      <p:pic>
        <p:nvPicPr>
          <p:cNvPr id="18435" name="Picture 6" descr="The mass of the electron was measured clearly">
            <a:extLst>
              <a:ext uri="{FF2B5EF4-FFF2-40B4-BE49-F238E27FC236}">
                <a16:creationId xmlns:a16="http://schemas.microsoft.com/office/drawing/2014/main" id="{C3B58D53-104E-D1F8-2F8A-ACC89411A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598" b="50000"/>
          <a:stretch>
            <a:fillRect/>
          </a:stretch>
        </p:blipFill>
        <p:spPr bwMode="auto">
          <a:xfrm>
            <a:off x="960983" y="1676400"/>
            <a:ext cx="722203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B9C31C25-5124-4BD4-425E-EFB23672F959}"/>
              </a:ext>
            </a:extLst>
          </p:cNvPr>
          <p:cNvSpPr/>
          <p:nvPr/>
        </p:nvSpPr>
        <p:spPr>
          <a:xfrm>
            <a:off x="1886778" y="2262808"/>
            <a:ext cx="475422" cy="48039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FDE6CD2-909F-BAD3-60AE-96188DA8ABAF}"/>
              </a:ext>
            </a:extLst>
          </p:cNvPr>
          <p:cNvSpPr/>
          <p:nvPr/>
        </p:nvSpPr>
        <p:spPr>
          <a:xfrm>
            <a:off x="1886778" y="4343400"/>
            <a:ext cx="475422" cy="48039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6698392-5EFE-7EEA-AE97-4C42D6DD10C2}"/>
              </a:ext>
            </a:extLst>
          </p:cNvPr>
          <p:cNvSpPr txBox="1"/>
          <p:nvPr/>
        </p:nvSpPr>
        <p:spPr>
          <a:xfrm>
            <a:off x="533400" y="6488668"/>
            <a:ext cx="304800" cy="369332"/>
          </a:xfrm>
          <a:prstGeom prst="rect">
            <a:avLst/>
          </a:prstGeom>
          <a:noFill/>
        </p:spPr>
        <p:txBody>
          <a:bodyPr wrap="square">
            <a:spAutoFit/>
          </a:bodyPr>
          <a:lstStyle/>
          <a:p>
            <a:r>
              <a:rPr lang="en-US" dirty="0">
                <a:solidFill>
                  <a:srgbClr val="FF0000"/>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E712F22-6AA1-D2C4-AC5C-638103A0F7A3}"/>
              </a:ext>
            </a:extLst>
          </p:cNvPr>
          <p:cNvSpPr>
            <a:spLocks noGrp="1" noChangeArrowheads="1"/>
          </p:cNvSpPr>
          <p:nvPr>
            <p:ph type="title"/>
          </p:nvPr>
        </p:nvSpPr>
        <p:spPr>
          <a:xfrm>
            <a:off x="762000" y="533400"/>
            <a:ext cx="7467600" cy="685800"/>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Proton and Neutron Structure</a:t>
            </a:r>
          </a:p>
        </p:txBody>
      </p:sp>
      <p:grpSp>
        <p:nvGrpSpPr>
          <p:cNvPr id="20483" name="Group 3">
            <a:extLst>
              <a:ext uri="{FF2B5EF4-FFF2-40B4-BE49-F238E27FC236}">
                <a16:creationId xmlns:a16="http://schemas.microsoft.com/office/drawing/2014/main" id="{58082F13-7A27-B862-6516-95E475A803BA}"/>
              </a:ext>
            </a:extLst>
          </p:cNvPr>
          <p:cNvGrpSpPr>
            <a:grpSpLocks/>
          </p:cNvGrpSpPr>
          <p:nvPr/>
        </p:nvGrpSpPr>
        <p:grpSpPr bwMode="auto">
          <a:xfrm>
            <a:off x="1295400" y="1752600"/>
            <a:ext cx="6553200" cy="4147097"/>
            <a:chOff x="1295400" y="2153265"/>
            <a:chExt cx="6000135" cy="3787963"/>
          </a:xfrm>
        </p:grpSpPr>
        <p:pic>
          <p:nvPicPr>
            <p:cNvPr id="20484" name="Picture 2" descr="Three colored balls (symbolizing quarks) connected pairwise by springs (symbolizing gluons), all inside a gray circle (symbolizing a proton). The colors of the balls are red, green, and blue, to parallel each quark's color charge. The red and blue balls are labeled &quot;u&quot; (for &quot;up&quot; quark) and the green one is labeled &quot;d&quot; (for &quot;down&quot; quark).">
              <a:extLst>
                <a:ext uri="{FF2B5EF4-FFF2-40B4-BE49-F238E27FC236}">
                  <a16:creationId xmlns:a16="http://schemas.microsoft.com/office/drawing/2014/main" id="{DD6606CB-C1D1-6231-8CBC-848E202EF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53265"/>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a:extLst>
                <a:ext uri="{FF2B5EF4-FFF2-40B4-BE49-F238E27FC236}">
                  <a16:creationId xmlns:a16="http://schemas.microsoft.com/office/drawing/2014/main" id="{0674D44D-16F8-7B61-4804-518B0E26C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01197"/>
              <a:ext cx="2571135" cy="257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2">
              <a:extLst>
                <a:ext uri="{FF2B5EF4-FFF2-40B4-BE49-F238E27FC236}">
                  <a16:creationId xmlns:a16="http://schemas.microsoft.com/office/drawing/2014/main" id="{411FFB3B-C2F6-547C-70E5-31734AD0DBB9}"/>
                </a:ext>
              </a:extLst>
            </p:cNvPr>
            <p:cNvSpPr txBox="1">
              <a:spLocks noChangeArrowheads="1"/>
            </p:cNvSpPr>
            <p:nvPr/>
          </p:nvSpPr>
          <p:spPr bwMode="auto">
            <a:xfrm>
              <a:off x="1295400" y="4844846"/>
              <a:ext cx="2667000" cy="109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dirty="0">
                  <a:solidFill>
                    <a:schemeClr val="tx1"/>
                  </a:solidFill>
                </a:rPr>
                <a:t>Proton composed of two up quarks and one down quark that result in +1 electric charge</a:t>
              </a:r>
            </a:p>
          </p:txBody>
        </p:sp>
        <p:sp>
          <p:nvSpPr>
            <p:cNvPr id="20487" name="TextBox 4">
              <a:extLst>
                <a:ext uri="{FF2B5EF4-FFF2-40B4-BE49-F238E27FC236}">
                  <a16:creationId xmlns:a16="http://schemas.microsoft.com/office/drawing/2014/main" id="{32EFE11D-051A-E797-5B1C-36457BABB2BD}"/>
                </a:ext>
              </a:extLst>
            </p:cNvPr>
            <p:cNvSpPr txBox="1">
              <a:spLocks noChangeArrowheads="1"/>
            </p:cNvSpPr>
            <p:nvPr/>
          </p:nvSpPr>
          <p:spPr bwMode="auto">
            <a:xfrm>
              <a:off x="4572000" y="4842388"/>
              <a:ext cx="2723535" cy="109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dirty="0">
                  <a:solidFill>
                    <a:schemeClr val="tx1"/>
                  </a:solidFill>
                </a:rPr>
                <a:t>Neutron composed of one up quark and two down quarks that result in no net electric charge </a:t>
              </a:r>
            </a:p>
          </p:txBody>
        </p:sp>
      </p:grpSp>
      <p:sp>
        <p:nvSpPr>
          <p:cNvPr id="3" name="TextBox 2">
            <a:extLst>
              <a:ext uri="{FF2B5EF4-FFF2-40B4-BE49-F238E27FC236}">
                <a16:creationId xmlns:a16="http://schemas.microsoft.com/office/drawing/2014/main" id="{6010E3D0-9579-386C-0F48-C7290E7014CF}"/>
              </a:ext>
            </a:extLst>
          </p:cNvPr>
          <p:cNvSpPr txBox="1"/>
          <p:nvPr/>
        </p:nvSpPr>
        <p:spPr>
          <a:xfrm>
            <a:off x="488179" y="6488668"/>
            <a:ext cx="303638" cy="369332"/>
          </a:xfrm>
          <a:prstGeom prst="rect">
            <a:avLst/>
          </a:prstGeom>
          <a:noFill/>
        </p:spPr>
        <p:txBody>
          <a:bodyPr wrap="square">
            <a:spAutoFit/>
          </a:bodyPr>
          <a:lstStyle/>
          <a:p>
            <a:r>
              <a:rPr lang="en-US" dirty="0">
                <a:solidFill>
                  <a:srgbClr val="FF0000"/>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8670238-A2C0-B542-F8C2-605AB5ABF028}"/>
              </a:ext>
            </a:extLst>
          </p:cNvPr>
          <p:cNvSpPr>
            <a:spLocks noGrp="1" noChangeArrowheads="1"/>
          </p:cNvSpPr>
          <p:nvPr>
            <p:ph type="title"/>
          </p:nvPr>
        </p:nvSpPr>
        <p:spPr>
          <a:xfrm>
            <a:off x="762000" y="685800"/>
            <a:ext cx="7467600" cy="762000"/>
          </a:xfrm>
        </p:spPr>
        <p:txBody>
          <a:bodyPr/>
          <a:lstStyle/>
          <a:p>
            <a:pPr algn="ctr"/>
            <a:r>
              <a:rPr lang="en-US" altLang="en-US" sz="3600" dirty="0">
                <a:solidFill>
                  <a:schemeClr val="tx1"/>
                </a:solidFill>
                <a:latin typeface="Arial" panose="020B0604020202020204" pitchFamily="34" charset="0"/>
                <a:cs typeface="Arial" panose="020B0604020202020204" pitchFamily="34" charset="0"/>
              </a:rPr>
              <a:t>Relative Quark Masses</a:t>
            </a:r>
          </a:p>
        </p:txBody>
      </p:sp>
      <p:grpSp>
        <p:nvGrpSpPr>
          <p:cNvPr id="22531" name="Group 3">
            <a:extLst>
              <a:ext uri="{FF2B5EF4-FFF2-40B4-BE49-F238E27FC236}">
                <a16:creationId xmlns:a16="http://schemas.microsoft.com/office/drawing/2014/main" id="{E5C7EF0A-3CF6-EDC7-DFF4-757AA951E5F4}"/>
              </a:ext>
            </a:extLst>
          </p:cNvPr>
          <p:cNvGrpSpPr>
            <a:grpSpLocks/>
          </p:cNvGrpSpPr>
          <p:nvPr/>
        </p:nvGrpSpPr>
        <p:grpSpPr bwMode="auto">
          <a:xfrm>
            <a:off x="990600" y="2116138"/>
            <a:ext cx="7239000" cy="3675062"/>
            <a:chOff x="1582994" y="2116187"/>
            <a:chExt cx="6646606" cy="3257550"/>
          </a:xfrm>
        </p:grpSpPr>
        <p:pic>
          <p:nvPicPr>
            <p:cNvPr id="22532" name="Picture 2">
              <a:extLst>
                <a:ext uri="{FF2B5EF4-FFF2-40B4-BE49-F238E27FC236}">
                  <a16:creationId xmlns:a16="http://schemas.microsoft.com/office/drawing/2014/main" id="{4DE3EED6-A41B-11D3-A5D5-369E6B3B5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994" y="2116187"/>
              <a:ext cx="3274756"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a:extLst>
                <a:ext uri="{FF2B5EF4-FFF2-40B4-BE49-F238E27FC236}">
                  <a16:creationId xmlns:a16="http://schemas.microsoft.com/office/drawing/2014/main" id="{EE9A3D6C-6E72-54D1-6C5B-DE4781FCA148}"/>
                </a:ext>
              </a:extLst>
            </p:cNvPr>
            <p:cNvSpPr txBox="1">
              <a:spLocks noChangeArrowheads="1"/>
            </p:cNvSpPr>
            <p:nvPr/>
          </p:nvSpPr>
          <p:spPr bwMode="auto">
            <a:xfrm>
              <a:off x="5334000" y="2590800"/>
              <a:ext cx="2895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rgbClr val="202122"/>
                  </a:solidFill>
                  <a:latin typeface="Arial" panose="020B0604020202020204" pitchFamily="34" charset="0"/>
                </a:rPr>
                <a:t>Relative masses for all six quarks, illustrated as balls of proportional volumes.</a:t>
              </a:r>
            </a:p>
            <a:p>
              <a:pPr>
                <a:spcBef>
                  <a:spcPct val="0"/>
                </a:spcBef>
                <a:buClrTx/>
                <a:buSzTx/>
                <a:buFontTx/>
                <a:buNone/>
              </a:pPr>
              <a:endParaRPr lang="en-US" altLang="en-US">
                <a:solidFill>
                  <a:srgbClr val="202122"/>
                </a:solidFill>
                <a:latin typeface="Arial" panose="020B0604020202020204" pitchFamily="34" charset="0"/>
              </a:endParaRPr>
            </a:p>
            <a:p>
              <a:pPr>
                <a:spcBef>
                  <a:spcPct val="0"/>
                </a:spcBef>
                <a:buClrTx/>
                <a:buSzTx/>
                <a:buFontTx/>
                <a:buNone/>
              </a:pPr>
              <a:r>
                <a:rPr lang="en-US" altLang="en-US">
                  <a:solidFill>
                    <a:schemeClr val="tx1"/>
                  </a:solidFill>
                  <a:latin typeface="Arial" panose="020B0604020202020204" pitchFamily="34" charset="0"/>
                </a:rPr>
                <a:t>Proton</a:t>
              </a:r>
              <a:r>
                <a:rPr lang="en-US" altLang="en-US">
                  <a:solidFill>
                    <a:srgbClr val="202122"/>
                  </a:solidFill>
                  <a:latin typeface="Arial" panose="020B0604020202020204" pitchFamily="34" charset="0"/>
                </a:rPr>
                <a:t> (gray) and electron (red) are shown in bottom left corner for scale.</a:t>
              </a:r>
              <a:endParaRPr lang="en-US" altLang="en-US">
                <a:solidFill>
                  <a:schemeClr val="tx1"/>
                </a:solidFill>
              </a:endParaRPr>
            </a:p>
          </p:txBody>
        </p:sp>
      </p:grpSp>
      <p:sp>
        <p:nvSpPr>
          <p:cNvPr id="3" name="TextBox 2">
            <a:extLst>
              <a:ext uri="{FF2B5EF4-FFF2-40B4-BE49-F238E27FC236}">
                <a16:creationId xmlns:a16="http://schemas.microsoft.com/office/drawing/2014/main" id="{D2E99BAC-8E60-C1F3-01A2-4E3A9D256F5D}"/>
              </a:ext>
            </a:extLst>
          </p:cNvPr>
          <p:cNvSpPr txBox="1"/>
          <p:nvPr/>
        </p:nvSpPr>
        <p:spPr>
          <a:xfrm>
            <a:off x="457200" y="6488668"/>
            <a:ext cx="304800" cy="369332"/>
          </a:xfrm>
          <a:prstGeom prst="rect">
            <a:avLst/>
          </a:prstGeom>
          <a:noFill/>
        </p:spPr>
        <p:txBody>
          <a:bodyPr wrap="square">
            <a:spAutoFit/>
          </a:bodyPr>
          <a:lstStyle/>
          <a:p>
            <a:r>
              <a:rPr lang="en-US" dirty="0">
                <a:solidFill>
                  <a:srgbClr val="FF0000"/>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1A44-0BD0-C3C3-B98C-162FB2DA2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49221-63B7-75AB-3059-0E686813C878}"/>
              </a:ext>
            </a:extLst>
          </p:cNvPr>
          <p:cNvSpPr>
            <a:spLocks noGrp="1"/>
          </p:cNvSpPr>
          <p:nvPr>
            <p:ph type="title"/>
          </p:nvPr>
        </p:nvSpPr>
        <p:spPr>
          <a:xfrm>
            <a:off x="628650" y="569051"/>
            <a:ext cx="7886700" cy="750455"/>
          </a:xfrm>
        </p:spPr>
        <p:txBody>
          <a:bodyPr>
            <a:normAutofit/>
          </a:bodyPr>
          <a:lstStyle/>
          <a:p>
            <a:pPr algn="ctr"/>
            <a:r>
              <a:rPr lang="en-US" sz="3600" dirty="0">
                <a:solidFill>
                  <a:schemeClr val="tx1"/>
                </a:solidFill>
                <a:latin typeface="Arial" panose="020B0604020202020204" pitchFamily="34" charset="0"/>
                <a:cs typeface="Arial" panose="020B0604020202020204" pitchFamily="34" charset="0"/>
              </a:rPr>
              <a:t>Chemical Elements</a:t>
            </a:r>
          </a:p>
        </p:txBody>
      </p:sp>
      <p:pic>
        <p:nvPicPr>
          <p:cNvPr id="1026" name="Picture 2" descr="Chemistry Tutorial: Chemical Elements (1-2)">
            <a:extLst>
              <a:ext uri="{FF2B5EF4-FFF2-40B4-BE49-F238E27FC236}">
                <a16:creationId xmlns:a16="http://schemas.microsoft.com/office/drawing/2014/main" id="{E36E06A4-F6B7-3214-0035-497412413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185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1409</TotalTime>
  <Words>3099</Words>
  <Application>Microsoft Office PowerPoint</Application>
  <PresentationFormat>On-screen Show (4:3)</PresentationFormat>
  <Paragraphs>345</Paragraphs>
  <Slides>41</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Symbol</vt:lpstr>
      <vt:lpstr>Trebuchet MS</vt:lpstr>
      <vt:lpstr>Wingdings</vt:lpstr>
      <vt:lpstr>Wingdings 3</vt:lpstr>
      <vt:lpstr>Facet</vt:lpstr>
      <vt:lpstr>Photo Editor Photo</vt:lpstr>
      <vt:lpstr>Matter, Atoms, and Quarks</vt:lpstr>
      <vt:lpstr>Makeup of Our World</vt:lpstr>
      <vt:lpstr>PowerPoint Presentation</vt:lpstr>
      <vt:lpstr>Atomic Structure</vt:lpstr>
      <vt:lpstr>Quarks</vt:lpstr>
      <vt:lpstr>Quark Properties</vt:lpstr>
      <vt:lpstr>Proton and Neutron Structure</vt:lpstr>
      <vt:lpstr>Relative Quark Masses</vt:lpstr>
      <vt:lpstr>Chemical Elements</vt:lpstr>
      <vt:lpstr>Chemical Elements</vt:lpstr>
      <vt:lpstr>PowerPoint Presentation</vt:lpstr>
      <vt:lpstr>Isotope</vt:lpstr>
      <vt:lpstr>PowerPoint Presentation</vt:lpstr>
      <vt:lpstr>Stable Isotopes of Carbon</vt:lpstr>
      <vt:lpstr>PowerPoint Presentation</vt:lpstr>
      <vt:lpstr>ANS Interactive Isotopes App</vt:lpstr>
      <vt:lpstr>States of Matter</vt:lpstr>
      <vt:lpstr>Physical Changes in Matter</vt:lpstr>
      <vt:lpstr>Chemical Changes in Matter</vt:lpstr>
      <vt:lpstr>Nuclear Changes in Matter</vt:lpstr>
      <vt:lpstr>PowerPoint Presentation</vt:lpstr>
      <vt:lpstr>Fission Illustrated</vt:lpstr>
      <vt:lpstr>PowerPoint Presentation</vt:lpstr>
      <vt:lpstr>Fission Energy Disposition</vt:lpstr>
      <vt:lpstr>PowerPoint Presentation</vt:lpstr>
      <vt:lpstr>Fusion Illustrated</vt:lpstr>
      <vt:lpstr>PowerPoint Presentation</vt:lpstr>
      <vt:lpstr>Fusion Reaction Rate vs Plasma Temperature</vt:lpstr>
      <vt:lpstr>D-T Fusion Energy Disposition</vt:lpstr>
      <vt:lpstr>PowerPoint Presentation</vt:lpstr>
      <vt:lpstr>Radioactive Decay</vt:lpstr>
      <vt:lpstr>Types of Radioactive Decay</vt:lpstr>
      <vt:lpstr>Radioactive Decay Terminology</vt:lpstr>
      <vt:lpstr>Fission and Fusion Radioactive Byproducts</vt:lpstr>
      <vt:lpstr>Supplemental Slides</vt:lpstr>
      <vt:lpstr>PowerPoint Presentation</vt:lpstr>
      <vt:lpstr>PowerPoint Presentation</vt:lpstr>
      <vt:lpstr>Noble Gas Electron Shell Illustrations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Review</dc:title>
  <dc:creator>PC User</dc:creator>
  <cp:lastModifiedBy>Jeffrey Mahn</cp:lastModifiedBy>
  <cp:revision>87</cp:revision>
  <cp:lastPrinted>2022-01-11T17:21:42Z</cp:lastPrinted>
  <dcterms:created xsi:type="dcterms:W3CDTF">2013-09-09T17:15:19Z</dcterms:created>
  <dcterms:modified xsi:type="dcterms:W3CDTF">2025-05-21T16:58:24Z</dcterms:modified>
</cp:coreProperties>
</file>