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5"/>
  </p:notesMasterIdLst>
  <p:sldIdLst>
    <p:sldId id="494" r:id="rId2"/>
    <p:sldId id="373" r:id="rId3"/>
    <p:sldId id="340" r:id="rId4"/>
    <p:sldId id="402" r:id="rId5"/>
    <p:sldId id="484" r:id="rId6"/>
    <p:sldId id="482" r:id="rId7"/>
    <p:sldId id="481" r:id="rId8"/>
    <p:sldId id="483" r:id="rId9"/>
    <p:sldId id="485" r:id="rId10"/>
    <p:sldId id="427" r:id="rId11"/>
    <p:sldId id="345" r:id="rId12"/>
    <p:sldId id="310" r:id="rId13"/>
    <p:sldId id="479" r:id="rId14"/>
    <p:sldId id="486" r:id="rId15"/>
    <p:sldId id="352" r:id="rId16"/>
    <p:sldId id="361" r:id="rId17"/>
    <p:sldId id="366" r:id="rId18"/>
    <p:sldId id="487" r:id="rId19"/>
    <p:sldId id="415" r:id="rId20"/>
    <p:sldId id="416" r:id="rId21"/>
    <p:sldId id="417" r:id="rId22"/>
    <p:sldId id="419" r:id="rId23"/>
    <p:sldId id="456" r:id="rId24"/>
    <p:sldId id="492" r:id="rId25"/>
    <p:sldId id="493" r:id="rId26"/>
    <p:sldId id="491" r:id="rId27"/>
    <p:sldId id="478" r:id="rId28"/>
    <p:sldId id="496" r:id="rId29"/>
    <p:sldId id="257" r:id="rId30"/>
    <p:sldId id="351" r:id="rId31"/>
    <p:sldId id="495" r:id="rId32"/>
    <p:sldId id="346" r:id="rId33"/>
    <p:sldId id="497" r:id="rId34"/>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autoAdjust="0"/>
  </p:normalViewPr>
  <p:slideViewPr>
    <p:cSldViewPr snapToGrid="0">
      <p:cViewPr varScale="1">
        <p:scale>
          <a:sx n="77" d="100"/>
          <a:sy n="77" d="100"/>
        </p:scale>
        <p:origin x="1574" y="67"/>
      </p:cViewPr>
      <p:guideLst/>
    </p:cSldViewPr>
  </p:slideViewPr>
  <p:outlineViewPr>
    <p:cViewPr>
      <p:scale>
        <a:sx n="33" d="100"/>
        <a:sy n="33" d="100"/>
      </p:scale>
      <p:origin x="0" y="-45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2323" y="-16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EA8A14A2-09FC-46CA-A8D5-51B2BEE11531}" type="datetimeFigureOut">
              <a:rPr lang="en-US" smtClean="0"/>
              <a:t>7/5/2025</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A1DBE5C-E825-4B12-A90C-838E6AED70BF}" type="slidenum">
              <a:rPr lang="en-US" smtClean="0"/>
              <a:t>‹#›</a:t>
            </a:fld>
            <a:endParaRPr lang="en-US"/>
          </a:p>
        </p:txBody>
      </p:sp>
    </p:spTree>
    <p:extLst>
      <p:ext uri="{BB962C8B-B14F-4D97-AF65-F5344CB8AC3E}">
        <p14:creationId xmlns:p14="http://schemas.microsoft.com/office/powerpoint/2010/main" val="113996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1</a:t>
            </a:fld>
            <a:endParaRPr lang="en-US"/>
          </a:p>
        </p:txBody>
      </p:sp>
    </p:spTree>
    <p:extLst>
      <p:ext uri="{BB962C8B-B14F-4D97-AF65-F5344CB8AC3E}">
        <p14:creationId xmlns:p14="http://schemas.microsoft.com/office/powerpoint/2010/main" val="121875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9124D39-F036-84C9-369E-68CEDCAB0DEC}"/>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8C3DBA2-60BD-8929-C216-EB75263B52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The average dose to an individual in the United States from terrestrial radiation sources is about 0.3 millisievert (30 millirem) per year, less than 10% of</a:t>
            </a:r>
            <a:r>
              <a:rPr lang="en-US" dirty="0"/>
              <a:t> our natural background radiation exposure.</a:t>
            </a:r>
            <a:endParaRPr lang="en-US" altLang="en-US" dirty="0"/>
          </a:p>
          <a:p>
            <a:endParaRPr lang="en-US" altLang="en-US" dirty="0"/>
          </a:p>
          <a:p>
            <a:r>
              <a:rPr lang="en-US" altLang="en-US" dirty="0"/>
              <a:t>However, there are some variations over the country, and the average exposure takes the population of regions into account. </a:t>
            </a:r>
          </a:p>
          <a:p>
            <a:endParaRPr lang="en-US" altLang="en-US" dirty="0"/>
          </a:p>
          <a:p>
            <a:r>
              <a:rPr lang="en-US" altLang="en-US" dirty="0"/>
              <a:t>On the coastal plains of the Atlantic and Gulf regions, the average annual dose is lower than it is in the western and interior parts of the country.</a:t>
            </a:r>
          </a:p>
          <a:p>
            <a:endParaRPr lang="en-US" altLang="en-US" dirty="0"/>
          </a:p>
          <a:p>
            <a:r>
              <a:rPr lang="en-US" altLang="en-US" dirty="0"/>
              <a:t>People living in the Colorado Plateau region receive 4 times as much terrestrial radiation exposure as people living in the Atlantic and Gulf coastal plain.</a:t>
            </a:r>
          </a:p>
          <a:p>
            <a:endParaRPr lang="en-US" altLang="en-US" dirty="0"/>
          </a:p>
          <a:p>
            <a:r>
              <a:rPr lang="en-US" altLang="en-US" dirty="0"/>
              <a:t>However, people living in the Colorado Plateau region, with higher background radiation levels, have 15% fewer cancers than the national average. </a:t>
            </a:r>
          </a:p>
          <a:p>
            <a:endParaRPr lang="en-US" altLang="en-US" dirty="0"/>
          </a:p>
        </p:txBody>
      </p:sp>
      <p:sp>
        <p:nvSpPr>
          <p:cNvPr id="43012" name="Slide Number Placeholder 3">
            <a:extLst>
              <a:ext uri="{FF2B5EF4-FFF2-40B4-BE49-F238E27FC236}">
                <a16:creationId xmlns:a16="http://schemas.microsoft.com/office/drawing/2014/main" id="{00D61C84-1277-FC56-2DF6-2B8D749B5A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5DA2933-4239-4149-9C5F-1B442793C1EE}"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4A806DA-19B6-90E4-69CA-DE8BF38EDDF9}"/>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4E0EBA9-A566-2C5A-7607-6ED3A559F8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table shows some common sources of terrestrial radiation.</a:t>
            </a:r>
          </a:p>
          <a:p>
            <a:endParaRPr lang="en-US" altLang="en-US" dirty="0"/>
          </a:p>
          <a:p>
            <a:r>
              <a:rPr lang="en-US" altLang="en-US" dirty="0"/>
              <a:t>These particular isotopes are common sources of terrestrial radiation because they have such long half-lives --- most have been around “forever” (billions of years).</a:t>
            </a:r>
          </a:p>
          <a:p>
            <a:endParaRPr lang="en-US" altLang="en-US" dirty="0"/>
          </a:p>
          <a:p>
            <a:r>
              <a:rPr lang="en-US" altLang="en-US" dirty="0"/>
              <a:t>Uranium-238 and thorium-232 have relatively long radioactive decay chains, producing numerous radioisotopes that contribute to the terrestrial radiation dose.</a:t>
            </a:r>
          </a:p>
          <a:p>
            <a:endParaRPr lang="en-US" altLang="en-US" dirty="0"/>
          </a:p>
          <a:p>
            <a:r>
              <a:rPr lang="en-US" altLang="en-US" dirty="0"/>
              <a:t>Although radium-226 has a relatively short half-life compared to the others in the table, it is being continually produced from U-238 decay and can be a significant contributor to the terrestrial radiation dose.</a:t>
            </a:r>
          </a:p>
        </p:txBody>
      </p:sp>
      <p:sp>
        <p:nvSpPr>
          <p:cNvPr id="45060" name="Slide Number Placeholder 3">
            <a:extLst>
              <a:ext uri="{FF2B5EF4-FFF2-40B4-BE49-F238E27FC236}">
                <a16:creationId xmlns:a16="http://schemas.microsoft.com/office/drawing/2014/main" id="{BD5F47A9-BA4F-22A3-0B7F-8E566D042C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D97F1F-3DE6-485B-86AF-4F040CD75569}"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D7C51D9-83AF-B7BE-2D5E-FF789C64CE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8861871-D8ED-0AA0-1759-9F3F2717FB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Natural uranium is abundant in the Earth’s crust and consists of two very long-lived radioactive isotopes – U-235 and U-238.</a:t>
            </a:r>
          </a:p>
          <a:p>
            <a:endParaRPr lang="en-US" altLang="en-US" dirty="0"/>
          </a:p>
          <a:p>
            <a:r>
              <a:rPr lang="en-US" altLang="en-US" dirty="0"/>
              <a:t>Both isotopes decay to a stable isotope of lead as shown for U-238 in this graphic.</a:t>
            </a:r>
          </a:p>
          <a:p>
            <a:endParaRPr lang="en-US" altLang="en-US" dirty="0"/>
          </a:p>
          <a:p>
            <a:r>
              <a:rPr lang="en-US" altLang="en-US" dirty="0"/>
              <a:t>All the decay chain radioisotopes contribute to natural background radiation.</a:t>
            </a:r>
          </a:p>
          <a:p>
            <a:endParaRPr lang="en-US" altLang="en-US" dirty="0"/>
          </a:p>
        </p:txBody>
      </p:sp>
      <p:sp>
        <p:nvSpPr>
          <p:cNvPr id="10244" name="Slide Number Placeholder 3">
            <a:extLst>
              <a:ext uri="{FF2B5EF4-FFF2-40B4-BE49-F238E27FC236}">
                <a16:creationId xmlns:a16="http://schemas.microsoft.com/office/drawing/2014/main" id="{2CBE4D04-5AA3-E8ED-4D7E-2865F2EC88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7711B2-DC12-4197-855A-C0C3790347DC}"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7472-8B42-26C6-5DAA-209F29EEBE00}"/>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D3E45C6-2AE2-A8BB-4492-B7D68A2C76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10A487F-A91F-FB67-273D-B5D25F5309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Thorium-232 is abundant in the Earth’s crust due to its extremely long half-life of 14 billion years.</a:t>
            </a:r>
          </a:p>
          <a:p>
            <a:endParaRPr lang="en-US" altLang="en-US" dirty="0"/>
          </a:p>
          <a:p>
            <a:r>
              <a:rPr lang="en-US" altLang="en-US" dirty="0"/>
              <a:t>It decays to a stable isotope of lead as shown in this graphic.</a:t>
            </a:r>
          </a:p>
          <a:p>
            <a:endParaRPr lang="en-US" altLang="en-US" dirty="0"/>
          </a:p>
          <a:p>
            <a:r>
              <a:rPr lang="en-US" altLang="en-US" dirty="0"/>
              <a:t>As with the U-238 decay chain, all the Th-232 decay chain radioisotopes contribute to natural background radiation. </a:t>
            </a:r>
          </a:p>
          <a:p>
            <a:endParaRPr lang="en-US" altLang="en-US" dirty="0"/>
          </a:p>
          <a:p>
            <a:endParaRPr lang="en-US" altLang="en-US" dirty="0"/>
          </a:p>
        </p:txBody>
      </p:sp>
      <p:sp>
        <p:nvSpPr>
          <p:cNvPr id="10244" name="Slide Number Placeholder 3">
            <a:extLst>
              <a:ext uri="{FF2B5EF4-FFF2-40B4-BE49-F238E27FC236}">
                <a16:creationId xmlns:a16="http://schemas.microsoft.com/office/drawing/2014/main" id="{480241DC-AFF0-576A-3B6D-57E7C08292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7711B2-DC12-4197-855A-C0C3790347DC}"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03316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14</a:t>
            </a:fld>
            <a:endParaRPr lang="en-US"/>
          </a:p>
        </p:txBody>
      </p:sp>
    </p:spTree>
    <p:extLst>
      <p:ext uri="{BB962C8B-B14F-4D97-AF65-F5344CB8AC3E}">
        <p14:creationId xmlns:p14="http://schemas.microsoft.com/office/powerpoint/2010/main" val="96800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FB557E6-53E4-9494-5336-0C3A3F82ABE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6FBF969-0F80-287B-9A3B-3E4A73BCCB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We are all radioactive. </a:t>
            </a:r>
            <a:r>
              <a:rPr lang="en-US" dirty="0">
                <a:solidFill>
                  <a:srgbClr val="000000"/>
                </a:solidFill>
              </a:rPr>
              <a:t>We survive and thrive with rather remarkable quantities of radioactive materials in our bodies.</a:t>
            </a:r>
          </a:p>
          <a:p>
            <a:endParaRPr lang="en-US" dirty="0"/>
          </a:p>
          <a:p>
            <a:r>
              <a:rPr lang="en-US" altLang="en-US" dirty="0"/>
              <a:t>Natural radioactive material in our bodies constitutes about 10% of our</a:t>
            </a:r>
            <a:r>
              <a:rPr lang="en-US" dirty="0"/>
              <a:t> natural background radiation exposure. </a:t>
            </a:r>
            <a:endParaRPr lang="en-US" altLang="en-US" dirty="0"/>
          </a:p>
          <a:p>
            <a:endParaRPr lang="en-US" altLang="en-US" dirty="0"/>
          </a:p>
          <a:p>
            <a:r>
              <a:rPr lang="en-US" altLang="en-US" dirty="0"/>
              <a:t>Because we are carbon-based life forms, our bodies contain a lot of carbon-14 atoms. The normal activity of C-14 in the body is between 3,000 and 4,000 </a:t>
            </a:r>
            <a:r>
              <a:rPr lang="en-US" altLang="en-US" dirty="0" err="1"/>
              <a:t>Bq</a:t>
            </a:r>
            <a:r>
              <a:rPr lang="en-US" altLang="en-US" dirty="0"/>
              <a:t>.</a:t>
            </a:r>
          </a:p>
          <a:p>
            <a:endParaRPr lang="en-US" altLang="en-US" dirty="0"/>
          </a:p>
          <a:p>
            <a:r>
              <a:rPr lang="en-US" altLang="en-US" dirty="0"/>
              <a:t>Our bodies also contain a lot of potassium. Anything containing potassium contains potassium-40. Its half-life is about 1.3 billion years, so it has been around forever.</a:t>
            </a:r>
          </a:p>
          <a:p>
            <a:endParaRPr lang="en-US" altLang="en-US" dirty="0"/>
          </a:p>
          <a:p>
            <a:r>
              <a:rPr lang="en-US" altLang="en-US" dirty="0" err="1"/>
              <a:t>pCi</a:t>
            </a:r>
            <a:r>
              <a:rPr lang="en-US" altLang="en-US" dirty="0"/>
              <a:t> – </a:t>
            </a:r>
            <a:r>
              <a:rPr lang="en-US" altLang="en-US" dirty="0" err="1"/>
              <a:t>pico</a:t>
            </a:r>
            <a:r>
              <a:rPr lang="en-US" altLang="en-US" dirty="0"/>
              <a:t> Curie (10</a:t>
            </a:r>
            <a:r>
              <a:rPr lang="en-US" altLang="en-US" baseline="30000" dirty="0"/>
              <a:t>-12</a:t>
            </a:r>
            <a:r>
              <a:rPr lang="en-US" altLang="en-US" dirty="0"/>
              <a:t> Curie)</a:t>
            </a:r>
          </a:p>
          <a:p>
            <a:r>
              <a:rPr lang="en-US" altLang="en-US" dirty="0" err="1"/>
              <a:t>Bq</a:t>
            </a:r>
            <a:r>
              <a:rPr lang="en-US" altLang="en-US" dirty="0"/>
              <a:t> – Becquerel (one disintegration per second)</a:t>
            </a:r>
          </a:p>
          <a:p>
            <a:endParaRPr lang="en-US" altLang="en-US" dirty="0"/>
          </a:p>
          <a:p>
            <a:r>
              <a:rPr lang="en-US" altLang="en-US" dirty="0"/>
              <a:t>Reference: International Commission on Radiological Protection Publication 30, Limits for Intakes of Radionuclides by Workers, 1979</a:t>
            </a:r>
          </a:p>
        </p:txBody>
      </p:sp>
      <p:sp>
        <p:nvSpPr>
          <p:cNvPr id="49156" name="Slide Number Placeholder 3">
            <a:extLst>
              <a:ext uri="{FF2B5EF4-FFF2-40B4-BE49-F238E27FC236}">
                <a16:creationId xmlns:a16="http://schemas.microsoft.com/office/drawing/2014/main" id="{BE473B01-42A5-8E9B-32D7-EC0CF01DAE6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86E0B43-1392-4EA3-8DA9-F764DD1D3E49}"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table, based on calculations by R.E. Rowland, shows the </a:t>
            </a:r>
            <a:r>
              <a:rPr lang="en-US" b="0" i="0" dirty="0">
                <a:solidFill>
                  <a:srgbClr val="000000"/>
                </a:solidFill>
                <a:effectLst/>
              </a:rPr>
              <a:t>radioisotopes that produce most of the radioactive decays that take place within the adult body. </a:t>
            </a:r>
          </a:p>
          <a:p>
            <a:endParaRPr lang="en-US" dirty="0">
              <a:solidFill>
                <a:srgbClr val="000000"/>
              </a:solidFill>
            </a:endParaRPr>
          </a:p>
          <a:p>
            <a:r>
              <a:rPr lang="en-US" b="0" i="0" dirty="0">
                <a:solidFill>
                  <a:srgbClr val="000000"/>
                </a:solidFill>
                <a:effectLst/>
              </a:rPr>
              <a:t>While there are many other radioisotopes in the body in addition to those listed, most contribute very few decays per second, and are thus trivial in comparison.</a:t>
            </a:r>
          </a:p>
          <a:p>
            <a:endParaRPr lang="en-US" dirty="0">
              <a:latin typeface="+mn-lt"/>
            </a:endParaRPr>
          </a:p>
          <a:p>
            <a:r>
              <a:rPr lang="en-US" dirty="0"/>
              <a:t>One disintegration per second is a Becquerel.</a:t>
            </a:r>
          </a:p>
          <a:p>
            <a:endParaRPr lang="en-US" dirty="0"/>
          </a:p>
          <a:p>
            <a:r>
              <a:rPr lang="en-US" dirty="0">
                <a:solidFill>
                  <a:srgbClr val="FF0000"/>
                </a:solidFill>
              </a:rPr>
              <a:t>Note: Some of the disintegrations per second (Becquerels) in this table differ from the previous slide, especially for C-14. Data in the previous slide is from ICRP 30 (1979), whereas data in this slide is from NCRP Report No. 94 (1987). </a:t>
            </a:r>
          </a:p>
          <a:p>
            <a:endParaRPr lang="en-US" dirty="0"/>
          </a:p>
          <a:p>
            <a:r>
              <a:rPr lang="en-US" dirty="0">
                <a:latin typeface="+mn-lt"/>
              </a:rPr>
              <a:t>Additional reference: NCRP Report No. 94,</a:t>
            </a:r>
            <a:r>
              <a:rPr lang="en-US" i="1" dirty="0">
                <a:latin typeface="+mn-lt"/>
              </a:rPr>
              <a:t> Exposure of the Population in the United States and Canada from Natural Background Radiation</a:t>
            </a:r>
            <a:r>
              <a:rPr lang="en-US" dirty="0"/>
              <a:t>, 1987</a:t>
            </a: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16</a:t>
            </a:fld>
            <a:endParaRPr lang="en-US" altLang="en-US"/>
          </a:p>
        </p:txBody>
      </p:sp>
    </p:spTree>
    <p:extLst>
      <p:ext uri="{BB962C8B-B14F-4D97-AF65-F5344CB8AC3E}">
        <p14:creationId xmlns:p14="http://schemas.microsoft.com/office/powerpoint/2010/main" val="241687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D3B90CF8-CE93-E29B-94BA-9AEFDFAB980E}"/>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B24C9851-C3D3-95BA-A686-2FEF94CAE5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Times" panose="02020603050405020304" pitchFamily="18" charset="0"/>
              </a:rPr>
              <a:t>This graphic illustrates how chemical elements, both stable and radioactive isotopes, are distributed in different parts of the body. </a:t>
            </a:r>
          </a:p>
          <a:p>
            <a:endParaRPr lang="en-US" altLang="en-US" dirty="0">
              <a:latin typeface="Times" panose="02020603050405020304" pitchFamily="18" charset="0"/>
            </a:endParaRPr>
          </a:p>
          <a:p>
            <a:r>
              <a:rPr lang="en-US" altLang="en-US" dirty="0">
                <a:latin typeface="Times" panose="02020603050405020304" pitchFamily="18" charset="0"/>
              </a:rPr>
              <a:t>Soluble chemical elements enter the bloodstream via absorption through the GI tract (with differing absorption percentages), and are distributed throughout the body. The numbers in parentheses in the graphic indicate the approximate percent or relative amount generally distributed to (or deposited in) the subject organ or system, of the fraction that enters the bloodstream after intake (which ranges from &lt;1 to ~100% depending on the chemical element). Factors such as age and diet contribute to the variability of element concentration. </a:t>
            </a:r>
          </a:p>
          <a:p>
            <a:endParaRPr lang="en-US" altLang="en-US" dirty="0">
              <a:latin typeface="Times" panose="02020603050405020304" pitchFamily="18" charset="0"/>
            </a:endParaRPr>
          </a:p>
          <a:p>
            <a:r>
              <a:rPr lang="en-US" altLang="en-US" dirty="0">
                <a:latin typeface="Times" panose="02020603050405020304" pitchFamily="18" charset="0"/>
              </a:rPr>
              <a:t>Element amounts that remain in the blood (not deposited in tissues and organs) are excreted. Much of what is distributed throughout the body by the blood (including to the kidney, muscle, and other soft tissues) also clears fairly quickly.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DBE5C-E825-4B12-A90C-838E6AED70BF}" type="slidenum">
              <a:rPr lang="en-US" smtClean="0"/>
              <a:t>18</a:t>
            </a:fld>
            <a:endParaRPr lang="en-US"/>
          </a:p>
        </p:txBody>
      </p:sp>
    </p:spTree>
    <p:extLst>
      <p:ext uri="{BB962C8B-B14F-4D97-AF65-F5344CB8AC3E}">
        <p14:creationId xmlns:p14="http://schemas.microsoft.com/office/powerpoint/2010/main" val="137721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BFC1-58A5-546F-A724-C4C648895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116E1-6397-7E72-9EA5-A4B748F9B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9E4BD-2675-8E35-16D8-B4F61EE685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A7BAFD-32A0-319B-D728-79E6647F5C0C}"/>
              </a:ext>
            </a:extLst>
          </p:cNvPr>
          <p:cNvSpPr>
            <a:spLocks noGrp="1"/>
          </p:cNvSpPr>
          <p:nvPr>
            <p:ph type="sldNum" sz="quarter" idx="5"/>
          </p:nvPr>
        </p:nvSpPr>
        <p:spPr/>
        <p:txBody>
          <a:bodyPr/>
          <a:lstStyle/>
          <a:p>
            <a:fld id="{D23BFEE1-41B0-4A5C-9358-2751DF8566AE}" type="slidenum">
              <a:rPr lang="en-US" smtClean="0"/>
              <a:t>19</a:t>
            </a:fld>
            <a:endParaRPr lang="en-US"/>
          </a:p>
        </p:txBody>
      </p:sp>
    </p:spTree>
    <p:extLst>
      <p:ext uri="{BB962C8B-B14F-4D97-AF65-F5344CB8AC3E}">
        <p14:creationId xmlns:p14="http://schemas.microsoft.com/office/powerpoint/2010/main" val="297014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DC0DFFD-0C34-9210-F7EE-29464F38B48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7ECBFF97-DA5A-38F8-A757-AC0DF63591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live in a radioactive world.</a:t>
            </a:r>
          </a:p>
          <a:p>
            <a:endParaRPr lang="en-US" altLang="en-US" dirty="0"/>
          </a:p>
          <a:p>
            <a:r>
              <a:rPr lang="en-US" altLang="en-US" dirty="0"/>
              <a:t>So, let’s look at the sources of ionizing radiation we are exposed to every day of our lives.</a:t>
            </a:r>
          </a:p>
        </p:txBody>
      </p:sp>
      <p:sp>
        <p:nvSpPr>
          <p:cNvPr id="30724" name="Slide Number Placeholder 3">
            <a:extLst>
              <a:ext uri="{FF2B5EF4-FFF2-40B4-BE49-F238E27FC236}">
                <a16:creationId xmlns:a16="http://schemas.microsoft.com/office/drawing/2014/main" id="{D0548B54-E9C9-562D-4769-79E3F635B4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8EA3A4-F0DC-44BA-9C39-10DB4EF8D79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Radium-226 is one of the daughter radioisotopes in the uranium-238 decay chain.</a:t>
            </a:r>
          </a:p>
          <a:p>
            <a:endParaRPr lang="en-US" dirty="0"/>
          </a:p>
          <a:p>
            <a:r>
              <a:rPr lang="en-US" dirty="0"/>
              <a:t>Radium-224 is one of the daughter radioisotopes in the thorium-232 decay chain. </a:t>
            </a:r>
          </a:p>
        </p:txBody>
      </p:sp>
      <p:sp>
        <p:nvSpPr>
          <p:cNvPr id="4" name="Slide Number Placeholder 3"/>
          <p:cNvSpPr>
            <a:spLocks noGrp="1"/>
          </p:cNvSpPr>
          <p:nvPr>
            <p:ph type="sldNum" sz="quarter" idx="5"/>
          </p:nvPr>
        </p:nvSpPr>
        <p:spPr/>
        <p:txBody>
          <a:bodyPr/>
          <a:lstStyle/>
          <a:p>
            <a:fld id="{D23BFEE1-41B0-4A5C-9358-2751DF8566AE}" type="slidenum">
              <a:rPr lang="en-US" smtClean="0"/>
              <a:t>20</a:t>
            </a:fld>
            <a:endParaRPr lang="en-US"/>
          </a:p>
        </p:txBody>
      </p:sp>
    </p:spTree>
    <p:extLst>
      <p:ext uri="{BB962C8B-B14F-4D97-AF65-F5344CB8AC3E}">
        <p14:creationId xmlns:p14="http://schemas.microsoft.com/office/powerpoint/2010/main" val="265293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2BA6-414D-D7B3-F039-90445BA60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30548-E9EA-7D50-349D-B648EE643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D865F-43BD-26CB-40DF-A3DF9C38B4DB}"/>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037D6FF1-640A-7B7D-6BE5-69945FE1F7F4}"/>
              </a:ext>
            </a:extLst>
          </p:cNvPr>
          <p:cNvSpPr>
            <a:spLocks noGrp="1"/>
          </p:cNvSpPr>
          <p:nvPr>
            <p:ph type="sldNum" sz="quarter" idx="5"/>
          </p:nvPr>
        </p:nvSpPr>
        <p:spPr/>
        <p:txBody>
          <a:bodyPr/>
          <a:lstStyle/>
          <a:p>
            <a:fld id="{D23BFEE1-41B0-4A5C-9358-2751DF8566AE}" type="slidenum">
              <a:rPr lang="en-US" smtClean="0"/>
              <a:t>21</a:t>
            </a:fld>
            <a:endParaRPr lang="en-US"/>
          </a:p>
        </p:txBody>
      </p:sp>
    </p:spTree>
    <p:extLst>
      <p:ext uri="{BB962C8B-B14F-4D97-AF65-F5344CB8AC3E}">
        <p14:creationId xmlns:p14="http://schemas.microsoft.com/office/powerpoint/2010/main" val="30948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977A-9FAD-3E75-C79C-2259CBA66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71D86-F56A-5945-B153-263E12418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CB757-0B78-8E74-9ACE-B2CE26BC7D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61408-C762-D497-5E54-05685CE43196}"/>
              </a:ext>
            </a:extLst>
          </p:cNvPr>
          <p:cNvSpPr>
            <a:spLocks noGrp="1"/>
          </p:cNvSpPr>
          <p:nvPr>
            <p:ph type="sldNum" sz="quarter" idx="5"/>
          </p:nvPr>
        </p:nvSpPr>
        <p:spPr/>
        <p:txBody>
          <a:bodyPr/>
          <a:lstStyle/>
          <a:p>
            <a:fld id="{D23BFEE1-41B0-4A5C-9358-2751DF8566AE}" type="slidenum">
              <a:rPr lang="en-US" smtClean="0"/>
              <a:t>22</a:t>
            </a:fld>
            <a:endParaRPr lang="en-US"/>
          </a:p>
        </p:txBody>
      </p:sp>
    </p:spTree>
    <p:extLst>
      <p:ext uri="{BB962C8B-B14F-4D97-AF65-F5344CB8AC3E}">
        <p14:creationId xmlns:p14="http://schemas.microsoft.com/office/powerpoint/2010/main" val="210397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4356-5DD1-5227-2C57-8890B0F3F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11D2A-3E33-2C11-87F9-89060DEA12F4}"/>
              </a:ext>
            </a:extLst>
          </p:cNvPr>
          <p:cNvSpPr>
            <a:spLocks noGrp="1" noRot="1" noChangeAspect="1"/>
          </p:cNvSpPr>
          <p:nvPr>
            <p:ph type="sldImg"/>
          </p:nvPr>
        </p:nvSpPr>
        <p:spPr>
          <a:xfrm>
            <a:off x="1295400" y="1185863"/>
            <a:ext cx="4267200" cy="3200400"/>
          </a:xfrm>
        </p:spPr>
      </p:sp>
      <p:sp>
        <p:nvSpPr>
          <p:cNvPr id="3" name="Notes Placeholder 2">
            <a:extLst>
              <a:ext uri="{FF2B5EF4-FFF2-40B4-BE49-F238E27FC236}">
                <a16:creationId xmlns:a16="http://schemas.microsoft.com/office/drawing/2014/main" id="{8ECF08F4-41C7-34EB-EBA0-EC494A521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F11D0-CBC7-1ADF-C8B6-2E33567752BA}"/>
              </a:ext>
            </a:extLst>
          </p:cNvPr>
          <p:cNvSpPr>
            <a:spLocks noGrp="1"/>
          </p:cNvSpPr>
          <p:nvPr>
            <p:ph type="sldNum" sz="quarter" idx="5"/>
          </p:nvPr>
        </p:nvSpPr>
        <p:spPr/>
        <p:txBody>
          <a:bodyPr/>
          <a:lstStyle/>
          <a:p>
            <a:fld id="{D23BFEE1-41B0-4A5C-9358-2751DF8566AE}" type="slidenum">
              <a:rPr lang="en-US" smtClean="0"/>
              <a:t>23</a:t>
            </a:fld>
            <a:endParaRPr lang="en-US"/>
          </a:p>
        </p:txBody>
      </p:sp>
    </p:spTree>
    <p:extLst>
      <p:ext uri="{BB962C8B-B14F-4D97-AF65-F5344CB8AC3E}">
        <p14:creationId xmlns:p14="http://schemas.microsoft.com/office/powerpoint/2010/main" val="1594616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24</a:t>
            </a:fld>
            <a:endParaRPr lang="en-US"/>
          </a:p>
        </p:txBody>
      </p:sp>
    </p:spTree>
    <p:extLst>
      <p:ext uri="{BB962C8B-B14F-4D97-AF65-F5344CB8AC3E}">
        <p14:creationId xmlns:p14="http://schemas.microsoft.com/office/powerpoint/2010/main" val="226075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B580-D1F3-6D24-62B7-2F3B4C4D9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8FD7F-64DE-5D6F-94D9-EA1F9F8BC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D8CEF-89D2-CA2E-CB0B-0E0005A8B3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53AB6E-F0E3-C2F2-0D0A-2844D3D151CF}"/>
              </a:ext>
            </a:extLst>
          </p:cNvPr>
          <p:cNvSpPr>
            <a:spLocks noGrp="1"/>
          </p:cNvSpPr>
          <p:nvPr>
            <p:ph type="sldNum" sz="quarter" idx="5"/>
          </p:nvPr>
        </p:nvSpPr>
        <p:spPr/>
        <p:txBody>
          <a:bodyPr/>
          <a:lstStyle/>
          <a:p>
            <a:fld id="{D23BFEE1-41B0-4A5C-9358-2751DF8566AE}" type="slidenum">
              <a:rPr lang="en-US" smtClean="0"/>
              <a:t>25</a:t>
            </a:fld>
            <a:endParaRPr lang="en-US"/>
          </a:p>
        </p:txBody>
      </p:sp>
    </p:spTree>
    <p:extLst>
      <p:ext uri="{BB962C8B-B14F-4D97-AF65-F5344CB8AC3E}">
        <p14:creationId xmlns:p14="http://schemas.microsoft.com/office/powerpoint/2010/main" val="1427745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A1DBE5C-E825-4B12-A90C-838E6AED70BF}" type="slidenum">
              <a:rPr lang="en-US" smtClean="0"/>
              <a:t>26</a:t>
            </a:fld>
            <a:endParaRPr lang="en-US"/>
          </a:p>
        </p:txBody>
      </p:sp>
    </p:spTree>
    <p:extLst>
      <p:ext uri="{BB962C8B-B14F-4D97-AF65-F5344CB8AC3E}">
        <p14:creationId xmlns:p14="http://schemas.microsoft.com/office/powerpoint/2010/main" val="4167644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4A806DA-19B6-90E4-69CA-DE8BF38EDDF9}"/>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4E0EBA9-A566-2C5A-7607-6ED3A559F8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Radiation from consumer products is one of the smallest contributors to our natural background radiation exposure.</a:t>
            </a:r>
          </a:p>
          <a:p>
            <a:endParaRPr lang="en-US" altLang="en-US" dirty="0"/>
          </a:p>
          <a:p>
            <a:r>
              <a:rPr lang="en-US" altLang="en-US" dirty="0"/>
              <a:t>Radioactive consumer products that can be found in American homes include smoke detectors, kitty litter, granite countertops, luminescent clocks, and compact fluorescent light bulbs.</a:t>
            </a:r>
          </a:p>
          <a:p>
            <a:endParaRPr lang="en-US" altLang="en-US" dirty="0"/>
          </a:p>
          <a:p>
            <a:r>
              <a:rPr lang="en-US" altLang="en-US" dirty="0"/>
              <a:t>The radioactivity of such consumer products is below regulatory concern and present no health risk to people.</a:t>
            </a:r>
          </a:p>
          <a:p>
            <a:endParaRPr lang="en-US" altLang="en-US" dirty="0"/>
          </a:p>
        </p:txBody>
      </p:sp>
      <p:sp>
        <p:nvSpPr>
          <p:cNvPr id="45060" name="Slide Number Placeholder 3">
            <a:extLst>
              <a:ext uri="{FF2B5EF4-FFF2-40B4-BE49-F238E27FC236}">
                <a16:creationId xmlns:a16="http://schemas.microsoft.com/office/drawing/2014/main" id="{BD5F47A9-BA4F-22A3-0B7F-8E566D042C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D97F1F-3DE6-485B-86AF-4F040CD75569}" type="slidenum">
              <a:rPr lang="en-US" altLang="en-US" smtClean="0">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extLst>
      <p:ext uri="{BB962C8B-B14F-4D97-AF65-F5344CB8AC3E}">
        <p14:creationId xmlns:p14="http://schemas.microsoft.com/office/powerpoint/2010/main" val="513113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natural radionuclides found in some common consumer products.</a:t>
            </a:r>
          </a:p>
          <a:p>
            <a:endParaRPr lang="en-US" dirty="0"/>
          </a:p>
          <a:p>
            <a:r>
              <a:rPr lang="en-US" altLang="en-US" dirty="0"/>
              <a:t>Potassium-40 is ubiquitous in Earth’s environment and is found in almost every kind of consumer product made from natural Earth materials.</a:t>
            </a:r>
          </a:p>
          <a:p>
            <a:endParaRPr lang="en-US" dirty="0"/>
          </a:p>
        </p:txBody>
      </p:sp>
      <p:sp>
        <p:nvSpPr>
          <p:cNvPr id="4" name="Slide Number Placeholder 3"/>
          <p:cNvSpPr>
            <a:spLocks noGrp="1"/>
          </p:cNvSpPr>
          <p:nvPr>
            <p:ph type="sldNum" sz="quarter" idx="5"/>
          </p:nvPr>
        </p:nvSpPr>
        <p:spPr/>
        <p:txBody>
          <a:bodyPr/>
          <a:lstStyle/>
          <a:p>
            <a:fld id="{3A1DBE5C-E825-4B12-A90C-838E6AED70BF}" type="slidenum">
              <a:rPr lang="en-US" smtClean="0"/>
              <a:t>28</a:t>
            </a:fld>
            <a:endParaRPr lang="en-US"/>
          </a:p>
        </p:txBody>
      </p:sp>
    </p:spTree>
    <p:extLst>
      <p:ext uri="{BB962C8B-B14F-4D97-AF65-F5344CB8AC3E}">
        <p14:creationId xmlns:p14="http://schemas.microsoft.com/office/powerpoint/2010/main" val="416990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kinds of radioactive construction materials used in commercial and residential buildings.</a:t>
            </a:r>
          </a:p>
        </p:txBody>
      </p:sp>
      <p:sp>
        <p:nvSpPr>
          <p:cNvPr id="4" name="Slide Number Placeholder 3"/>
          <p:cNvSpPr>
            <a:spLocks noGrp="1"/>
          </p:cNvSpPr>
          <p:nvPr>
            <p:ph type="sldNum" sz="quarter" idx="5"/>
          </p:nvPr>
        </p:nvSpPr>
        <p:spPr/>
        <p:txBody>
          <a:bodyPr/>
          <a:lstStyle/>
          <a:p>
            <a:fld id="{3A1DBE5C-E825-4B12-A90C-838E6AED70BF}" type="slidenum">
              <a:rPr lang="en-US" smtClean="0"/>
              <a:t>29</a:t>
            </a:fld>
            <a:endParaRPr lang="en-US"/>
          </a:p>
        </p:txBody>
      </p:sp>
    </p:spTree>
    <p:extLst>
      <p:ext uri="{BB962C8B-B14F-4D97-AF65-F5344CB8AC3E}">
        <p14:creationId xmlns:p14="http://schemas.microsoft.com/office/powerpoint/2010/main" val="424247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AB0E6AF-262F-40E1-94C6-FA8C2C8FE7A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F618FC77-7225-C273-90CB-0AF12142B7C2}"/>
              </a:ext>
            </a:extLst>
          </p:cNvPr>
          <p:cNvSpPr>
            <a:spLocks noGrp="1" noChangeArrowheads="1"/>
          </p:cNvSpPr>
          <p:nvPr>
            <p:ph type="body" idx="1"/>
          </p:nvPr>
        </p:nvSpPr>
        <p:spPr>
          <a:xfrm>
            <a:off x="685800" y="4507084"/>
            <a:ext cx="5486400" cy="4585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the primary sources of ionizing radiation that compose what we call natural background radiation.</a:t>
            </a:r>
          </a:p>
          <a:p>
            <a:endParaRPr lang="en-US" altLang="en-US" dirty="0"/>
          </a:p>
          <a:p>
            <a:r>
              <a:rPr lang="en-US" altLang="en-US" dirty="0"/>
              <a:t>Note that the annual doses shown in the slide vary somewhat in the literature.</a:t>
            </a:r>
          </a:p>
          <a:p>
            <a:pPr>
              <a:lnSpc>
                <a:spcPct val="80000"/>
              </a:lnSpc>
              <a:spcBef>
                <a:spcPct val="0"/>
              </a:spcBef>
            </a:pPr>
            <a:endParaRPr lang="en-US" altLang="en-US" dirty="0"/>
          </a:p>
          <a:p>
            <a:r>
              <a:rPr lang="en-US" altLang="en-US" dirty="0"/>
              <a:t>The total U.S. average annual background dose will vary depending on the number of contributors included in calculating the average dose.</a:t>
            </a:r>
          </a:p>
          <a:p>
            <a:pPr>
              <a:lnSpc>
                <a:spcPct val="80000"/>
              </a:lnSpc>
              <a:spcBef>
                <a:spcPct val="0"/>
              </a:spcBef>
            </a:pPr>
            <a:endParaRPr lang="en-US" altLang="en-US" dirty="0"/>
          </a:p>
          <a:p>
            <a:r>
              <a:rPr lang="en-US" altLang="en-US" dirty="0"/>
              <a:t>The individual contributors to the average likewise vary in the literature, as we will see shortly.</a:t>
            </a:r>
          </a:p>
          <a:p>
            <a:endParaRPr lang="en-US" altLang="en-US" dirty="0"/>
          </a:p>
          <a:p>
            <a:r>
              <a:rPr lang="en-US" altLang="en-US" dirty="0"/>
              <a:t>The medical contribution may vary by a factor of two or more, depending on one’s health.</a:t>
            </a:r>
          </a:p>
          <a:p>
            <a:pPr>
              <a:lnSpc>
                <a:spcPct val="80000"/>
              </a:lnSpc>
              <a:spcBef>
                <a:spcPct val="0"/>
              </a:spcBef>
            </a:pPr>
            <a:endParaRPr lang="en-US" altLang="en-US" dirty="0"/>
          </a:p>
          <a:p>
            <a:r>
              <a:rPr lang="en-US" altLang="en-US" dirty="0">
                <a:solidFill>
                  <a:srgbClr val="FF0000"/>
                </a:solidFill>
              </a:rPr>
              <a:t>The specific numbers are not that important since none of these sources of background radiation exposure result in any adverse health effects.</a:t>
            </a:r>
          </a:p>
          <a:p>
            <a:pPr>
              <a:lnSpc>
                <a:spcPct val="80000"/>
              </a:lnSpc>
              <a:spcBef>
                <a:spcPct val="0"/>
              </a:spcBef>
            </a:pPr>
            <a:endParaRPr lang="en-US" altLang="en-US" dirty="0"/>
          </a:p>
          <a:p>
            <a:r>
              <a:rPr lang="en-US" altLang="en-US" dirty="0"/>
              <a:t>The most significant takeaway in this slide is to note that radon is the source of more than half of our background radiation exposure --- because it’s in the air we breathe.</a:t>
            </a:r>
          </a:p>
          <a:p>
            <a:pPr>
              <a:lnSpc>
                <a:spcPct val="80000"/>
              </a:lnSpc>
              <a:spcBef>
                <a:spcPct val="0"/>
              </a:spcBef>
            </a:pPr>
            <a:endParaRPr lang="en-US" altLang="en-US" dirty="0"/>
          </a:p>
          <a:p>
            <a:r>
              <a:rPr lang="en-US" altLang="en-US" dirty="0"/>
              <a:t>Since radon is an alpha particle emitter and alpha particles have a very short range, radon decay deposits its energy only in lung tissue (alpha particles cannot penetrate the dead layer of human skin).</a:t>
            </a:r>
          </a:p>
        </p:txBody>
      </p:sp>
      <p:sp>
        <p:nvSpPr>
          <p:cNvPr id="36868" name="Slide Number Placeholder 3">
            <a:extLst>
              <a:ext uri="{FF2B5EF4-FFF2-40B4-BE49-F238E27FC236}">
                <a16:creationId xmlns:a16="http://schemas.microsoft.com/office/drawing/2014/main" id="{03669D95-858D-1DDC-416C-D531EF1C92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BBBE55-007C-4C30-A9EB-34251631391E}"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DB17639-ABEB-9BD6-694F-0039DB0E710B}"/>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B6CEC0C1-B5E4-ED9D-FC2F-4557A9D342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Building materials such as granite, cement, concrete, and gypsum contain measurable amounts of radioactive uranium, thorium, and potassium.</a:t>
            </a:r>
          </a:p>
          <a:p>
            <a:endParaRPr lang="en-US" altLang="en-US" dirty="0"/>
          </a:p>
          <a:p>
            <a:r>
              <a:rPr lang="en-US" altLang="en-US" dirty="0"/>
              <a:t>Note that our homes, office buildings, and other structures we inhabit emit radiation from the materials used in their construction.</a:t>
            </a:r>
          </a:p>
          <a:p>
            <a:endParaRPr lang="en-US" altLang="en-US" dirty="0"/>
          </a:p>
          <a:p>
            <a:r>
              <a:rPr lang="en-US" altLang="en-US" dirty="0">
                <a:solidFill>
                  <a:srgbClr val="FF0000"/>
                </a:solidFill>
              </a:rPr>
              <a:t>Note also that Grand Central Station could not be licensed as a nuclear power plant because its granite structure emits too much radiation.</a:t>
            </a:r>
          </a:p>
          <a:p>
            <a:endParaRPr lang="en-US" altLang="en-US" dirty="0"/>
          </a:p>
          <a:p>
            <a:r>
              <a:rPr lang="en-US" altLang="en-US" dirty="0" err="1"/>
              <a:t>pCi</a:t>
            </a:r>
            <a:r>
              <a:rPr lang="en-US" altLang="en-US" dirty="0"/>
              <a:t>/g – </a:t>
            </a:r>
            <a:r>
              <a:rPr lang="en-US" altLang="en-US" dirty="0" err="1"/>
              <a:t>picoCuries</a:t>
            </a:r>
            <a:r>
              <a:rPr lang="en-US" altLang="en-US" dirty="0"/>
              <a:t> per gram</a:t>
            </a:r>
          </a:p>
          <a:p>
            <a:endParaRPr lang="en-US" altLang="en-US" dirty="0"/>
          </a:p>
          <a:p>
            <a:r>
              <a:rPr lang="en-US" altLang="en-US" dirty="0"/>
              <a:t>Reference NCRP 94:  National Council on Radiation Protection and Measurements Report No. 94</a:t>
            </a:r>
          </a:p>
        </p:txBody>
      </p:sp>
      <p:sp>
        <p:nvSpPr>
          <p:cNvPr id="47108" name="Slide Number Placeholder 3">
            <a:extLst>
              <a:ext uri="{FF2B5EF4-FFF2-40B4-BE49-F238E27FC236}">
                <a16:creationId xmlns:a16="http://schemas.microsoft.com/office/drawing/2014/main" id="{7F2869D1-B213-5837-C3E4-B1DC79C1D0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CDB3689-175B-4D02-8647-B3AD389642CA}" type="slidenum">
              <a:rPr lang="en-US" altLang="en-US" smtClean="0"/>
              <a:pPr fontAlgn="base">
                <a:spcBef>
                  <a:spcPct val="0"/>
                </a:spcBef>
                <a:spcAft>
                  <a:spcPct val="0"/>
                </a:spcAft>
              </a:pPr>
              <a:t>30</a:t>
            </a:fld>
            <a:endParaRPr lang="en-US" altLang="en-US"/>
          </a:p>
        </p:txBody>
      </p:sp>
    </p:spTree>
    <p:extLst>
      <p:ext uri="{BB962C8B-B14F-4D97-AF65-F5344CB8AC3E}">
        <p14:creationId xmlns:p14="http://schemas.microsoft.com/office/powerpoint/2010/main" val="244655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98B2-6AE8-E7C6-1437-81DD03DB4DF3}"/>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0BB18CA-244A-68F4-5EB5-EB8753332E1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B370DE3-B62D-845E-EB3E-703464CA6A1D}"/>
              </a:ext>
            </a:extLst>
          </p:cNvPr>
          <p:cNvSpPr>
            <a:spLocks noGrp="1"/>
          </p:cNvSpPr>
          <p:nvPr>
            <p:ph type="body" idx="1"/>
          </p:nvPr>
        </p:nvSpPr>
        <p:spPr/>
        <p:txBody>
          <a:bodyPr/>
          <a:lstStyle/>
          <a:p>
            <a:pPr>
              <a:defRPr/>
            </a:pPr>
            <a:r>
              <a:rPr lang="en-US" dirty="0"/>
              <a:t>Much of what we eat is radioactive. </a:t>
            </a:r>
          </a:p>
          <a:p>
            <a:pPr>
              <a:defRPr/>
            </a:pPr>
            <a:endParaRPr lang="en-US" dirty="0"/>
          </a:p>
          <a:p>
            <a:pPr>
              <a:defRPr/>
            </a:pPr>
            <a:r>
              <a:rPr lang="en-US" dirty="0"/>
              <a:t>This table shows the radionuclides found in various food groups.</a:t>
            </a:r>
          </a:p>
          <a:p>
            <a:pPr>
              <a:defRPr/>
            </a:pPr>
            <a:endParaRPr lang="en-US" dirty="0"/>
          </a:p>
        </p:txBody>
      </p:sp>
      <p:sp>
        <p:nvSpPr>
          <p:cNvPr id="51204" name="Slide Number Placeholder 3">
            <a:extLst>
              <a:ext uri="{FF2B5EF4-FFF2-40B4-BE49-F238E27FC236}">
                <a16:creationId xmlns:a16="http://schemas.microsoft.com/office/drawing/2014/main" id="{2A1D697E-C442-8B8F-7DFE-6E3B88B6DA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C31A119-9B7A-4846-9757-DB0EA628EC63}"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1192797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065D2D5-DB8B-9E5D-18A1-33010853E8D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DF6DFBB-15FF-2267-327D-00AE0281554F}"/>
              </a:ext>
            </a:extLst>
          </p:cNvPr>
          <p:cNvSpPr>
            <a:spLocks noGrp="1"/>
          </p:cNvSpPr>
          <p:nvPr>
            <p:ph type="body" idx="1"/>
          </p:nvPr>
        </p:nvSpPr>
        <p:spPr/>
        <p:txBody>
          <a:bodyPr/>
          <a:lstStyle/>
          <a:p>
            <a:pPr>
              <a:defRPr/>
            </a:pPr>
            <a:r>
              <a:rPr lang="en-US" dirty="0"/>
              <a:t>As noted previously, potassium-40 is ubiquitous in our environment, which also includes our diet. Radium-226 is also absorbed into food products grown in the soil.</a:t>
            </a:r>
          </a:p>
          <a:p>
            <a:pPr>
              <a:defRPr/>
            </a:pPr>
            <a:endParaRPr lang="en-US" dirty="0"/>
          </a:p>
          <a:p>
            <a:pPr>
              <a:defRPr/>
            </a:pPr>
            <a:r>
              <a:rPr lang="en-US" dirty="0"/>
              <a:t>References</a:t>
            </a:r>
          </a:p>
          <a:p>
            <a:pPr marL="228600" indent="-228600" eaLnBrk="1" hangingPunct="1">
              <a:spcBef>
                <a:spcPct val="0"/>
              </a:spcBef>
              <a:buFont typeface="+mj-lt"/>
              <a:buAutoNum type="arabicPeriod"/>
              <a:defRPr/>
            </a:pPr>
            <a:r>
              <a:rPr lang="en-US" altLang="en-US" dirty="0"/>
              <a:t>Handbook of Radiation Measurement and Protection, Brodsky, A., CRC Press 1978 </a:t>
            </a:r>
          </a:p>
          <a:p>
            <a:pPr marL="228600" indent="-228600" eaLnBrk="1" hangingPunct="1">
              <a:spcBef>
                <a:spcPct val="0"/>
              </a:spcBef>
              <a:buFont typeface="+mj-lt"/>
              <a:buAutoNum type="arabicPeriod"/>
              <a:defRPr/>
            </a:pPr>
            <a:r>
              <a:rPr lang="en-US" altLang="en-US" dirty="0"/>
              <a:t>Environmental Radioactivity from Natural, Industrial and Military Sources, </a:t>
            </a:r>
          </a:p>
          <a:p>
            <a:pPr eaLnBrk="1" hangingPunct="1">
              <a:spcBef>
                <a:spcPct val="0"/>
              </a:spcBef>
              <a:defRPr/>
            </a:pPr>
            <a:r>
              <a:rPr lang="en-US" altLang="en-US" dirty="0"/>
              <a:t>      </a:t>
            </a:r>
            <a:r>
              <a:rPr lang="en-US" altLang="en-US" dirty="0" err="1"/>
              <a:t>Eisenbud</a:t>
            </a:r>
            <a:r>
              <a:rPr lang="en-US" altLang="en-US" dirty="0"/>
              <a:t>, M and Gesell T., Academic Press, Inc. 1997</a:t>
            </a:r>
            <a:endParaRPr lang="en-US" altLang="en-US" sz="1800" dirty="0"/>
          </a:p>
          <a:p>
            <a:pPr marL="228600" indent="-228600">
              <a:buFont typeface="+mj-lt"/>
              <a:buAutoNum type="arabicPeriod"/>
              <a:defRPr/>
            </a:pPr>
            <a:endParaRPr lang="en-US" altLang="en-US" dirty="0"/>
          </a:p>
          <a:p>
            <a:pPr marL="228600" indent="-228600">
              <a:buFont typeface="+mj-lt"/>
              <a:buAutoNum type="arabicPeriod"/>
              <a:defRPr/>
            </a:pPr>
            <a:endParaRPr lang="en-US" altLang="en-US" dirty="0"/>
          </a:p>
          <a:p>
            <a:pPr marL="228600" indent="-228600">
              <a:buFont typeface="+mj-lt"/>
              <a:buAutoNum type="arabicPeriod"/>
              <a:defRPr/>
            </a:pPr>
            <a:endParaRPr lang="en-US" dirty="0"/>
          </a:p>
        </p:txBody>
      </p:sp>
      <p:sp>
        <p:nvSpPr>
          <p:cNvPr id="51204" name="Slide Number Placeholder 3">
            <a:extLst>
              <a:ext uri="{FF2B5EF4-FFF2-40B4-BE49-F238E27FC236}">
                <a16:creationId xmlns:a16="http://schemas.microsoft.com/office/drawing/2014/main" id="{7EF275F3-D62B-2088-814D-41876D3F07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C31A119-9B7A-4846-9757-DB0EA628EC63}" type="slidenum">
              <a:rPr lang="en-US" altLang="en-US" smtClean="0"/>
              <a:pPr fontAlgn="base">
                <a:spcBef>
                  <a:spcPct val="0"/>
                </a:spcBef>
                <a:spcAft>
                  <a:spcPct val="0"/>
                </a:spcAft>
              </a:pPr>
              <a:t>32</a:t>
            </a:fld>
            <a:endParaRPr lang="en-US" altLang="en-US"/>
          </a:p>
        </p:txBody>
      </p:sp>
    </p:spTree>
    <p:extLst>
      <p:ext uri="{BB962C8B-B14F-4D97-AF65-F5344CB8AC3E}">
        <p14:creationId xmlns:p14="http://schemas.microsoft.com/office/powerpoint/2010/main" val="1510396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BEF56-D75A-FEFB-F4F4-B1EB21F0E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2A2C9-1EBE-15D5-CA3F-FF328BF21A1A}"/>
              </a:ext>
            </a:extLst>
          </p:cNvPr>
          <p:cNvSpPr>
            <a:spLocks noGrp="1" noRot="1" noChangeAspect="1"/>
          </p:cNvSpPr>
          <p:nvPr>
            <p:ph type="sldImg"/>
          </p:nvPr>
        </p:nvSpPr>
        <p:spPr>
          <a:xfrm>
            <a:off x="1295400" y="1185863"/>
            <a:ext cx="4267200" cy="3200400"/>
          </a:xfrm>
        </p:spPr>
      </p:sp>
      <p:sp>
        <p:nvSpPr>
          <p:cNvPr id="3" name="Notes Placeholder 2">
            <a:extLst>
              <a:ext uri="{FF2B5EF4-FFF2-40B4-BE49-F238E27FC236}">
                <a16:creationId xmlns:a16="http://schemas.microsoft.com/office/drawing/2014/main" id="{0AFCDD28-9838-98EF-C4A2-B505C68E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85892C-F4D6-C95F-157D-9D44C422A9DB}"/>
              </a:ext>
            </a:extLst>
          </p:cNvPr>
          <p:cNvSpPr>
            <a:spLocks noGrp="1"/>
          </p:cNvSpPr>
          <p:nvPr>
            <p:ph type="sldNum" sz="quarter" idx="5"/>
          </p:nvPr>
        </p:nvSpPr>
        <p:spPr/>
        <p:txBody>
          <a:bodyPr/>
          <a:lstStyle/>
          <a:p>
            <a:fld id="{D23BFEE1-41B0-4A5C-9358-2751DF8566AE}" type="slidenum">
              <a:rPr lang="en-US" smtClean="0"/>
              <a:t>33</a:t>
            </a:fld>
            <a:endParaRPr lang="en-US"/>
          </a:p>
        </p:txBody>
      </p:sp>
    </p:spTree>
    <p:extLst>
      <p:ext uri="{BB962C8B-B14F-4D97-AF65-F5344CB8AC3E}">
        <p14:creationId xmlns:p14="http://schemas.microsoft.com/office/powerpoint/2010/main" val="173472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1DF6D86-865D-D71C-168D-96E05988B39C}"/>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2E1A4B0-51C0-642A-209F-D571F7B63D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shows the various contributors to our dose from natural background radiation in a pie chart.</a:t>
            </a:r>
          </a:p>
          <a:p>
            <a:endParaRPr lang="en-US" altLang="en-US" dirty="0"/>
          </a:p>
          <a:p>
            <a:r>
              <a:rPr lang="en-US" altLang="en-US" dirty="0"/>
              <a:t>Comparing the numbers in this slide to the numbers in the previous slide, one can see how the individual contributors to our average background radiation dose may vary in the literature.</a:t>
            </a:r>
          </a:p>
          <a:p>
            <a:endParaRPr lang="en-US" altLang="en-US" dirty="0"/>
          </a:p>
          <a:p>
            <a:r>
              <a:rPr lang="en-US" altLang="en-US" dirty="0"/>
              <a:t>However, the largest single contributor to our natural background radiation dose is radon, which comes from the radioactive decay of uranium and thorium – both very plentiful in the Earth’s crust.</a:t>
            </a:r>
          </a:p>
          <a:p>
            <a:endParaRPr lang="en-US" altLang="en-US" dirty="0"/>
          </a:p>
          <a:p>
            <a:r>
              <a:rPr lang="en-US" altLang="en-US" dirty="0"/>
              <a:t>Cosmic radiation is high energy, heavy, charged particles entering Earth’s atmosphere from sources in space.</a:t>
            </a:r>
          </a:p>
          <a:p>
            <a:endParaRPr lang="en-US" altLang="en-US" dirty="0"/>
          </a:p>
          <a:p>
            <a:pPr algn="l"/>
            <a:r>
              <a:rPr lang="en-US" altLang="en-US" dirty="0"/>
              <a:t>Cosmogenic radiation is the secondary radiation resulting from cosmic radiation interactions with atoms in Earth’s atmosphere. </a:t>
            </a:r>
            <a:r>
              <a:rPr lang="en-US" b="0" i="0" u="none" strike="noStrike" baseline="0" dirty="0"/>
              <a:t>Except for carbon-14, and sodium-22, which have metabolic roles in the human body, the cosmogenic radionuclides contribute little to radiation doses.</a:t>
            </a:r>
            <a:endParaRPr lang="en-US" altLang="en-US" dirty="0"/>
          </a:p>
        </p:txBody>
      </p:sp>
      <p:sp>
        <p:nvSpPr>
          <p:cNvPr id="38916" name="Slide Number Placeholder 3">
            <a:extLst>
              <a:ext uri="{FF2B5EF4-FFF2-40B4-BE49-F238E27FC236}">
                <a16:creationId xmlns:a16="http://schemas.microsoft.com/office/drawing/2014/main" id="{845DCE9C-1028-031F-0F20-A89091DF92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02F10D-AD6D-4BCE-818D-21861CAA145E}"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5</a:t>
            </a:fld>
            <a:endParaRPr lang="en-US"/>
          </a:p>
        </p:txBody>
      </p:sp>
    </p:spTree>
    <p:extLst>
      <p:ext uri="{BB962C8B-B14F-4D97-AF65-F5344CB8AC3E}">
        <p14:creationId xmlns:p14="http://schemas.microsoft.com/office/powerpoint/2010/main" val="393013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6</a:t>
            </a:fld>
            <a:endParaRPr lang="en-US"/>
          </a:p>
        </p:txBody>
      </p:sp>
    </p:spTree>
    <p:extLst>
      <p:ext uri="{BB962C8B-B14F-4D97-AF65-F5344CB8AC3E}">
        <p14:creationId xmlns:p14="http://schemas.microsoft.com/office/powerpoint/2010/main" val="196807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The high-energy particles incident on the atmosphere interact with atoms and molecules in the air and generate a complex set of secondary charged and uncharged</a:t>
            </a:r>
          </a:p>
          <a:p>
            <a:pPr algn="l"/>
            <a:r>
              <a:rPr lang="en-US" b="0" i="0" u="none" strike="noStrike" baseline="0" dirty="0"/>
              <a:t>particles, including neutrons</a:t>
            </a:r>
            <a:r>
              <a:rPr lang="en-US" dirty="0"/>
              <a:t> and</a:t>
            </a:r>
            <a:r>
              <a:rPr lang="en-US" b="0" i="0" u="none" strike="noStrike" baseline="0" dirty="0"/>
              <a:t> </a:t>
            </a:r>
            <a:r>
              <a:rPr lang="en-US" b="0" i="0" u="none" strike="noStrike" baseline="0" dirty="0" err="1"/>
              <a:t>pions</a:t>
            </a:r>
            <a:r>
              <a:rPr lang="en-US" b="0" i="0" u="none" strike="noStrike" baseline="0" dirty="0"/>
              <a:t>, which decay into muons, electrons, and neutrinos.</a:t>
            </a:r>
          </a:p>
          <a:p>
            <a:pPr algn="l"/>
            <a:endParaRPr lang="en-US" dirty="0"/>
          </a:p>
          <a:p>
            <a:r>
              <a:rPr lang="en-US" b="0" i="0" u="none" strike="noStrike" baseline="0" dirty="0"/>
              <a:t>While charged </a:t>
            </a:r>
            <a:r>
              <a:rPr lang="en-US" b="0" i="0" u="none" strike="noStrike" baseline="0" dirty="0" err="1"/>
              <a:t>pions</a:t>
            </a:r>
            <a:r>
              <a:rPr lang="en-US" dirty="0"/>
              <a:t> (</a:t>
            </a:r>
            <a:r>
              <a:rPr lang="el-GR" dirty="0"/>
              <a:t>π</a:t>
            </a:r>
            <a:r>
              <a:rPr lang="en-US" baseline="30000" dirty="0"/>
              <a:t>-</a:t>
            </a:r>
            <a:r>
              <a:rPr lang="en-US" dirty="0"/>
              <a:t> and </a:t>
            </a:r>
            <a:r>
              <a:rPr lang="el-GR" dirty="0"/>
              <a:t>π</a:t>
            </a:r>
            <a:r>
              <a:rPr lang="en-US" baseline="30000" dirty="0"/>
              <a:t>+</a:t>
            </a:r>
            <a:r>
              <a:rPr lang="en-US" dirty="0"/>
              <a:t>) most often decay into muons and muon neutrinos, neutral </a:t>
            </a:r>
            <a:r>
              <a:rPr lang="en-US" dirty="0" err="1"/>
              <a:t>pions</a:t>
            </a:r>
            <a:r>
              <a:rPr lang="en-US" dirty="0"/>
              <a:t> (</a:t>
            </a:r>
            <a:r>
              <a:rPr lang="el-GR" dirty="0"/>
              <a:t>π</a:t>
            </a:r>
            <a:r>
              <a:rPr lang="en-US" baseline="30000" dirty="0"/>
              <a:t>0</a:t>
            </a:r>
            <a:r>
              <a:rPr lang="en-US" dirty="0"/>
              <a:t>) generally decay into two photons (gamma-rays). The photons may further undergo </a:t>
            </a:r>
            <a:r>
              <a:rPr lang="en-US" b="0" i="0" u="none" strike="noStrike" baseline="0" dirty="0"/>
              <a:t>internal conversions with each resulting in an electron-positron pair as shown in the graphic.</a:t>
            </a:r>
          </a:p>
          <a:p>
            <a:pPr algn="l"/>
            <a:endParaRPr lang="en-US" dirty="0"/>
          </a:p>
        </p:txBody>
      </p:sp>
      <p:sp>
        <p:nvSpPr>
          <p:cNvPr id="4" name="Slide Number Placeholder 3"/>
          <p:cNvSpPr>
            <a:spLocks noGrp="1"/>
          </p:cNvSpPr>
          <p:nvPr>
            <p:ph type="sldNum" sz="quarter" idx="5"/>
          </p:nvPr>
        </p:nvSpPr>
        <p:spPr/>
        <p:txBody>
          <a:bodyPr/>
          <a:lstStyle/>
          <a:p>
            <a:fld id="{3A1DBE5C-E825-4B12-A90C-838E6AED70BF}" type="slidenum">
              <a:rPr lang="en-US" smtClean="0"/>
              <a:t>7</a:t>
            </a:fld>
            <a:endParaRPr lang="en-US"/>
          </a:p>
        </p:txBody>
      </p:sp>
    </p:spTree>
    <p:extLst>
      <p:ext uri="{BB962C8B-B14F-4D97-AF65-F5344CB8AC3E}">
        <p14:creationId xmlns:p14="http://schemas.microsoft.com/office/powerpoint/2010/main" val="7983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illustrates the contributors to our cosmic radiation exposure, which constitutes less than 10% of our natural background radiation exposure.</a:t>
            </a:r>
          </a:p>
          <a:p>
            <a:endParaRPr lang="en-US" dirty="0"/>
          </a:p>
          <a:p>
            <a:pPr algn="l"/>
            <a:r>
              <a:rPr lang="en-US" u="sng" dirty="0"/>
              <a:t>Charged-particle </a:t>
            </a:r>
            <a:r>
              <a:rPr lang="en-US" dirty="0"/>
              <a:t>radiation is primarily from muons, electrons, and protons. The </a:t>
            </a:r>
            <a:r>
              <a:rPr lang="en-US" b="0" i="0" u="none" strike="noStrike" baseline="0" dirty="0"/>
              <a:t>long mean free path of muons in the atmosphere makes them the dominant component of the </a:t>
            </a:r>
            <a:r>
              <a:rPr lang="en-US" b="0" i="0" u="sng" strike="noStrike" baseline="0" dirty="0"/>
              <a:t>charged-particle radiation at ground level</a:t>
            </a:r>
            <a:r>
              <a:rPr lang="en-US" b="0" i="0" strike="noStrike" baseline="0" dirty="0"/>
              <a:t>, as </a:t>
            </a:r>
            <a:r>
              <a:rPr lang="en-US" b="0" i="0" u="none" strike="noStrike" baseline="0" dirty="0"/>
              <a:t>shown in this graphic. </a:t>
            </a:r>
            <a:endParaRPr lang="en-US" dirty="0"/>
          </a:p>
          <a:p>
            <a:endParaRPr lang="en-US" dirty="0"/>
          </a:p>
          <a:p>
            <a:r>
              <a:rPr lang="en-US" dirty="0"/>
              <a:t>Muons contribute &gt;70% of cosmic radiation exposure at sea level, electrons/photons about 15%, neutrons &lt;10%, and protons &lt;5%. At the elevation of Denver and Albuquerque, exposure is about 50% from muons, about 20% from neutrons, &lt;20% from electrons/photons, and about 10% from protons.</a:t>
            </a:r>
          </a:p>
          <a:p>
            <a:endParaRPr lang="en-US" dirty="0"/>
          </a:p>
          <a:p>
            <a:pPr algn="l"/>
            <a:r>
              <a:rPr lang="en-US" dirty="0"/>
              <a:t>A</a:t>
            </a:r>
            <a:r>
              <a:rPr lang="en-US" b="0" i="0" u="none" strike="noStrike" baseline="0" dirty="0"/>
              <a:t>t aircraft altitudes, neutrons, protons, electrons, and photons are the most significant components of cosmic radiation.</a:t>
            </a:r>
          </a:p>
          <a:p>
            <a:pPr algn="l"/>
            <a:endParaRPr lang="en-US" dirty="0"/>
          </a:p>
          <a:p>
            <a:pPr algn="l"/>
            <a:r>
              <a:rPr lang="en-US" b="0" i="0" u="none" strike="noStrike" baseline="0" dirty="0"/>
              <a:t>Note that incoming protons initiating the cosmic ray neutron field are strongly affected by the earth’s magnetic field, with the effect that the neutron fluence rate in equatorial regions is less than that in polar regions.</a:t>
            </a:r>
          </a:p>
          <a:p>
            <a:pPr algn="l"/>
            <a:endParaRPr lang="en-US" dirty="0"/>
          </a:p>
        </p:txBody>
      </p:sp>
      <p:sp>
        <p:nvSpPr>
          <p:cNvPr id="4" name="Slide Number Placeholder 3"/>
          <p:cNvSpPr>
            <a:spLocks noGrp="1"/>
          </p:cNvSpPr>
          <p:nvPr>
            <p:ph type="sldNum" sz="quarter" idx="5"/>
          </p:nvPr>
        </p:nvSpPr>
        <p:spPr/>
        <p:txBody>
          <a:bodyPr/>
          <a:lstStyle/>
          <a:p>
            <a:fld id="{3A1DBE5C-E825-4B12-A90C-838E6AED70BF}" type="slidenum">
              <a:rPr lang="en-US" smtClean="0"/>
              <a:t>8</a:t>
            </a:fld>
            <a:endParaRPr lang="en-US"/>
          </a:p>
        </p:txBody>
      </p:sp>
    </p:spTree>
    <p:extLst>
      <p:ext uri="{BB962C8B-B14F-4D97-AF65-F5344CB8AC3E}">
        <p14:creationId xmlns:p14="http://schemas.microsoft.com/office/powerpoint/2010/main" val="339263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1DBE5C-E825-4B12-A90C-838E6AED70BF}" type="slidenum">
              <a:rPr lang="en-US" smtClean="0"/>
              <a:t>9</a:t>
            </a:fld>
            <a:endParaRPr lang="en-US"/>
          </a:p>
        </p:txBody>
      </p:sp>
    </p:spTree>
    <p:extLst>
      <p:ext uri="{BB962C8B-B14F-4D97-AF65-F5344CB8AC3E}">
        <p14:creationId xmlns:p14="http://schemas.microsoft.com/office/powerpoint/2010/main" val="12072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366179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157858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018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27908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872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381925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366668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231894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337505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D9FD-737F-4913-9986-CAEE46299302}"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275786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FD9FD-737F-4913-9986-CAEE46299302}"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117957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FD9FD-737F-4913-9986-CAEE46299302}"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25898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FD9FD-737F-4913-9986-CAEE46299302}"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15134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FD9FD-737F-4913-9986-CAEE46299302}"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232507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FD9FD-737F-4913-9986-CAEE46299302}"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19592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FD9FD-737F-4913-9986-CAEE46299302}"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79E4B-6194-4E85-9726-D7F2DC0499F2}" type="slidenum">
              <a:rPr lang="en-US" smtClean="0"/>
              <a:t>‹#›</a:t>
            </a:fld>
            <a:endParaRPr lang="en-US"/>
          </a:p>
        </p:txBody>
      </p:sp>
    </p:spTree>
    <p:extLst>
      <p:ext uri="{BB962C8B-B14F-4D97-AF65-F5344CB8AC3E}">
        <p14:creationId xmlns:p14="http://schemas.microsoft.com/office/powerpoint/2010/main" val="327016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BFD9FD-737F-4913-9986-CAEE46299302}" type="datetimeFigureOut">
              <a:rPr lang="en-US" smtClean="0"/>
              <a:t>7/5/2025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A679E4B-6194-4E85-9726-D7F2DC0499F2}" type="slidenum">
              <a:rPr lang="en-US" smtClean="0"/>
              <a:t>‹#›</a:t>
            </a:fld>
            <a:endParaRPr lang="en-US"/>
          </a:p>
        </p:txBody>
      </p:sp>
    </p:spTree>
    <p:extLst>
      <p:ext uri="{BB962C8B-B14F-4D97-AF65-F5344CB8AC3E}">
        <p14:creationId xmlns:p14="http://schemas.microsoft.com/office/powerpoint/2010/main" val="15695402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rerowland.com/BodyActivity.ht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704A-E9F5-6BA0-4FDB-47A64D6A4EFA}"/>
              </a:ext>
            </a:extLst>
          </p:cNvPr>
          <p:cNvSpPr>
            <a:spLocks noGrp="1"/>
          </p:cNvSpPr>
          <p:nvPr>
            <p:ph type="ctrTitle"/>
          </p:nvPr>
        </p:nvSpPr>
        <p:spPr>
          <a:xfrm>
            <a:off x="685800" y="2320412"/>
            <a:ext cx="7772400" cy="835589"/>
          </a:xfrm>
        </p:spPr>
        <p:txBody>
          <a:bodyPr>
            <a:normAutofit/>
          </a:bodyPr>
          <a:lstStyle/>
          <a:p>
            <a:pPr algn="ctr"/>
            <a:r>
              <a:rPr lang="en-US" sz="4400" dirty="0">
                <a:solidFill>
                  <a:schemeClr val="tx1"/>
                </a:solidFill>
                <a:latin typeface="Arial" panose="020B0604020202020204" pitchFamily="34" charset="0"/>
                <a:cs typeface="Arial" panose="020B0604020202020204" pitchFamily="34" charset="0"/>
              </a:rPr>
              <a:t>Our Radioactive World</a:t>
            </a:r>
          </a:p>
        </p:txBody>
      </p:sp>
      <p:sp>
        <p:nvSpPr>
          <p:cNvPr id="3" name="Subtitle 2">
            <a:extLst>
              <a:ext uri="{FF2B5EF4-FFF2-40B4-BE49-F238E27FC236}">
                <a16:creationId xmlns:a16="http://schemas.microsoft.com/office/drawing/2014/main" id="{ACF9543A-1F44-C6BE-FC23-5CFDC1450C49}"/>
              </a:ext>
            </a:extLst>
          </p:cNvPr>
          <p:cNvSpPr>
            <a:spLocks noGrp="1"/>
          </p:cNvSpPr>
          <p:nvPr>
            <p:ph type="subTitle" idx="1"/>
          </p:nvPr>
        </p:nvSpPr>
        <p:spPr/>
        <p:txBody>
          <a:bodyPr>
            <a:normAutofit fontScale="92500" lnSpcReduction="20000"/>
          </a:bodyPr>
          <a:lstStyle/>
          <a:p>
            <a:pPr algn="ctr"/>
            <a:r>
              <a:rPr lang="en-US" dirty="0">
                <a:solidFill>
                  <a:schemeClr val="tx1"/>
                </a:solidFill>
                <a:latin typeface="Arial" panose="020B0604020202020204" pitchFamily="34" charset="0"/>
                <a:cs typeface="Arial" panose="020B0604020202020204" pitchFamily="34" charset="0"/>
              </a:rPr>
              <a:t>Jeffrey Mahn</a:t>
            </a:r>
          </a:p>
          <a:p>
            <a:pPr algn="ctr"/>
            <a:r>
              <a:rPr lang="en-US" sz="2000" dirty="0">
                <a:solidFill>
                  <a:schemeClr val="tx1"/>
                </a:solidFill>
                <a:latin typeface="Arial" panose="020B0604020202020204" pitchFamily="34" charset="0"/>
                <a:cs typeface="Arial" panose="020B0604020202020204" pitchFamily="34" charset="0"/>
              </a:rPr>
              <a:t>Nuclear Engineer (Retired)</a:t>
            </a:r>
          </a:p>
          <a:p>
            <a:pPr algn="ctr"/>
            <a:r>
              <a:rPr lang="en-US" sz="2000" dirty="0">
                <a:solidFill>
                  <a:schemeClr val="tx1"/>
                </a:solidFill>
                <a:latin typeface="Arial" panose="020B0604020202020204" pitchFamily="34" charset="0"/>
                <a:cs typeface="Arial" panose="020B0604020202020204" pitchFamily="34" charset="0"/>
              </a:rPr>
              <a:t>jamahn47@gmail.com</a:t>
            </a:r>
          </a:p>
        </p:txBody>
      </p:sp>
    </p:spTree>
    <p:extLst>
      <p:ext uri="{BB962C8B-B14F-4D97-AF65-F5344CB8AC3E}">
        <p14:creationId xmlns:p14="http://schemas.microsoft.com/office/powerpoint/2010/main" val="38250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E7B3BD1-82E9-A8B7-CD7A-2003F0BE3A6E}"/>
              </a:ext>
            </a:extLst>
          </p:cNvPr>
          <p:cNvSpPr>
            <a:spLocks noGrp="1" noChangeArrowheads="1"/>
          </p:cNvSpPr>
          <p:nvPr>
            <p:ph type="title"/>
          </p:nvPr>
        </p:nvSpPr>
        <p:spPr>
          <a:xfrm>
            <a:off x="628650" y="126744"/>
            <a:ext cx="7886700" cy="1006475"/>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Who is exposed to the most</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terrestrial radiation?</a:t>
            </a:r>
          </a:p>
        </p:txBody>
      </p:sp>
      <p:sp>
        <p:nvSpPr>
          <p:cNvPr id="41987" name="Content Placeholder 2">
            <a:extLst>
              <a:ext uri="{FF2B5EF4-FFF2-40B4-BE49-F238E27FC236}">
                <a16:creationId xmlns:a16="http://schemas.microsoft.com/office/drawing/2014/main" id="{49D3EF49-71AD-2968-5D72-C99344681155}"/>
              </a:ext>
            </a:extLst>
          </p:cNvPr>
          <p:cNvSpPr>
            <a:spLocks noGrp="1" noChangeArrowheads="1"/>
          </p:cNvSpPr>
          <p:nvPr>
            <p:ph idx="1"/>
          </p:nvPr>
        </p:nvSpPr>
        <p:spPr>
          <a:xfrm>
            <a:off x="393905" y="1267158"/>
            <a:ext cx="8356190" cy="5464098"/>
          </a:xfrm>
        </p:spPr>
        <p:txBody>
          <a:bodyPr/>
          <a:lstStyle/>
          <a:p>
            <a:pPr marL="0" indent="0">
              <a:lnSpc>
                <a:spcPct val="100000"/>
              </a:lnSpc>
              <a:buNone/>
            </a:pPr>
            <a:r>
              <a:rPr lang="en-US" altLang="en-US" sz="1800" b="1" dirty="0"/>
              <a:t>Terrestrial radiation </a:t>
            </a:r>
            <a:r>
              <a:rPr lang="en-US" altLang="en-US" sz="1800" dirty="0"/>
              <a:t>comes from long-lived radioactive isotopes like potassium, uranium, and thorium (as well as their radioactive decay daughter products), found in most soils.</a:t>
            </a:r>
            <a:endParaRPr lang="en-US" altLang="en-US" dirty="0"/>
          </a:p>
        </p:txBody>
      </p:sp>
      <p:pic>
        <p:nvPicPr>
          <p:cNvPr id="6146" name="Picture 2">
            <a:extLst>
              <a:ext uri="{FF2B5EF4-FFF2-40B4-BE49-F238E27FC236}">
                <a16:creationId xmlns:a16="http://schemas.microsoft.com/office/drawing/2014/main" id="{183D22FF-FC80-4195-05CA-DB5538CECAC1}"/>
              </a:ext>
            </a:extLst>
          </p:cNvPr>
          <p:cNvPicPr>
            <a:picLocks noChangeAspect="1" noChangeArrowheads="1"/>
          </p:cNvPicPr>
          <p:nvPr/>
        </p:nvPicPr>
        <p:blipFill>
          <a:blip r:embed="rId3"/>
          <a:srcRect/>
          <a:stretch>
            <a:fillRect/>
          </a:stretch>
        </p:blipFill>
        <p:spPr bwMode="auto">
          <a:xfrm>
            <a:off x="1011302" y="2212259"/>
            <a:ext cx="7121395" cy="444864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E8333D3-44E5-CCDE-FE30-F2EA581DB1ED}"/>
              </a:ext>
            </a:extLst>
          </p:cNvPr>
          <p:cNvSpPr txBox="1"/>
          <p:nvPr/>
        </p:nvSpPr>
        <p:spPr>
          <a:xfrm>
            <a:off x="393904" y="6546590"/>
            <a:ext cx="440983" cy="369332"/>
          </a:xfrm>
          <a:prstGeom prst="rect">
            <a:avLst/>
          </a:prstGeom>
          <a:noFill/>
        </p:spPr>
        <p:txBody>
          <a:bodyPr wrap="square">
            <a:spAutoFit/>
          </a:bodyPr>
          <a:lstStyle/>
          <a:p>
            <a:r>
              <a:rPr lang="en-US" dirty="0">
                <a:solidFill>
                  <a:srgbClr val="FF0000"/>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Group 2">
            <a:extLst>
              <a:ext uri="{FF2B5EF4-FFF2-40B4-BE49-F238E27FC236}">
                <a16:creationId xmlns:a16="http://schemas.microsoft.com/office/drawing/2014/main" id="{6CF6897E-1DB7-AF96-FB2A-772F1774B80E}"/>
              </a:ext>
            </a:extLst>
          </p:cNvPr>
          <p:cNvGraphicFramePr>
            <a:graphicFrameLocks noGrp="1"/>
          </p:cNvGraphicFramePr>
          <p:nvPr>
            <p:extLst>
              <p:ext uri="{D42A27DB-BD31-4B8C-83A1-F6EECF244321}">
                <p14:modId xmlns:p14="http://schemas.microsoft.com/office/powerpoint/2010/main" val="837551006"/>
              </p:ext>
            </p:extLst>
          </p:nvPr>
        </p:nvGraphicFramePr>
        <p:xfrm>
          <a:off x="1790700" y="1356858"/>
          <a:ext cx="5562600" cy="4114057"/>
        </p:xfrm>
        <a:graphic>
          <a:graphicData uri="http://schemas.openxmlformats.org/drawingml/2006/table">
            <a:tbl>
              <a:tblPr/>
              <a:tblGrid>
                <a:gridCol w="1456871">
                  <a:extLst>
                    <a:ext uri="{9D8B030D-6E8A-4147-A177-3AD203B41FA5}">
                      <a16:colId xmlns:a16="http://schemas.microsoft.com/office/drawing/2014/main" val="20000"/>
                    </a:ext>
                  </a:extLst>
                </a:gridCol>
                <a:gridCol w="2251529">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tblGrid>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Isotope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Half-life (years)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rPr>
                        <a:t>Radiation</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Ra-226</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1622</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α</a:t>
                      </a:r>
                      <a:r>
                        <a:rPr kumimoji="0" lang="en-US" altLang="en-US" sz="1600" b="0" i="0" u="none" strike="noStrike" cap="none" normalizeH="0" baseline="0" dirty="0">
                          <a:ln>
                            <a:noFill/>
                          </a:ln>
                          <a:solidFill>
                            <a:schemeClr val="tx1"/>
                          </a:solidFill>
                          <a:effectLst/>
                          <a:latin typeface="Arial" pitchFamily="34" charset="0"/>
                          <a:cs typeface="Arial" pitchFamily="34" charset="0"/>
                        </a:rPr>
                        <a:t>, </a:t>
                      </a:r>
                      <a:r>
                        <a:rPr kumimoji="0" lang="el-GR" altLang="en-US" sz="1600" b="0" i="0" u="none" strike="noStrike" cap="none" normalizeH="0" baseline="0" dirty="0">
                          <a:ln>
                            <a:noFill/>
                          </a:ln>
                          <a:solidFill>
                            <a:schemeClr val="tx1"/>
                          </a:solidFill>
                          <a:effectLst/>
                          <a:latin typeface="Arial" pitchFamily="34" charset="0"/>
                          <a:cs typeface="Arial" pitchFamily="34" charset="0"/>
                        </a:rPr>
                        <a:t>γ</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U-238</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4.5 x 10</a:t>
                      </a:r>
                      <a:r>
                        <a:rPr kumimoji="0" lang="en-US" altLang="en-US" sz="1600" b="0" i="0" u="none" strike="noStrike" cap="none" normalizeH="0" baseline="30000">
                          <a:ln>
                            <a:noFill/>
                          </a:ln>
                          <a:solidFill>
                            <a:schemeClr val="tx1"/>
                          </a:solidFill>
                          <a:effectLst/>
                          <a:latin typeface="Arial" pitchFamily="34" charset="0"/>
                        </a:rPr>
                        <a:t>9</a:t>
                      </a:r>
                      <a:endParaRPr kumimoji="0" lang="en-US" altLang="en-US" sz="1600" b="0" i="0" u="none" strike="noStrike" cap="none" normalizeH="0" baseline="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α</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Th-232</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1.4 x 10</a:t>
                      </a:r>
                      <a:r>
                        <a:rPr kumimoji="0" lang="en-US" altLang="en-US" sz="1600" b="0" i="0" u="none" strike="noStrike" cap="none" normalizeH="0" baseline="30000" dirty="0">
                          <a:ln>
                            <a:noFill/>
                          </a:ln>
                          <a:solidFill>
                            <a:schemeClr val="tx1"/>
                          </a:solidFill>
                          <a:effectLst/>
                          <a:latin typeface="Arial" pitchFamily="34" charset="0"/>
                        </a:rPr>
                        <a:t>10</a:t>
                      </a:r>
                      <a:endParaRPr kumimoji="0" lang="en-US" altLang="en-US" sz="1600" b="0" i="0" u="none" strike="noStrike" cap="none" normalizeH="0" baseline="0" dirty="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α</a:t>
                      </a:r>
                      <a:endParaRPr kumimoji="0" lang="en-US" altLang="en-US" sz="1600" b="0" i="0" u="none" strike="noStrike" cap="none" normalizeH="0" baseline="0" dirty="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K-40</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1.3 x 10</a:t>
                      </a:r>
                      <a:r>
                        <a:rPr kumimoji="0" lang="en-US" altLang="en-US" sz="1600" b="0" i="0" u="none" strike="noStrike" cap="none" normalizeH="0" baseline="30000">
                          <a:ln>
                            <a:noFill/>
                          </a:ln>
                          <a:solidFill>
                            <a:schemeClr val="tx1"/>
                          </a:solidFill>
                          <a:effectLst/>
                          <a:latin typeface="Arial" pitchFamily="34" charset="0"/>
                        </a:rPr>
                        <a:t>9</a:t>
                      </a:r>
                      <a:endParaRPr kumimoji="0" lang="en-US" altLang="en-US" sz="1600" b="0" i="0" u="none" strike="noStrike" cap="none" normalizeH="0" baseline="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β</a:t>
                      </a:r>
                      <a:r>
                        <a:rPr kumimoji="0" lang="en-US" altLang="en-US" sz="1600" b="0" i="0" u="none" strike="noStrike" cap="none" normalizeH="0" baseline="0" dirty="0">
                          <a:ln>
                            <a:noFill/>
                          </a:ln>
                          <a:solidFill>
                            <a:schemeClr val="tx1"/>
                          </a:solidFill>
                          <a:effectLst/>
                          <a:latin typeface="Arial" pitchFamily="34" charset="0"/>
                          <a:cs typeface="Arial" pitchFamily="34" charset="0"/>
                        </a:rPr>
                        <a:t>, </a:t>
                      </a:r>
                      <a:r>
                        <a:rPr kumimoji="0" lang="el-GR" altLang="en-US" sz="1600" b="0" i="0" u="none" strike="noStrike" cap="none" normalizeH="0" baseline="0" dirty="0">
                          <a:ln>
                            <a:noFill/>
                          </a:ln>
                          <a:solidFill>
                            <a:schemeClr val="tx1"/>
                          </a:solidFill>
                          <a:effectLst/>
                          <a:latin typeface="Arial" pitchFamily="34" charset="0"/>
                          <a:cs typeface="Arial" pitchFamily="34" charset="0"/>
                        </a:rPr>
                        <a:t>γ</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Rb-87</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4.7 x 10</a:t>
                      </a:r>
                      <a:r>
                        <a:rPr kumimoji="0" lang="en-US" altLang="en-US" sz="1600" b="0" i="0" u="none" strike="noStrike" cap="none" normalizeH="0" baseline="30000">
                          <a:ln>
                            <a:noFill/>
                          </a:ln>
                          <a:solidFill>
                            <a:schemeClr val="tx1"/>
                          </a:solidFill>
                          <a:effectLst/>
                          <a:latin typeface="Arial" pitchFamily="34" charset="0"/>
                        </a:rPr>
                        <a:t>10</a:t>
                      </a:r>
                      <a:endParaRPr kumimoji="0" lang="en-US" altLang="en-US" sz="1600" b="0" i="0" u="none" strike="noStrike" cap="none" normalizeH="0" baseline="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β</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63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La-138</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1.1 x 10</a:t>
                      </a:r>
                      <a:r>
                        <a:rPr kumimoji="0" lang="en-US" altLang="en-US" sz="1600" b="0" i="0" u="none" strike="noStrike" cap="none" normalizeH="0" baseline="30000" dirty="0">
                          <a:ln>
                            <a:noFill/>
                          </a:ln>
                          <a:solidFill>
                            <a:schemeClr val="tx1"/>
                          </a:solidFill>
                          <a:effectLst/>
                          <a:latin typeface="Arial" pitchFamily="34" charset="0"/>
                        </a:rPr>
                        <a:t>11</a:t>
                      </a:r>
                      <a:endParaRPr kumimoji="0" lang="en-US" altLang="en-US" sz="1600" b="0" i="0" u="none" strike="noStrike" cap="none" normalizeH="0" baseline="0" dirty="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β</a:t>
                      </a:r>
                      <a:r>
                        <a:rPr kumimoji="0" lang="en-US" altLang="en-US" sz="1600" b="0" i="0" u="none" strike="noStrike" cap="none" normalizeH="0" baseline="0" dirty="0">
                          <a:ln>
                            <a:noFill/>
                          </a:ln>
                          <a:solidFill>
                            <a:schemeClr val="tx1"/>
                          </a:solidFill>
                          <a:effectLst/>
                          <a:latin typeface="Arial" pitchFamily="34" charset="0"/>
                          <a:cs typeface="Arial" pitchFamily="34" charset="0"/>
                        </a:rPr>
                        <a:t>, </a:t>
                      </a:r>
                      <a:r>
                        <a:rPr kumimoji="0" lang="el-GR" altLang="en-US" sz="1600" b="0" i="0" u="none" strike="noStrike" cap="none" normalizeH="0" baseline="0" dirty="0">
                          <a:ln>
                            <a:noFill/>
                          </a:ln>
                          <a:solidFill>
                            <a:schemeClr val="tx1"/>
                          </a:solidFill>
                          <a:effectLst/>
                          <a:latin typeface="Arial" pitchFamily="34" charset="0"/>
                          <a:cs typeface="Arial" pitchFamily="34" charset="0"/>
                        </a:rPr>
                        <a:t>γ</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864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Lu-176</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2.1 x 10</a:t>
                      </a:r>
                      <a:r>
                        <a:rPr kumimoji="0" lang="en-US" altLang="en-US" sz="1600" b="0" i="0" u="none" strike="noStrike" cap="none" normalizeH="0" baseline="30000" dirty="0">
                          <a:ln>
                            <a:noFill/>
                          </a:ln>
                          <a:solidFill>
                            <a:schemeClr val="tx1"/>
                          </a:solidFill>
                          <a:effectLst/>
                          <a:latin typeface="Arial" pitchFamily="34" charset="0"/>
                        </a:rPr>
                        <a:t>10</a:t>
                      </a:r>
                      <a:endParaRPr kumimoji="0" lang="en-US" altLang="en-US" sz="1600" b="0" i="0" u="none" strike="noStrike" cap="none" normalizeH="0" baseline="0" dirty="0">
                        <a:ln>
                          <a:noFill/>
                        </a:ln>
                        <a:solidFill>
                          <a:schemeClr val="tx1"/>
                        </a:solidFill>
                        <a:effectLst/>
                        <a:latin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pPr>
                      <a:r>
                        <a:rPr kumimoji="0" lang="el-GR" altLang="en-US" sz="1600" b="0" i="0" u="none" strike="noStrike" cap="none" normalizeH="0" baseline="0" dirty="0">
                          <a:ln>
                            <a:noFill/>
                          </a:ln>
                          <a:solidFill>
                            <a:schemeClr val="tx1"/>
                          </a:solidFill>
                          <a:effectLst/>
                          <a:latin typeface="Arial" pitchFamily="34" charset="0"/>
                          <a:cs typeface="Arial" pitchFamily="34" charset="0"/>
                        </a:rPr>
                        <a:t>β</a:t>
                      </a:r>
                      <a:r>
                        <a:rPr kumimoji="0" lang="en-US" altLang="en-US" sz="1600" b="0" i="0" u="none" strike="noStrike" cap="none" normalizeH="0" baseline="0" dirty="0">
                          <a:ln>
                            <a:noFill/>
                          </a:ln>
                          <a:solidFill>
                            <a:schemeClr val="tx1"/>
                          </a:solidFill>
                          <a:effectLst/>
                          <a:latin typeface="Arial" pitchFamily="34" charset="0"/>
                          <a:cs typeface="Arial" pitchFamily="34" charset="0"/>
                        </a:rPr>
                        <a:t>, </a:t>
                      </a:r>
                      <a:r>
                        <a:rPr kumimoji="0" lang="el-GR" altLang="en-US" sz="1600" b="0" i="0" u="none" strike="noStrike" cap="none" normalizeH="0" baseline="0" dirty="0">
                          <a:ln>
                            <a:noFill/>
                          </a:ln>
                          <a:solidFill>
                            <a:schemeClr val="tx1"/>
                          </a:solidFill>
                          <a:effectLst/>
                          <a:latin typeface="Arial" pitchFamily="34" charset="0"/>
                          <a:cs typeface="Arial" pitchFamily="34" charset="0"/>
                        </a:rPr>
                        <a:t>γ</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4080" name="Text Box 52">
            <a:extLst>
              <a:ext uri="{FF2B5EF4-FFF2-40B4-BE49-F238E27FC236}">
                <a16:creationId xmlns:a16="http://schemas.microsoft.com/office/drawing/2014/main" id="{73E0E05B-CDE4-DA26-154D-0148FA060E29}"/>
              </a:ext>
            </a:extLst>
          </p:cNvPr>
          <p:cNvSpPr txBox="1">
            <a:spLocks noChangeArrowheads="1"/>
          </p:cNvSpPr>
          <p:nvPr/>
        </p:nvSpPr>
        <p:spPr bwMode="auto">
          <a:xfrm>
            <a:off x="1219200" y="379823"/>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Terrestrial Sources of Radiation</a:t>
            </a:r>
          </a:p>
        </p:txBody>
      </p:sp>
      <p:sp>
        <p:nvSpPr>
          <p:cNvPr id="3" name="TextBox 2">
            <a:extLst>
              <a:ext uri="{FF2B5EF4-FFF2-40B4-BE49-F238E27FC236}">
                <a16:creationId xmlns:a16="http://schemas.microsoft.com/office/drawing/2014/main" id="{D1412D47-91A7-F9D7-B1BA-63A5EE816B60}"/>
              </a:ext>
            </a:extLst>
          </p:cNvPr>
          <p:cNvSpPr txBox="1"/>
          <p:nvPr/>
        </p:nvSpPr>
        <p:spPr>
          <a:xfrm>
            <a:off x="375202" y="6488668"/>
            <a:ext cx="479563" cy="369332"/>
          </a:xfrm>
          <a:prstGeom prst="rect">
            <a:avLst/>
          </a:prstGeom>
          <a:noFill/>
        </p:spPr>
        <p:txBody>
          <a:bodyPr wrap="square">
            <a:spAutoFit/>
          </a:bodyPr>
          <a:lstStyle/>
          <a:p>
            <a:r>
              <a:rPr lang="en-US" dirty="0">
                <a:solidFill>
                  <a:srgbClr val="FF0000"/>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238-Decay-Chain">
            <a:extLst>
              <a:ext uri="{FF2B5EF4-FFF2-40B4-BE49-F238E27FC236}">
                <a16:creationId xmlns:a16="http://schemas.microsoft.com/office/drawing/2014/main" id="{D8BCCC7F-0C32-2A94-BFEE-B9E38B9CB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45" y="405581"/>
            <a:ext cx="7531509" cy="60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F7BE8C-27BF-A883-2DA4-F66321CB9DE0}"/>
              </a:ext>
            </a:extLst>
          </p:cNvPr>
          <p:cNvSpPr txBox="1"/>
          <p:nvPr/>
        </p:nvSpPr>
        <p:spPr>
          <a:xfrm>
            <a:off x="385141" y="6488668"/>
            <a:ext cx="539198" cy="369332"/>
          </a:xfrm>
          <a:prstGeom prst="rect">
            <a:avLst/>
          </a:prstGeom>
          <a:noFill/>
        </p:spPr>
        <p:txBody>
          <a:bodyPr wrap="square">
            <a:spAutoFit/>
          </a:bodyPr>
          <a:lstStyle/>
          <a:p>
            <a:r>
              <a:rPr lang="en-US" dirty="0">
                <a:solidFill>
                  <a:srgbClr val="FF0000"/>
                </a:solidFil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55F8-BF41-D5A9-A1B3-BFCE538381EE}"/>
            </a:ext>
          </a:extLst>
        </p:cNvPr>
        <p:cNvGrpSpPr/>
        <p:nvPr/>
      </p:nvGrpSpPr>
      <p:grpSpPr>
        <a:xfrm>
          <a:off x="0" y="0"/>
          <a:ext cx="0" cy="0"/>
          <a:chOff x="0" y="0"/>
          <a:chExt cx="0" cy="0"/>
        </a:xfrm>
      </p:grpSpPr>
      <p:pic>
        <p:nvPicPr>
          <p:cNvPr id="2" name="Picture 1" descr="Image showing the decay series of thorium-232.">
            <a:extLst>
              <a:ext uri="{FF2B5EF4-FFF2-40B4-BE49-F238E27FC236}">
                <a16:creationId xmlns:a16="http://schemas.microsoft.com/office/drawing/2014/main" id="{CD5213A5-0E10-20EC-91C3-89204BA86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717" y="456650"/>
            <a:ext cx="7157884" cy="5768889"/>
          </a:xfrm>
          <a:prstGeom prst="rect">
            <a:avLst/>
          </a:prstGeom>
          <a:noFill/>
          <a:ln>
            <a:noFill/>
          </a:ln>
        </p:spPr>
      </p:pic>
      <p:sp>
        <p:nvSpPr>
          <p:cNvPr id="4" name="TextBox 3">
            <a:extLst>
              <a:ext uri="{FF2B5EF4-FFF2-40B4-BE49-F238E27FC236}">
                <a16:creationId xmlns:a16="http://schemas.microsoft.com/office/drawing/2014/main" id="{8C57F730-6C54-6331-E7C1-EE5A00125BEC}"/>
              </a:ext>
            </a:extLst>
          </p:cNvPr>
          <p:cNvSpPr txBox="1"/>
          <p:nvPr/>
        </p:nvSpPr>
        <p:spPr>
          <a:xfrm>
            <a:off x="385141" y="6488668"/>
            <a:ext cx="479563" cy="369332"/>
          </a:xfrm>
          <a:prstGeom prst="rect">
            <a:avLst/>
          </a:prstGeom>
          <a:noFill/>
        </p:spPr>
        <p:txBody>
          <a:bodyPr wrap="square">
            <a:spAutoFit/>
          </a:bodyPr>
          <a:lstStyle/>
          <a:p>
            <a:r>
              <a:rPr lang="en-US" dirty="0">
                <a:solidFill>
                  <a:srgbClr val="FF0000"/>
                </a:solidFill>
              </a:rPr>
              <a:t>13</a:t>
            </a:r>
          </a:p>
        </p:txBody>
      </p:sp>
    </p:spTree>
    <p:extLst>
      <p:ext uri="{BB962C8B-B14F-4D97-AF65-F5344CB8AC3E}">
        <p14:creationId xmlns:p14="http://schemas.microsoft.com/office/powerpoint/2010/main" val="354833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EB15-F37F-4E3F-3F6E-3F16343784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7BE9CC-934A-68CC-9A66-1E8319BBDB85}"/>
              </a:ext>
            </a:extLst>
          </p:cNvPr>
          <p:cNvSpPr>
            <a:spLocks noGrp="1"/>
          </p:cNvSpPr>
          <p:nvPr>
            <p:ph type="subTitle" idx="1"/>
          </p:nvPr>
        </p:nvSpPr>
        <p:spPr>
          <a:xfrm>
            <a:off x="1143000" y="2648309"/>
            <a:ext cx="6858000" cy="104862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Internal Radiation</a:t>
            </a:r>
          </a:p>
        </p:txBody>
      </p:sp>
    </p:spTree>
    <p:extLst>
      <p:ext uri="{BB962C8B-B14F-4D97-AF65-F5344CB8AC3E}">
        <p14:creationId xmlns:p14="http://schemas.microsoft.com/office/powerpoint/2010/main" val="153137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CA28D1B-DB59-C7F0-AF66-24B9D31AE7F2}"/>
              </a:ext>
            </a:extLst>
          </p:cNvPr>
          <p:cNvSpPr>
            <a:spLocks noGrp="1" noChangeArrowheads="1"/>
          </p:cNvSpPr>
          <p:nvPr>
            <p:ph type="title"/>
          </p:nvPr>
        </p:nvSpPr>
        <p:spPr>
          <a:xfrm>
            <a:off x="628650" y="317091"/>
            <a:ext cx="7886700" cy="7778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Natural Radioactivity in the Body</a:t>
            </a:r>
          </a:p>
        </p:txBody>
      </p:sp>
      <p:sp>
        <p:nvSpPr>
          <p:cNvPr id="48131" name="Rectangle 3">
            <a:extLst>
              <a:ext uri="{FF2B5EF4-FFF2-40B4-BE49-F238E27FC236}">
                <a16:creationId xmlns:a16="http://schemas.microsoft.com/office/drawing/2014/main" id="{5ACE4A80-E7F2-C882-B8BC-9F6F718D4034}"/>
              </a:ext>
            </a:extLst>
          </p:cNvPr>
          <p:cNvSpPr>
            <a:spLocks noChangeArrowheads="1"/>
          </p:cNvSpPr>
          <p:nvPr/>
        </p:nvSpPr>
        <p:spPr bwMode="auto">
          <a:xfrm>
            <a:off x="1719723" y="1425677"/>
            <a:ext cx="65286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latin typeface="Arial" panose="020B0604020202020204" pitchFamily="34" charset="0"/>
              </a:rPr>
              <a:t>				Total Activity of Nuclide</a:t>
            </a:r>
          </a:p>
          <a:p>
            <a:pPr eaLnBrk="1" hangingPunct="1">
              <a:lnSpc>
                <a:spcPct val="100000"/>
              </a:lnSpc>
              <a:spcBef>
                <a:spcPct val="0"/>
              </a:spcBef>
              <a:buFontTx/>
              <a:buNone/>
            </a:pPr>
            <a:r>
              <a:rPr lang="en-US" altLang="en-US" sz="2400" b="1" u="sng" dirty="0">
                <a:latin typeface="Arial" panose="020B0604020202020204" pitchFamily="34" charset="0"/>
              </a:rPr>
              <a:t>Nuclide</a:t>
            </a:r>
            <a:r>
              <a:rPr lang="en-US" altLang="en-US" sz="2400" b="1" dirty="0">
                <a:latin typeface="Arial" panose="020B0604020202020204" pitchFamily="34" charset="0"/>
              </a:rPr>
              <a:t>		 	   </a:t>
            </a:r>
            <a:r>
              <a:rPr lang="en-US" altLang="en-US" sz="2400" b="1" u="sng" dirty="0">
                <a:latin typeface="Arial" panose="020B0604020202020204" pitchFamily="34" charset="0"/>
              </a:rPr>
              <a:t>in the Body</a:t>
            </a:r>
          </a:p>
          <a:p>
            <a:pPr eaLnBrk="1" hangingPunct="1">
              <a:lnSpc>
                <a:spcPct val="100000"/>
              </a:lnSpc>
              <a:spcBef>
                <a:spcPct val="0"/>
              </a:spcBef>
              <a:buFontTx/>
              <a:buNone/>
            </a:pPr>
            <a:r>
              <a:rPr lang="en-US" altLang="en-US" sz="2400" dirty="0">
                <a:latin typeface="Arial" panose="020B0604020202020204" pitchFamily="34" charset="0"/>
              </a:rPr>
              <a:t>Uranium</a:t>
            </a:r>
            <a:r>
              <a:rPr lang="en-US" altLang="en-US" sz="2400" b="1" dirty="0">
                <a:latin typeface="Arial" panose="020B0604020202020204" pitchFamily="34" charset="0"/>
              </a:rPr>
              <a:t> 					 </a:t>
            </a:r>
            <a:r>
              <a:rPr lang="en-US" altLang="en-US" sz="2400" dirty="0">
                <a:latin typeface="Arial" panose="020B0604020202020204" pitchFamily="34" charset="0"/>
              </a:rPr>
              <a:t>30 </a:t>
            </a:r>
            <a:r>
              <a:rPr lang="en-US" altLang="en-US" sz="2400" dirty="0" err="1">
                <a:latin typeface="Arial" panose="020B0604020202020204" pitchFamily="34" charset="0"/>
              </a:rPr>
              <a:t>pCi</a:t>
            </a:r>
            <a:r>
              <a:rPr lang="en-US" altLang="en-US" sz="2400" dirty="0">
                <a:latin typeface="Arial" panose="020B0604020202020204" pitchFamily="34" charset="0"/>
              </a:rPr>
              <a:t> (1.1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Thorium</a:t>
            </a:r>
            <a:r>
              <a:rPr lang="en-US" altLang="en-US" sz="2400" b="1" dirty="0">
                <a:latin typeface="Arial" panose="020B0604020202020204" pitchFamily="34" charset="0"/>
              </a:rPr>
              <a:t> 					   </a:t>
            </a:r>
            <a:r>
              <a:rPr lang="en-US" altLang="en-US" sz="2400" dirty="0">
                <a:latin typeface="Arial" panose="020B0604020202020204" pitchFamily="34" charset="0"/>
              </a:rPr>
              <a:t>3 </a:t>
            </a:r>
            <a:r>
              <a:rPr lang="en-US" altLang="en-US" sz="2400" dirty="0" err="1">
                <a:latin typeface="Arial" panose="020B0604020202020204" pitchFamily="34" charset="0"/>
              </a:rPr>
              <a:t>pCi</a:t>
            </a:r>
            <a:r>
              <a:rPr lang="en-US" altLang="en-US" sz="2400" dirty="0">
                <a:latin typeface="Arial" panose="020B0604020202020204" pitchFamily="34" charset="0"/>
              </a:rPr>
              <a:t> (0.1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Potassium-40</a:t>
            </a:r>
            <a:r>
              <a:rPr lang="en-US" altLang="en-US" sz="2400" b="1" dirty="0">
                <a:latin typeface="Arial" panose="020B0604020202020204" pitchFamily="34" charset="0"/>
              </a:rPr>
              <a:t>	   </a:t>
            </a:r>
            <a:r>
              <a:rPr lang="en-US" altLang="en-US" sz="2400" dirty="0">
                <a:latin typeface="Arial" panose="020B0604020202020204" pitchFamily="34" charset="0"/>
              </a:rPr>
              <a:t>120,000 </a:t>
            </a:r>
            <a:r>
              <a:rPr lang="en-US" altLang="en-US" sz="2400" dirty="0" err="1">
                <a:latin typeface="Arial" panose="020B0604020202020204" pitchFamily="34" charset="0"/>
              </a:rPr>
              <a:t>pCi</a:t>
            </a:r>
            <a:r>
              <a:rPr lang="en-US" altLang="en-US" sz="2400" dirty="0">
                <a:latin typeface="Arial" panose="020B0604020202020204" pitchFamily="34" charset="0"/>
              </a:rPr>
              <a:t> (4440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Radium-226</a:t>
            </a:r>
            <a:r>
              <a:rPr lang="en-US" altLang="en-US" sz="2400" b="1" dirty="0">
                <a:latin typeface="Arial" panose="020B0604020202020204" pitchFamily="34" charset="0"/>
              </a:rPr>
              <a:t> 				 </a:t>
            </a:r>
            <a:r>
              <a:rPr lang="en-US" altLang="en-US" sz="2400" dirty="0">
                <a:latin typeface="Arial" panose="020B0604020202020204" pitchFamily="34" charset="0"/>
              </a:rPr>
              <a:t>30 </a:t>
            </a:r>
            <a:r>
              <a:rPr lang="en-US" altLang="en-US" sz="2400" dirty="0" err="1">
                <a:latin typeface="Arial" panose="020B0604020202020204" pitchFamily="34" charset="0"/>
              </a:rPr>
              <a:t>pCi</a:t>
            </a:r>
            <a:r>
              <a:rPr lang="en-US" altLang="en-US" sz="2400" dirty="0">
                <a:latin typeface="Arial" panose="020B0604020202020204" pitchFamily="34" charset="0"/>
              </a:rPr>
              <a:t> (1.1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Carbon-14</a:t>
            </a:r>
            <a:r>
              <a:rPr lang="en-US" altLang="en-US" sz="2400" b="1" dirty="0">
                <a:latin typeface="Arial" panose="020B0604020202020204" pitchFamily="34" charset="0"/>
              </a:rPr>
              <a:t> 		   </a:t>
            </a:r>
            <a:r>
              <a:rPr lang="en-US" altLang="en-US" sz="2400" dirty="0">
                <a:latin typeface="Arial" panose="020B0604020202020204" pitchFamily="34" charset="0"/>
              </a:rPr>
              <a:t>100,000 </a:t>
            </a:r>
            <a:r>
              <a:rPr lang="en-US" altLang="en-US" sz="2400" dirty="0" err="1">
                <a:latin typeface="Arial" panose="020B0604020202020204" pitchFamily="34" charset="0"/>
              </a:rPr>
              <a:t>pCi</a:t>
            </a:r>
            <a:r>
              <a:rPr lang="en-US" altLang="en-US" sz="2400" dirty="0">
                <a:latin typeface="Arial" panose="020B0604020202020204" pitchFamily="34" charset="0"/>
              </a:rPr>
              <a:t> (3700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Tritium</a:t>
            </a:r>
            <a:r>
              <a:rPr lang="en-US" altLang="en-US" sz="2400" b="1" dirty="0">
                <a:latin typeface="Arial" panose="020B0604020202020204" pitchFamily="34" charset="0"/>
              </a:rPr>
              <a:t> 				     </a:t>
            </a:r>
            <a:r>
              <a:rPr lang="en-US" altLang="en-US" sz="2400" dirty="0">
                <a:latin typeface="Arial" panose="020B0604020202020204" pitchFamily="34" charset="0"/>
              </a:rPr>
              <a:t>600 </a:t>
            </a:r>
            <a:r>
              <a:rPr lang="en-US" altLang="en-US" sz="2400" dirty="0" err="1">
                <a:latin typeface="Arial" panose="020B0604020202020204" pitchFamily="34" charset="0"/>
              </a:rPr>
              <a:t>pCi</a:t>
            </a:r>
            <a:r>
              <a:rPr lang="en-US" altLang="en-US" sz="2400" dirty="0">
                <a:latin typeface="Arial" panose="020B0604020202020204" pitchFamily="34" charset="0"/>
              </a:rPr>
              <a:t> (22.2 </a:t>
            </a:r>
            <a:r>
              <a:rPr lang="en-US" altLang="en-US" sz="2400" dirty="0" err="1">
                <a:latin typeface="Arial" panose="020B0604020202020204" pitchFamily="34" charset="0"/>
              </a:rPr>
              <a:t>Bq</a:t>
            </a:r>
            <a:r>
              <a:rPr lang="en-US" altLang="en-US" sz="2400" dirty="0">
                <a:latin typeface="Arial" panose="020B0604020202020204" pitchFamily="34" charset="0"/>
              </a:rPr>
              <a:t>)</a:t>
            </a:r>
          </a:p>
          <a:p>
            <a:pPr eaLnBrk="1" hangingPunct="1">
              <a:lnSpc>
                <a:spcPct val="100000"/>
              </a:lnSpc>
              <a:spcBef>
                <a:spcPct val="0"/>
              </a:spcBef>
              <a:buFontTx/>
              <a:buNone/>
            </a:pPr>
            <a:r>
              <a:rPr lang="en-US" altLang="en-US" sz="2400" dirty="0">
                <a:latin typeface="Arial" panose="020B0604020202020204" pitchFamily="34" charset="0"/>
              </a:rPr>
              <a:t>Polonium</a:t>
            </a:r>
            <a:r>
              <a:rPr lang="en-US" altLang="en-US" sz="2400" b="1" dirty="0">
                <a:latin typeface="Arial" panose="020B0604020202020204" pitchFamily="34" charset="0"/>
              </a:rPr>
              <a:t> 				  </a:t>
            </a:r>
            <a:r>
              <a:rPr lang="en-US" altLang="en-US" sz="2400" dirty="0">
                <a:latin typeface="Arial" panose="020B0604020202020204" pitchFamily="34" charset="0"/>
              </a:rPr>
              <a:t>1,000 </a:t>
            </a:r>
            <a:r>
              <a:rPr lang="en-US" altLang="en-US" sz="2400" dirty="0" err="1">
                <a:latin typeface="Arial" panose="020B0604020202020204" pitchFamily="34" charset="0"/>
              </a:rPr>
              <a:t>pCi</a:t>
            </a:r>
            <a:r>
              <a:rPr lang="en-US" altLang="en-US" sz="2400" dirty="0">
                <a:latin typeface="Arial" panose="020B0604020202020204" pitchFamily="34" charset="0"/>
              </a:rPr>
              <a:t> (37 </a:t>
            </a:r>
            <a:r>
              <a:rPr lang="en-US" altLang="en-US" sz="2400" dirty="0" err="1">
                <a:latin typeface="Arial" panose="020B0604020202020204" pitchFamily="34" charset="0"/>
              </a:rPr>
              <a:t>Bq</a:t>
            </a:r>
            <a:r>
              <a:rPr lang="en-US" altLang="en-US" sz="2400" dirty="0">
                <a:latin typeface="Arial" panose="020B0604020202020204" pitchFamily="34" charset="0"/>
              </a:rPr>
              <a:t>)</a:t>
            </a:r>
          </a:p>
        </p:txBody>
      </p:sp>
      <p:sp>
        <p:nvSpPr>
          <p:cNvPr id="48132" name="Text Box 4">
            <a:extLst>
              <a:ext uri="{FF2B5EF4-FFF2-40B4-BE49-F238E27FC236}">
                <a16:creationId xmlns:a16="http://schemas.microsoft.com/office/drawing/2014/main" id="{6EC86370-63D5-3F71-0AA6-32346247A9C1}"/>
              </a:ext>
            </a:extLst>
          </p:cNvPr>
          <p:cNvSpPr txBox="1">
            <a:spLocks noChangeArrowheads="1"/>
          </p:cNvSpPr>
          <p:nvPr/>
        </p:nvSpPr>
        <p:spPr bwMode="auto">
          <a:xfrm>
            <a:off x="1542742" y="5172708"/>
            <a:ext cx="6067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Arial" panose="020B0604020202020204" pitchFamily="34" charset="0"/>
              </a:rPr>
              <a:t>Estimated concentrations of radionuclides calculated for a 70-kilogram adult based on ICRP 30 data</a:t>
            </a:r>
          </a:p>
        </p:txBody>
      </p:sp>
      <p:sp>
        <p:nvSpPr>
          <p:cNvPr id="3" name="TextBox 2">
            <a:extLst>
              <a:ext uri="{FF2B5EF4-FFF2-40B4-BE49-F238E27FC236}">
                <a16:creationId xmlns:a16="http://schemas.microsoft.com/office/drawing/2014/main" id="{89C410B9-49F5-058A-F482-A80982B7815A}"/>
              </a:ext>
            </a:extLst>
          </p:cNvPr>
          <p:cNvSpPr txBox="1"/>
          <p:nvPr/>
        </p:nvSpPr>
        <p:spPr>
          <a:xfrm>
            <a:off x="397125" y="6488668"/>
            <a:ext cx="487458" cy="369332"/>
          </a:xfrm>
          <a:prstGeom prst="rect">
            <a:avLst/>
          </a:prstGeom>
          <a:noFill/>
        </p:spPr>
        <p:txBody>
          <a:bodyPr wrap="square">
            <a:spAutoFit/>
          </a:bodyPr>
          <a:lstStyle/>
          <a:p>
            <a:r>
              <a:rPr lang="en-US" dirty="0">
                <a:solidFill>
                  <a:srgbClr val="FF0000"/>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DF44-2980-2C59-9A4F-AB2000F8A9FA}"/>
              </a:ext>
            </a:extLst>
          </p:cNvPr>
          <p:cNvSpPr>
            <a:spLocks noGrp="1"/>
          </p:cNvSpPr>
          <p:nvPr>
            <p:ph type="title"/>
          </p:nvPr>
        </p:nvSpPr>
        <p:spPr>
          <a:xfrm>
            <a:off x="628650" y="386755"/>
            <a:ext cx="7886700" cy="646538"/>
          </a:xfrm>
        </p:spPr>
        <p:txBody>
          <a:bodyPr/>
          <a:lstStyle/>
          <a:p>
            <a:r>
              <a:rPr lang="en-US" sz="3600" dirty="0">
                <a:solidFill>
                  <a:schemeClr val="tx1"/>
                </a:solidFill>
                <a:latin typeface="Arial" panose="020B0604020202020204" pitchFamily="34" charset="0"/>
                <a:cs typeface="Arial" panose="020B0604020202020204" pitchFamily="34" charset="0"/>
              </a:rPr>
              <a:t>Radioactive Elements in Human Body</a:t>
            </a:r>
          </a:p>
        </p:txBody>
      </p:sp>
      <p:sp>
        <p:nvSpPr>
          <p:cNvPr id="4" name="Rectangle 1">
            <a:extLst>
              <a:ext uri="{FF2B5EF4-FFF2-40B4-BE49-F238E27FC236}">
                <a16:creationId xmlns:a16="http://schemas.microsoft.com/office/drawing/2014/main" id="{47FE269B-1D9D-C5D7-0808-BB0A708B9500}"/>
              </a:ext>
            </a:extLst>
          </p:cNvPr>
          <p:cNvSpPr>
            <a:spLocks noChangeArrowheads="1"/>
          </p:cNvSpPr>
          <p:nvPr/>
        </p:nvSpPr>
        <p:spPr bwMode="auto">
          <a:xfrm>
            <a:off x="1612900" y="3078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9FFBEFD-2057-71CB-6590-46EE2B68C04A}"/>
              </a:ext>
            </a:extLst>
          </p:cNvPr>
          <p:cNvGraphicFramePr>
            <a:graphicFrameLocks noGrp="1"/>
          </p:cNvGraphicFramePr>
          <p:nvPr>
            <p:extLst>
              <p:ext uri="{D42A27DB-BD31-4B8C-83A1-F6EECF244321}">
                <p14:modId xmlns:p14="http://schemas.microsoft.com/office/powerpoint/2010/main" val="3417639685"/>
              </p:ext>
            </p:extLst>
          </p:nvPr>
        </p:nvGraphicFramePr>
        <p:xfrm>
          <a:off x="452284" y="1435520"/>
          <a:ext cx="8249263" cy="3805805"/>
        </p:xfrm>
        <a:graphic>
          <a:graphicData uri="http://schemas.openxmlformats.org/drawingml/2006/table">
            <a:tbl>
              <a:tblPr firstRow="1" firstCol="1" bandRow="1">
                <a:tableStyleId>{5C22544A-7EE6-4342-B048-85BDC9FD1C3A}</a:tableStyleId>
              </a:tblPr>
              <a:tblGrid>
                <a:gridCol w="1551842">
                  <a:extLst>
                    <a:ext uri="{9D8B030D-6E8A-4147-A177-3AD203B41FA5}">
                      <a16:colId xmlns:a16="http://schemas.microsoft.com/office/drawing/2014/main" val="3878585396"/>
                    </a:ext>
                  </a:extLst>
                </a:gridCol>
                <a:gridCol w="1306814">
                  <a:extLst>
                    <a:ext uri="{9D8B030D-6E8A-4147-A177-3AD203B41FA5}">
                      <a16:colId xmlns:a16="http://schemas.microsoft.com/office/drawing/2014/main" val="3423027120"/>
                    </a:ext>
                  </a:extLst>
                </a:gridCol>
                <a:gridCol w="1633517">
                  <a:extLst>
                    <a:ext uri="{9D8B030D-6E8A-4147-A177-3AD203B41FA5}">
                      <a16:colId xmlns:a16="http://schemas.microsoft.com/office/drawing/2014/main" val="1044398762"/>
                    </a:ext>
                  </a:extLst>
                </a:gridCol>
                <a:gridCol w="1633517">
                  <a:extLst>
                    <a:ext uri="{9D8B030D-6E8A-4147-A177-3AD203B41FA5}">
                      <a16:colId xmlns:a16="http://schemas.microsoft.com/office/drawing/2014/main" val="456033249"/>
                    </a:ext>
                  </a:extLst>
                </a:gridCol>
                <a:gridCol w="2123573">
                  <a:extLst>
                    <a:ext uri="{9D8B030D-6E8A-4147-A177-3AD203B41FA5}">
                      <a16:colId xmlns:a16="http://schemas.microsoft.com/office/drawing/2014/main" val="3339736506"/>
                    </a:ext>
                  </a:extLst>
                </a:gridCol>
              </a:tblGrid>
              <a:tr h="862765">
                <a:tc>
                  <a:txBody>
                    <a:bodyPr/>
                    <a:lstStyle/>
                    <a:p>
                      <a:pPr marL="0" marR="0" algn="ctr">
                        <a:spcBef>
                          <a:spcPts val="0"/>
                        </a:spcBef>
                        <a:spcAft>
                          <a:spcPts val="600"/>
                        </a:spcAft>
                      </a:pPr>
                      <a:r>
                        <a:rPr lang="en-US" sz="1600" dirty="0">
                          <a:solidFill>
                            <a:schemeClr val="tx1"/>
                          </a:solidFill>
                          <a:effectLst/>
                        </a:rPr>
                        <a:t>Radioactive</a:t>
                      </a:r>
                      <a:br>
                        <a:rPr lang="en-US" sz="1600" dirty="0">
                          <a:solidFill>
                            <a:schemeClr val="tx1"/>
                          </a:solidFill>
                          <a:effectLst/>
                        </a:rPr>
                      </a:br>
                      <a:r>
                        <a:rPr lang="en-US" sz="1600" dirty="0">
                          <a:solidFill>
                            <a:schemeClr val="tx1"/>
                          </a:solidFill>
                          <a:effectLst/>
                        </a:rPr>
                        <a:t>Isotope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Half Life</a:t>
                      </a:r>
                      <a:br>
                        <a:rPr lang="en-US" sz="1600" dirty="0">
                          <a:solidFill>
                            <a:schemeClr val="tx1"/>
                          </a:solidFill>
                          <a:effectLst/>
                        </a:rPr>
                      </a:br>
                      <a:r>
                        <a:rPr lang="en-US" sz="1600" dirty="0">
                          <a:solidFill>
                            <a:schemeClr val="tx1"/>
                          </a:solidFill>
                          <a:effectLst/>
                        </a:rPr>
                        <a:t>(years)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Isotope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Element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Activity within</a:t>
                      </a:r>
                      <a:br>
                        <a:rPr lang="en-US" sz="1600" dirty="0">
                          <a:solidFill>
                            <a:schemeClr val="tx1"/>
                          </a:solidFill>
                          <a:effectLst/>
                        </a:rPr>
                      </a:br>
                      <a:r>
                        <a:rPr lang="en-US" sz="1600" dirty="0">
                          <a:solidFill>
                            <a:schemeClr val="tx1"/>
                          </a:solidFill>
                          <a:effectLst/>
                        </a:rPr>
                        <a:t>the Body</a:t>
                      </a:r>
                      <a:br>
                        <a:rPr lang="en-US" sz="1600" dirty="0">
                          <a:solidFill>
                            <a:schemeClr val="tx1"/>
                          </a:solidFill>
                          <a:effectLst/>
                        </a:rPr>
                      </a:br>
                      <a:r>
                        <a:rPr lang="en-US" sz="1600" dirty="0">
                          <a:solidFill>
                            <a:schemeClr val="tx1"/>
                          </a:solidFill>
                          <a:effectLst/>
                        </a:rPr>
                        <a:t>(Disintegrations/sec)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69810550"/>
                  </a:ext>
                </a:extLst>
              </a:tr>
              <a:tr h="367880">
                <a:tc>
                  <a:txBody>
                    <a:bodyPr/>
                    <a:lstStyle/>
                    <a:p>
                      <a:pPr marL="0" marR="0">
                        <a:spcBef>
                          <a:spcPts val="0"/>
                        </a:spcBef>
                        <a:spcAft>
                          <a:spcPts val="600"/>
                        </a:spcAft>
                      </a:pPr>
                      <a:r>
                        <a:rPr lang="en-US" sz="1400" dirty="0">
                          <a:solidFill>
                            <a:schemeClr val="tx1"/>
                          </a:solidFill>
                          <a:effectLst/>
                        </a:rPr>
                        <a:t>Potassium-40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1.26 x 10</a:t>
                      </a:r>
                      <a:r>
                        <a:rPr lang="en-US" sz="1400" baseline="300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0.0165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4,340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594333"/>
                  </a:ext>
                </a:extLst>
              </a:tr>
              <a:tr h="367880">
                <a:tc>
                  <a:txBody>
                    <a:bodyPr/>
                    <a:lstStyle/>
                    <a:p>
                      <a:pPr marL="0" marR="0">
                        <a:spcBef>
                          <a:spcPts val="0"/>
                        </a:spcBef>
                        <a:spcAft>
                          <a:spcPts val="600"/>
                        </a:spcAft>
                      </a:pPr>
                      <a:r>
                        <a:rPr lang="en-US" sz="1400" dirty="0">
                          <a:solidFill>
                            <a:schemeClr val="tx1"/>
                          </a:solidFill>
                          <a:effectLst/>
                        </a:rPr>
                        <a:t>Carbon-14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5,730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1.6 x 10</a:t>
                      </a:r>
                      <a:r>
                        <a:rPr lang="en-US" sz="1400" baseline="300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16,000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3,080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5622928"/>
                  </a:ext>
                </a:extLst>
              </a:tr>
              <a:tr h="367880">
                <a:tc>
                  <a:txBody>
                    <a:bodyPr/>
                    <a:lstStyle/>
                    <a:p>
                      <a:pPr marL="0" marR="0">
                        <a:spcBef>
                          <a:spcPts val="0"/>
                        </a:spcBef>
                        <a:spcAft>
                          <a:spcPts val="600"/>
                        </a:spcAft>
                      </a:pPr>
                      <a:r>
                        <a:rPr lang="en-US" sz="1400" dirty="0">
                          <a:solidFill>
                            <a:schemeClr val="tx1"/>
                          </a:solidFill>
                          <a:effectLst/>
                        </a:rPr>
                        <a:t>Rubidium-87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4.9 x 10</a:t>
                      </a:r>
                      <a:r>
                        <a:rPr lang="en-US" sz="1400" baseline="300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b="1" dirty="0">
                          <a:effectLst/>
                        </a:rPr>
                        <a:t>600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21873"/>
                  </a:ext>
                </a:extLst>
              </a:tr>
              <a:tr h="367880">
                <a:tc>
                  <a:txBody>
                    <a:bodyPr/>
                    <a:lstStyle/>
                    <a:p>
                      <a:pPr marL="0" marR="0">
                        <a:spcBef>
                          <a:spcPts val="0"/>
                        </a:spcBef>
                        <a:spcAft>
                          <a:spcPts val="600"/>
                        </a:spcAft>
                      </a:pPr>
                      <a:r>
                        <a:rPr lang="en-US" sz="1400" dirty="0">
                          <a:solidFill>
                            <a:schemeClr val="tx1"/>
                          </a:solidFill>
                          <a:effectLst/>
                        </a:rPr>
                        <a:t>Lead-210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5.4 x 10</a:t>
                      </a:r>
                      <a:r>
                        <a:rPr lang="en-US" sz="1400" baseline="300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039896"/>
                  </a:ext>
                </a:extLst>
              </a:tr>
              <a:tr h="367880">
                <a:tc>
                  <a:txBody>
                    <a:bodyPr/>
                    <a:lstStyle/>
                    <a:p>
                      <a:pPr marL="0" marR="0">
                        <a:spcBef>
                          <a:spcPts val="0"/>
                        </a:spcBef>
                        <a:spcAft>
                          <a:spcPts val="600"/>
                        </a:spcAft>
                      </a:pPr>
                      <a:r>
                        <a:rPr lang="en-US" sz="1400" dirty="0">
                          <a:solidFill>
                            <a:schemeClr val="tx1"/>
                          </a:solidFill>
                          <a:effectLst/>
                        </a:rPr>
                        <a:t>Tritium (H-3)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12.43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2 x 10</a:t>
                      </a:r>
                      <a:r>
                        <a:rPr lang="en-US" sz="1400" baseline="30000" dirty="0">
                          <a:effectLst/>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7,000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7</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065442"/>
                  </a:ext>
                </a:extLst>
              </a:tr>
              <a:tr h="367880">
                <a:tc>
                  <a:txBody>
                    <a:bodyPr/>
                    <a:lstStyle/>
                    <a:p>
                      <a:pPr marL="0" marR="0">
                        <a:spcBef>
                          <a:spcPts val="0"/>
                        </a:spcBef>
                        <a:spcAft>
                          <a:spcPts val="600"/>
                        </a:spcAft>
                      </a:pPr>
                      <a:r>
                        <a:rPr lang="en-US" sz="1400" dirty="0">
                          <a:solidFill>
                            <a:schemeClr val="tx1"/>
                          </a:solidFill>
                          <a:effectLst/>
                        </a:rPr>
                        <a:t>Uranium-238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4.46 x 10</a:t>
                      </a:r>
                      <a:r>
                        <a:rPr lang="en-US" sz="1400" baseline="300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3 - 5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36435"/>
                  </a:ext>
                </a:extLst>
              </a:tr>
              <a:tr h="367880">
                <a:tc>
                  <a:txBody>
                    <a:bodyPr/>
                    <a:lstStyle/>
                    <a:p>
                      <a:pPr marL="0" marR="0">
                        <a:spcBef>
                          <a:spcPts val="0"/>
                        </a:spcBef>
                        <a:spcAft>
                          <a:spcPts val="600"/>
                        </a:spcAft>
                      </a:pPr>
                      <a:r>
                        <a:rPr lang="en-US" sz="1400" dirty="0">
                          <a:solidFill>
                            <a:schemeClr val="tx1"/>
                          </a:solidFill>
                          <a:effectLst/>
                        </a:rPr>
                        <a:t>Radium-228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4.6 x 10</a:t>
                      </a:r>
                      <a:r>
                        <a:rPr lang="en-US" sz="1400" baseline="300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3.6 x 10</a:t>
                      </a:r>
                      <a:r>
                        <a:rPr lang="en-US" sz="1400" baseline="300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20243"/>
                  </a:ext>
                </a:extLst>
              </a:tr>
              <a:tr h="367880">
                <a:tc>
                  <a:txBody>
                    <a:bodyPr/>
                    <a:lstStyle/>
                    <a:p>
                      <a:pPr marL="0" marR="0">
                        <a:spcBef>
                          <a:spcPts val="0"/>
                        </a:spcBef>
                        <a:spcAft>
                          <a:spcPts val="600"/>
                        </a:spcAft>
                      </a:pPr>
                      <a:r>
                        <a:rPr lang="en-US" sz="1400" dirty="0">
                          <a:solidFill>
                            <a:schemeClr val="tx1"/>
                          </a:solidFill>
                          <a:effectLst/>
                        </a:rPr>
                        <a:t>Radium-226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1,620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3.6 x 10</a:t>
                      </a:r>
                      <a:r>
                        <a:rPr lang="en-US" sz="1400" baseline="300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3.6 x 10</a:t>
                      </a:r>
                      <a:r>
                        <a:rPr lang="en-US" sz="1400" baseline="300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541981"/>
                  </a:ext>
                </a:extLst>
              </a:tr>
            </a:tbl>
          </a:graphicData>
        </a:graphic>
      </p:graphicFrame>
      <p:sp>
        <p:nvSpPr>
          <p:cNvPr id="3" name="TextBox 2">
            <a:extLst>
              <a:ext uri="{FF2B5EF4-FFF2-40B4-BE49-F238E27FC236}">
                <a16:creationId xmlns:a16="http://schemas.microsoft.com/office/drawing/2014/main" id="{637DF319-F2ED-E13A-D590-D4D057A2210F}"/>
              </a:ext>
            </a:extLst>
          </p:cNvPr>
          <p:cNvSpPr txBox="1"/>
          <p:nvPr/>
        </p:nvSpPr>
        <p:spPr>
          <a:xfrm>
            <a:off x="549787" y="5505052"/>
            <a:ext cx="3733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3"/>
              </a:rPr>
              <a:t>http://www.rerowland.com/BodyActivity.htm</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199CCC4-63A4-A6F1-66EA-EF0CB493EF5D}"/>
              </a:ext>
            </a:extLst>
          </p:cNvPr>
          <p:cNvSpPr txBox="1"/>
          <p:nvPr/>
        </p:nvSpPr>
        <p:spPr>
          <a:xfrm>
            <a:off x="375202" y="6471245"/>
            <a:ext cx="479563" cy="369332"/>
          </a:xfrm>
          <a:prstGeom prst="rect">
            <a:avLst/>
          </a:prstGeom>
          <a:noFill/>
        </p:spPr>
        <p:txBody>
          <a:bodyPr wrap="square">
            <a:spAutoFit/>
          </a:bodyPr>
          <a:lstStyle/>
          <a:p>
            <a:r>
              <a:rPr lang="en-US" dirty="0">
                <a:solidFill>
                  <a:srgbClr val="FF0000"/>
                </a:solidFill>
              </a:rPr>
              <a:t>16</a:t>
            </a:r>
          </a:p>
        </p:txBody>
      </p:sp>
    </p:spTree>
    <p:extLst>
      <p:ext uri="{BB962C8B-B14F-4D97-AF65-F5344CB8AC3E}">
        <p14:creationId xmlns:p14="http://schemas.microsoft.com/office/powerpoint/2010/main" val="366998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a:extLst>
              <a:ext uri="{FF2B5EF4-FFF2-40B4-BE49-F238E27FC236}">
                <a16:creationId xmlns:a16="http://schemas.microsoft.com/office/drawing/2014/main" id="{67BAD0D0-7114-B255-2599-76331B12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76"/>
          <a:stretch>
            <a:fillRect/>
          </a:stretch>
        </p:blipFill>
        <p:spPr bwMode="auto">
          <a:xfrm>
            <a:off x="1981200" y="1081953"/>
            <a:ext cx="4419600" cy="550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3" name="TextBox 1">
            <a:extLst>
              <a:ext uri="{FF2B5EF4-FFF2-40B4-BE49-F238E27FC236}">
                <a16:creationId xmlns:a16="http://schemas.microsoft.com/office/drawing/2014/main" id="{344AF14A-BD64-B4F3-C2AD-9796ED924588}"/>
              </a:ext>
            </a:extLst>
          </p:cNvPr>
          <p:cNvSpPr txBox="1">
            <a:spLocks noChangeArrowheads="1"/>
          </p:cNvSpPr>
          <p:nvPr/>
        </p:nvSpPr>
        <p:spPr bwMode="auto">
          <a:xfrm>
            <a:off x="533400" y="27305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rial" panose="020B0604020202020204" pitchFamily="34" charset="0"/>
                <a:cs typeface="Arial" panose="020B0604020202020204" pitchFamily="34" charset="0"/>
              </a:rPr>
              <a:t>Distribution of Selected Radionuclides in Body</a:t>
            </a:r>
          </a:p>
        </p:txBody>
      </p:sp>
      <p:sp>
        <p:nvSpPr>
          <p:cNvPr id="3" name="TextBox 2">
            <a:extLst>
              <a:ext uri="{FF2B5EF4-FFF2-40B4-BE49-F238E27FC236}">
                <a16:creationId xmlns:a16="http://schemas.microsoft.com/office/drawing/2014/main" id="{0A0DFD46-17E7-2FAF-AC40-8A824B692323}"/>
              </a:ext>
            </a:extLst>
          </p:cNvPr>
          <p:cNvSpPr txBox="1"/>
          <p:nvPr/>
        </p:nvSpPr>
        <p:spPr>
          <a:xfrm>
            <a:off x="365263" y="6488668"/>
            <a:ext cx="449746" cy="369332"/>
          </a:xfrm>
          <a:prstGeom prst="rect">
            <a:avLst/>
          </a:prstGeom>
          <a:noFill/>
        </p:spPr>
        <p:txBody>
          <a:bodyPr wrap="square">
            <a:spAutoFit/>
          </a:bodyPr>
          <a:lstStyle/>
          <a:p>
            <a:r>
              <a:rPr lang="en-US" dirty="0">
                <a:solidFill>
                  <a:srgbClr val="FF0000"/>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648F-D370-3FFE-01CE-BA68E3BC15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AF5953-3F5D-2222-0A30-A8141C24D2C4}"/>
              </a:ext>
            </a:extLst>
          </p:cNvPr>
          <p:cNvSpPr>
            <a:spLocks noGrp="1"/>
          </p:cNvSpPr>
          <p:nvPr>
            <p:ph type="subTitle" idx="1"/>
          </p:nvPr>
        </p:nvSpPr>
        <p:spPr>
          <a:xfrm>
            <a:off x="1143000" y="2648309"/>
            <a:ext cx="6858000" cy="96013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Inhaled Radiation (Radon)</a:t>
            </a:r>
          </a:p>
        </p:txBody>
      </p:sp>
    </p:spTree>
    <p:extLst>
      <p:ext uri="{BB962C8B-B14F-4D97-AF65-F5344CB8AC3E}">
        <p14:creationId xmlns:p14="http://schemas.microsoft.com/office/powerpoint/2010/main" val="396493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36D9-4B1A-4C8F-77EA-94AEB3EF1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8D161-B023-0A1E-D811-FB24166E4035}"/>
              </a:ext>
            </a:extLst>
          </p:cNvPr>
          <p:cNvSpPr>
            <a:spLocks noGrp="1"/>
          </p:cNvSpPr>
          <p:nvPr>
            <p:ph type="title"/>
          </p:nvPr>
        </p:nvSpPr>
        <p:spPr>
          <a:xfrm>
            <a:off x="1285260" y="449470"/>
            <a:ext cx="6347713"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What is Radon?</a:t>
            </a:r>
          </a:p>
        </p:txBody>
      </p:sp>
      <p:sp>
        <p:nvSpPr>
          <p:cNvPr id="3" name="Content Placeholder 2">
            <a:extLst>
              <a:ext uri="{FF2B5EF4-FFF2-40B4-BE49-F238E27FC236}">
                <a16:creationId xmlns:a16="http://schemas.microsoft.com/office/drawing/2014/main" id="{6F29746B-551A-285B-9EE6-F725F04931B7}"/>
              </a:ext>
            </a:extLst>
          </p:cNvPr>
          <p:cNvSpPr>
            <a:spLocks noGrp="1"/>
          </p:cNvSpPr>
          <p:nvPr>
            <p:ph idx="1"/>
          </p:nvPr>
        </p:nvSpPr>
        <p:spPr>
          <a:xfrm>
            <a:off x="854363" y="1295985"/>
            <a:ext cx="7435273" cy="5112545"/>
          </a:xfrm>
        </p:spPr>
        <p:txBody>
          <a:bodyPr>
            <a:normAutofit lnSpcReduction="10000"/>
          </a:bodyPr>
          <a:lstStyle/>
          <a:p>
            <a:r>
              <a:rPr lang="en-US" sz="2400" dirty="0"/>
              <a:t>Radon is radioactive noble gas that enters atmosphere from radioactive decay of radium contained in rocks and soil</a:t>
            </a:r>
          </a:p>
          <a:p>
            <a:r>
              <a:rPr lang="en-US" sz="2400" dirty="0"/>
              <a:t>Radon-222 (Rn-222), with half-life of 3.8 days, arises from radioactive decay of radium-226 </a:t>
            </a:r>
          </a:p>
          <a:p>
            <a:r>
              <a:rPr lang="en-US" sz="2400" dirty="0"/>
              <a:t>Radon-220 (Rn-220), with half-life of 55.8 seconds, arises from radioactive decay of radium-224</a:t>
            </a:r>
          </a:p>
          <a:p>
            <a:r>
              <a:rPr lang="en-US" sz="2400" b="0" i="0" u="none" strike="noStrike" baseline="0" dirty="0"/>
              <a:t>Internal </a:t>
            </a:r>
            <a:r>
              <a:rPr lang="en-US" sz="2400" dirty="0"/>
              <a:t>exposure from radon and </a:t>
            </a:r>
            <a:r>
              <a:rPr lang="en-US" sz="2400" b="0" i="0" u="none" strike="noStrike" baseline="0" dirty="0"/>
              <a:t>short-lived solid radioactive isotopes </a:t>
            </a:r>
            <a:r>
              <a:rPr lang="en-US" sz="2400" dirty="0"/>
              <a:t>(next slide) </a:t>
            </a:r>
            <a:r>
              <a:rPr lang="en-US" sz="2400" b="0" i="0" u="none" strike="noStrike" baseline="0" dirty="0"/>
              <a:t>remaining</a:t>
            </a:r>
            <a:r>
              <a:rPr lang="en-US" sz="2400" dirty="0"/>
              <a:t> in lung tissue from radon radioactive decay constitute largest contributor to U.S. natural background radiation exposure</a:t>
            </a:r>
          </a:p>
        </p:txBody>
      </p:sp>
    </p:spTree>
    <p:extLst>
      <p:ext uri="{BB962C8B-B14F-4D97-AF65-F5344CB8AC3E}">
        <p14:creationId xmlns:p14="http://schemas.microsoft.com/office/powerpoint/2010/main" val="357015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10">
            <a:extLst>
              <a:ext uri="{FF2B5EF4-FFF2-40B4-BE49-F238E27FC236}">
                <a16:creationId xmlns:a16="http://schemas.microsoft.com/office/drawing/2014/main" id="{3E605108-F994-786B-AEF8-B70C51FFADAC}"/>
              </a:ext>
            </a:extLst>
          </p:cNvPr>
          <p:cNvSpPr>
            <a:spLocks noChangeShapeType="1"/>
          </p:cNvSpPr>
          <p:nvPr/>
        </p:nvSpPr>
        <p:spPr bwMode="auto">
          <a:xfrm flipH="1">
            <a:off x="3962400" y="1828800"/>
            <a:ext cx="2438400" cy="16002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Freeform 13">
            <a:extLst>
              <a:ext uri="{FF2B5EF4-FFF2-40B4-BE49-F238E27FC236}">
                <a16:creationId xmlns:a16="http://schemas.microsoft.com/office/drawing/2014/main" id="{3D2F2461-EA19-52CD-D3C1-1168CD1DE502}"/>
              </a:ext>
            </a:extLst>
          </p:cNvPr>
          <p:cNvSpPr>
            <a:spLocks/>
          </p:cNvSpPr>
          <p:nvPr/>
        </p:nvSpPr>
        <p:spPr bwMode="auto">
          <a:xfrm>
            <a:off x="4191000" y="1752600"/>
            <a:ext cx="4876800" cy="2819400"/>
          </a:xfrm>
          <a:custGeom>
            <a:avLst/>
            <a:gdLst>
              <a:gd name="T0" fmla="*/ 0 w 3072"/>
              <a:gd name="T1" fmla="*/ 2147483646 h 1776"/>
              <a:gd name="T2" fmla="*/ 2147483646 w 3072"/>
              <a:gd name="T3" fmla="*/ 2147483646 h 1776"/>
              <a:gd name="T4" fmla="*/ 2147483646 w 3072"/>
              <a:gd name="T5" fmla="*/ 2147483646 h 1776"/>
              <a:gd name="T6" fmla="*/ 2147483646 w 3072"/>
              <a:gd name="T7" fmla="*/ 2147483646 h 1776"/>
              <a:gd name="T8" fmla="*/ 2147483646 w 3072"/>
              <a:gd name="T9" fmla="*/ 2147483646 h 1776"/>
              <a:gd name="T10" fmla="*/ 2147483646 w 3072"/>
              <a:gd name="T11" fmla="*/ 2147483646 h 1776"/>
              <a:gd name="T12" fmla="*/ 2147483646 w 3072"/>
              <a:gd name="T13" fmla="*/ 2147483646 h 1776"/>
              <a:gd name="T14" fmla="*/ 2147483646 w 3072"/>
              <a:gd name="T15" fmla="*/ 2147483646 h 1776"/>
              <a:gd name="T16" fmla="*/ 2147483646 w 3072"/>
              <a:gd name="T17" fmla="*/ 2147483646 h 1776"/>
              <a:gd name="T18" fmla="*/ 2147483646 w 3072"/>
              <a:gd name="T19" fmla="*/ 2147483646 h 1776"/>
              <a:gd name="T20" fmla="*/ 2147483646 w 3072"/>
              <a:gd name="T21" fmla="*/ 2147483646 h 1776"/>
              <a:gd name="T22" fmla="*/ 2147483646 w 3072"/>
              <a:gd name="T23" fmla="*/ 2147483646 h 1776"/>
              <a:gd name="T24" fmla="*/ 2147483646 w 3072"/>
              <a:gd name="T25" fmla="*/ 2147483646 h 1776"/>
              <a:gd name="T26" fmla="*/ 2147483646 w 3072"/>
              <a:gd name="T27" fmla="*/ 2147483646 h 1776"/>
              <a:gd name="T28" fmla="*/ 2147483646 w 3072"/>
              <a:gd name="T29" fmla="*/ 2147483646 h 1776"/>
              <a:gd name="T30" fmla="*/ 2147483646 w 3072"/>
              <a:gd name="T31" fmla="*/ 2147483646 h 1776"/>
              <a:gd name="T32" fmla="*/ 2147483646 w 3072"/>
              <a:gd name="T33" fmla="*/ 2147483646 h 1776"/>
              <a:gd name="T34" fmla="*/ 2147483646 w 3072"/>
              <a:gd name="T35" fmla="*/ 2147483646 h 1776"/>
              <a:gd name="T36" fmla="*/ 2147483646 w 3072"/>
              <a:gd name="T37" fmla="*/ 2147483646 h 1776"/>
              <a:gd name="T38" fmla="*/ 2147483646 w 3072"/>
              <a:gd name="T39" fmla="*/ 2147483646 h 1776"/>
              <a:gd name="T40" fmla="*/ 2147483646 w 3072"/>
              <a:gd name="T41" fmla="*/ 2147483646 h 1776"/>
              <a:gd name="T42" fmla="*/ 2147483646 w 3072"/>
              <a:gd name="T43" fmla="*/ 2147483646 h 1776"/>
              <a:gd name="T44" fmla="*/ 2147483646 w 3072"/>
              <a:gd name="T45" fmla="*/ 2147483646 h 1776"/>
              <a:gd name="T46" fmla="*/ 2147483646 w 3072"/>
              <a:gd name="T47" fmla="*/ 0 h 17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72"/>
              <a:gd name="T73" fmla="*/ 0 h 1776"/>
              <a:gd name="T74" fmla="*/ 3072 w 3072"/>
              <a:gd name="T75" fmla="*/ 1776 h 17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72" h="1776">
                <a:moveTo>
                  <a:pt x="0" y="1776"/>
                </a:moveTo>
                <a:cubicBezTo>
                  <a:pt x="84" y="1724"/>
                  <a:pt x="168" y="1672"/>
                  <a:pt x="240" y="1632"/>
                </a:cubicBezTo>
                <a:cubicBezTo>
                  <a:pt x="312" y="1592"/>
                  <a:pt x="376" y="1536"/>
                  <a:pt x="432" y="1536"/>
                </a:cubicBezTo>
                <a:cubicBezTo>
                  <a:pt x="488" y="1536"/>
                  <a:pt x="536" y="1608"/>
                  <a:pt x="576" y="1632"/>
                </a:cubicBezTo>
                <a:cubicBezTo>
                  <a:pt x="616" y="1656"/>
                  <a:pt x="632" y="1672"/>
                  <a:pt x="672" y="1680"/>
                </a:cubicBezTo>
                <a:cubicBezTo>
                  <a:pt x="712" y="1688"/>
                  <a:pt x="760" y="1688"/>
                  <a:pt x="816" y="1680"/>
                </a:cubicBezTo>
                <a:cubicBezTo>
                  <a:pt x="872" y="1672"/>
                  <a:pt x="960" y="1648"/>
                  <a:pt x="1008" y="1632"/>
                </a:cubicBezTo>
                <a:cubicBezTo>
                  <a:pt x="1056" y="1616"/>
                  <a:pt x="1064" y="1600"/>
                  <a:pt x="1104" y="1584"/>
                </a:cubicBezTo>
                <a:cubicBezTo>
                  <a:pt x="1144" y="1568"/>
                  <a:pt x="1200" y="1584"/>
                  <a:pt x="1248" y="1536"/>
                </a:cubicBezTo>
                <a:cubicBezTo>
                  <a:pt x="1296" y="1488"/>
                  <a:pt x="1360" y="1352"/>
                  <a:pt x="1392" y="1296"/>
                </a:cubicBezTo>
                <a:cubicBezTo>
                  <a:pt x="1424" y="1240"/>
                  <a:pt x="1408" y="1216"/>
                  <a:pt x="1440" y="1200"/>
                </a:cubicBezTo>
                <a:cubicBezTo>
                  <a:pt x="1472" y="1184"/>
                  <a:pt x="1536" y="1200"/>
                  <a:pt x="1584" y="1200"/>
                </a:cubicBezTo>
                <a:cubicBezTo>
                  <a:pt x="1632" y="1200"/>
                  <a:pt x="1680" y="1200"/>
                  <a:pt x="1728" y="1200"/>
                </a:cubicBezTo>
                <a:cubicBezTo>
                  <a:pt x="1776" y="1200"/>
                  <a:pt x="1824" y="1208"/>
                  <a:pt x="1872" y="1200"/>
                </a:cubicBezTo>
                <a:cubicBezTo>
                  <a:pt x="1920" y="1192"/>
                  <a:pt x="1960" y="1200"/>
                  <a:pt x="2016" y="1152"/>
                </a:cubicBezTo>
                <a:cubicBezTo>
                  <a:pt x="2072" y="1104"/>
                  <a:pt x="2160" y="960"/>
                  <a:pt x="2208" y="912"/>
                </a:cubicBezTo>
                <a:cubicBezTo>
                  <a:pt x="2256" y="864"/>
                  <a:pt x="2280" y="880"/>
                  <a:pt x="2304" y="864"/>
                </a:cubicBezTo>
                <a:cubicBezTo>
                  <a:pt x="2328" y="848"/>
                  <a:pt x="2336" y="856"/>
                  <a:pt x="2352" y="816"/>
                </a:cubicBezTo>
                <a:cubicBezTo>
                  <a:pt x="2368" y="776"/>
                  <a:pt x="2360" y="736"/>
                  <a:pt x="2400" y="624"/>
                </a:cubicBezTo>
                <a:cubicBezTo>
                  <a:pt x="2440" y="512"/>
                  <a:pt x="2552" y="232"/>
                  <a:pt x="2592" y="144"/>
                </a:cubicBezTo>
                <a:cubicBezTo>
                  <a:pt x="2632" y="56"/>
                  <a:pt x="2600" y="96"/>
                  <a:pt x="2640" y="96"/>
                </a:cubicBezTo>
                <a:cubicBezTo>
                  <a:pt x="2680" y="96"/>
                  <a:pt x="2776" y="144"/>
                  <a:pt x="2832" y="144"/>
                </a:cubicBezTo>
                <a:cubicBezTo>
                  <a:pt x="2888" y="144"/>
                  <a:pt x="2936" y="120"/>
                  <a:pt x="2976" y="96"/>
                </a:cubicBezTo>
                <a:cubicBezTo>
                  <a:pt x="3016" y="72"/>
                  <a:pt x="3056" y="16"/>
                  <a:pt x="3072"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00" name="Line 15">
            <a:extLst>
              <a:ext uri="{FF2B5EF4-FFF2-40B4-BE49-F238E27FC236}">
                <a16:creationId xmlns:a16="http://schemas.microsoft.com/office/drawing/2014/main" id="{B3C73B76-0A7B-91CE-B5D7-AD557BA0B9CA}"/>
              </a:ext>
            </a:extLst>
          </p:cNvPr>
          <p:cNvSpPr>
            <a:spLocks noChangeShapeType="1"/>
          </p:cNvSpPr>
          <p:nvPr/>
        </p:nvSpPr>
        <p:spPr bwMode="auto">
          <a:xfrm>
            <a:off x="6781800" y="2209800"/>
            <a:ext cx="76200" cy="19812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16">
            <a:extLst>
              <a:ext uri="{FF2B5EF4-FFF2-40B4-BE49-F238E27FC236}">
                <a16:creationId xmlns:a16="http://schemas.microsoft.com/office/drawing/2014/main" id="{A9D485DC-F9A6-6950-F838-0B3CC43003E5}"/>
              </a:ext>
            </a:extLst>
          </p:cNvPr>
          <p:cNvSpPr>
            <a:spLocks noChangeShapeType="1"/>
          </p:cNvSpPr>
          <p:nvPr/>
        </p:nvSpPr>
        <p:spPr bwMode="auto">
          <a:xfrm>
            <a:off x="3886200" y="762000"/>
            <a:ext cx="2209800" cy="3810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17">
            <a:extLst>
              <a:ext uri="{FF2B5EF4-FFF2-40B4-BE49-F238E27FC236}">
                <a16:creationId xmlns:a16="http://schemas.microsoft.com/office/drawing/2014/main" id="{C0947833-E0F3-6C8F-84EF-F433EAA50731}"/>
              </a:ext>
            </a:extLst>
          </p:cNvPr>
          <p:cNvSpPr>
            <a:spLocks noChangeShapeType="1"/>
          </p:cNvSpPr>
          <p:nvPr/>
        </p:nvSpPr>
        <p:spPr bwMode="auto">
          <a:xfrm flipV="1">
            <a:off x="6934200" y="0"/>
            <a:ext cx="0" cy="7620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3" name="Line 18">
            <a:extLst>
              <a:ext uri="{FF2B5EF4-FFF2-40B4-BE49-F238E27FC236}">
                <a16:creationId xmlns:a16="http://schemas.microsoft.com/office/drawing/2014/main" id="{6CD1ACCC-6E3E-0561-D66A-F378EB9DF060}"/>
              </a:ext>
            </a:extLst>
          </p:cNvPr>
          <p:cNvSpPr>
            <a:spLocks noChangeShapeType="1"/>
          </p:cNvSpPr>
          <p:nvPr/>
        </p:nvSpPr>
        <p:spPr bwMode="auto">
          <a:xfrm flipV="1">
            <a:off x="7315200" y="457200"/>
            <a:ext cx="1600200" cy="533400"/>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4" name="Line 19">
            <a:extLst>
              <a:ext uri="{FF2B5EF4-FFF2-40B4-BE49-F238E27FC236}">
                <a16:creationId xmlns:a16="http://schemas.microsoft.com/office/drawing/2014/main" id="{B740DF4D-6448-010E-6824-00595DDE2167}"/>
              </a:ext>
            </a:extLst>
          </p:cNvPr>
          <p:cNvSpPr>
            <a:spLocks noChangeShapeType="1"/>
          </p:cNvSpPr>
          <p:nvPr/>
        </p:nvSpPr>
        <p:spPr bwMode="auto">
          <a:xfrm>
            <a:off x="7543800" y="1676400"/>
            <a:ext cx="1295400" cy="15240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705" name="Picture 33" descr="See the source image">
            <a:extLst>
              <a:ext uri="{FF2B5EF4-FFF2-40B4-BE49-F238E27FC236}">
                <a16:creationId xmlns:a16="http://schemas.microsoft.com/office/drawing/2014/main" id="{83288778-63D9-A420-2AC3-912CB0AA9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25" y="44446"/>
            <a:ext cx="8698015" cy="672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DCE2-B164-B1A5-63DA-337C921780A5}"/>
              </a:ext>
            </a:extLst>
          </p:cNvPr>
          <p:cNvSpPr>
            <a:spLocks noGrp="1"/>
          </p:cNvSpPr>
          <p:nvPr>
            <p:ph type="title"/>
          </p:nvPr>
        </p:nvSpPr>
        <p:spPr>
          <a:xfrm>
            <a:off x="1274618" y="439532"/>
            <a:ext cx="6347714" cy="609600"/>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Radon Decay Chains</a:t>
            </a:r>
          </a:p>
        </p:txBody>
      </p:sp>
      <p:pic>
        <p:nvPicPr>
          <p:cNvPr id="3" name="Picture 2" descr="Decay chains of 222 Rn (left) and 220 Rn (right). While all 220 Rn... | Download Scientific Diagram">
            <a:extLst>
              <a:ext uri="{FF2B5EF4-FFF2-40B4-BE49-F238E27FC236}">
                <a16:creationId xmlns:a16="http://schemas.microsoft.com/office/drawing/2014/main" id="{A3C87766-1163-3FDD-1E3D-05EF0AB0E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98" y="1560443"/>
            <a:ext cx="8265003" cy="4482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7CAECB-38FD-24C7-3E85-40A020C27412}"/>
              </a:ext>
            </a:extLst>
          </p:cNvPr>
          <p:cNvSpPr txBox="1"/>
          <p:nvPr/>
        </p:nvSpPr>
        <p:spPr>
          <a:xfrm>
            <a:off x="439498" y="6488668"/>
            <a:ext cx="464963"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171819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D757-1160-4FC5-3CF5-FFDDE98C2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76052-D455-DA7C-F69E-4E2AFA8550B5}"/>
              </a:ext>
            </a:extLst>
          </p:cNvPr>
          <p:cNvSpPr>
            <a:spLocks noGrp="1"/>
          </p:cNvSpPr>
          <p:nvPr>
            <p:ph type="title"/>
          </p:nvPr>
        </p:nvSpPr>
        <p:spPr>
          <a:xfrm>
            <a:off x="1254978" y="563716"/>
            <a:ext cx="6347713"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What is Radon? (cont.)</a:t>
            </a:r>
          </a:p>
        </p:txBody>
      </p:sp>
      <p:sp>
        <p:nvSpPr>
          <p:cNvPr id="3" name="Content Placeholder 2">
            <a:extLst>
              <a:ext uri="{FF2B5EF4-FFF2-40B4-BE49-F238E27FC236}">
                <a16:creationId xmlns:a16="http://schemas.microsoft.com/office/drawing/2014/main" id="{B0F8DA5C-777D-B31D-4BB0-13E8F41880D8}"/>
              </a:ext>
            </a:extLst>
          </p:cNvPr>
          <p:cNvSpPr>
            <a:spLocks noGrp="1"/>
          </p:cNvSpPr>
          <p:nvPr>
            <p:ph idx="1"/>
          </p:nvPr>
        </p:nvSpPr>
        <p:spPr>
          <a:xfrm>
            <a:off x="711197" y="1329913"/>
            <a:ext cx="7435273" cy="5179041"/>
          </a:xfrm>
        </p:spPr>
        <p:txBody>
          <a:bodyPr>
            <a:normAutofit lnSpcReduction="10000"/>
          </a:bodyPr>
          <a:lstStyle/>
          <a:p>
            <a:r>
              <a:rPr lang="en-US" sz="2400" dirty="0"/>
              <a:t>Half-lives of Rn-222 and Rn-220 isotopes as well as various decay radioisotopes important for determining relative contributions to bronchial dose</a:t>
            </a:r>
          </a:p>
          <a:p>
            <a:pPr lvl="1">
              <a:buFont typeface="Trebuchet MS" panose="020B0603020202020204" pitchFamily="34" charset="0"/>
              <a:buChar char="―"/>
            </a:pPr>
            <a:r>
              <a:rPr lang="en-US" sz="2000" dirty="0">
                <a:solidFill>
                  <a:schemeClr val="tx1"/>
                </a:solidFill>
              </a:rPr>
              <a:t>Timef</a:t>
            </a:r>
            <a:r>
              <a:rPr lang="en-US" sz="2000" b="0" i="0" u="none" strike="noStrike" baseline="0" dirty="0">
                <a:solidFill>
                  <a:schemeClr val="tx1"/>
                </a:solidFill>
              </a:rPr>
              <a:t>rame for diffusion of short-lived Rn-220 in soils results in some decay to non-gaseous radioisotopes before reaching soil surface</a:t>
            </a:r>
            <a:endParaRPr lang="en-US" sz="2000" dirty="0">
              <a:solidFill>
                <a:schemeClr val="tx1"/>
              </a:solidFill>
            </a:endParaRPr>
          </a:p>
          <a:p>
            <a:pPr lvl="1">
              <a:buFont typeface="Trebuchet MS" panose="020B0603020202020204" pitchFamily="34" charset="0"/>
              <a:buChar char="―"/>
            </a:pPr>
            <a:r>
              <a:rPr lang="en-US" sz="2000" dirty="0">
                <a:solidFill>
                  <a:schemeClr val="tx1"/>
                </a:solidFill>
              </a:rPr>
              <a:t>Very </a:t>
            </a:r>
            <a:r>
              <a:rPr lang="en-US" sz="2000" b="0" i="0" u="none" strike="noStrike" baseline="0" dirty="0">
                <a:solidFill>
                  <a:schemeClr val="tx1"/>
                </a:solidFill>
              </a:rPr>
              <a:t>short half-life of Rn-220 means little travel </a:t>
            </a:r>
            <a:r>
              <a:rPr lang="en-US" sz="2000" dirty="0">
                <a:solidFill>
                  <a:schemeClr val="tx1"/>
                </a:solidFill>
              </a:rPr>
              <a:t>distance</a:t>
            </a:r>
            <a:r>
              <a:rPr lang="en-US" sz="2000" b="0" i="0" u="none" strike="noStrike" baseline="0" dirty="0">
                <a:solidFill>
                  <a:schemeClr val="tx1"/>
                </a:solidFill>
              </a:rPr>
              <a:t> from </a:t>
            </a:r>
            <a:r>
              <a:rPr lang="en-US" sz="2000" dirty="0">
                <a:solidFill>
                  <a:schemeClr val="tx1"/>
                </a:solidFill>
              </a:rPr>
              <a:t>origina</a:t>
            </a:r>
            <a:r>
              <a:rPr lang="en-US" sz="2000" b="0" i="0" u="none" strike="noStrike" baseline="0" dirty="0">
                <a:solidFill>
                  <a:schemeClr val="tx1"/>
                </a:solidFill>
              </a:rPr>
              <a:t>tion site to immediate environment of human beings before decay to non-gaseous radioisotopes</a:t>
            </a:r>
          </a:p>
          <a:p>
            <a:r>
              <a:rPr lang="en-US" sz="2400" dirty="0"/>
              <a:t>Half-life differences of radioisotopes from Rn-222 and Rn-220 decay produce very different </a:t>
            </a:r>
            <a:r>
              <a:rPr lang="en-US" sz="2400" u="sng" dirty="0"/>
              <a:t>atmospheric</a:t>
            </a:r>
            <a:r>
              <a:rPr lang="en-US" sz="2400" dirty="0"/>
              <a:t> distributions of </a:t>
            </a:r>
            <a:r>
              <a:rPr lang="en-US" sz="2400" u="sng" dirty="0"/>
              <a:t>potentially</a:t>
            </a:r>
            <a:r>
              <a:rPr lang="en-US" sz="2400" dirty="0"/>
              <a:t> aerosolized decay products</a:t>
            </a:r>
          </a:p>
        </p:txBody>
      </p:sp>
    </p:spTree>
    <p:extLst>
      <p:ext uri="{BB962C8B-B14F-4D97-AF65-F5344CB8AC3E}">
        <p14:creationId xmlns:p14="http://schemas.microsoft.com/office/powerpoint/2010/main" val="377045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5FD7-66D6-0809-3CBF-019705F61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511CA-149E-BBAA-50A0-C66975E46699}"/>
              </a:ext>
            </a:extLst>
          </p:cNvPr>
          <p:cNvSpPr>
            <a:spLocks noGrp="1"/>
          </p:cNvSpPr>
          <p:nvPr>
            <p:ph type="title"/>
          </p:nvPr>
        </p:nvSpPr>
        <p:spPr>
          <a:xfrm>
            <a:off x="1133964" y="525469"/>
            <a:ext cx="6347713" cy="68349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What is Radon? (cont.)</a:t>
            </a:r>
          </a:p>
        </p:txBody>
      </p:sp>
      <p:sp>
        <p:nvSpPr>
          <p:cNvPr id="3" name="Content Placeholder 2">
            <a:extLst>
              <a:ext uri="{FF2B5EF4-FFF2-40B4-BE49-F238E27FC236}">
                <a16:creationId xmlns:a16="http://schemas.microsoft.com/office/drawing/2014/main" id="{F3DD5117-84CB-08EA-F0FC-D25437CE0A80}"/>
              </a:ext>
            </a:extLst>
          </p:cNvPr>
          <p:cNvSpPr>
            <a:spLocks noGrp="1"/>
          </p:cNvSpPr>
          <p:nvPr>
            <p:ph idx="1"/>
          </p:nvPr>
        </p:nvSpPr>
        <p:spPr>
          <a:xfrm>
            <a:off x="854363" y="1566449"/>
            <a:ext cx="7435273" cy="3990829"/>
          </a:xfrm>
        </p:spPr>
        <p:txBody>
          <a:bodyPr>
            <a:normAutofit/>
          </a:bodyPr>
          <a:lstStyle/>
          <a:p>
            <a:r>
              <a:rPr lang="en-US" sz="2400" dirty="0"/>
              <a:t>Exposure mostly from alpha particles emitted by solid radioisotope progeny of radon decay in lungs; some beta particles and gamma-rays also emitted</a:t>
            </a:r>
          </a:p>
          <a:p>
            <a:pPr lvl="1">
              <a:buFont typeface="Trebuchet MS" panose="020B0603020202020204" pitchFamily="34" charset="0"/>
              <a:buChar char="―"/>
            </a:pPr>
            <a:r>
              <a:rPr lang="en-US" sz="2000" dirty="0">
                <a:solidFill>
                  <a:schemeClr val="tx1"/>
                </a:solidFill>
              </a:rPr>
              <a:t>General agreement that alpha particles responsible for lung cancer seen in miners</a:t>
            </a:r>
          </a:p>
          <a:p>
            <a:pPr algn="l"/>
            <a:r>
              <a:rPr lang="en-US" sz="2400" dirty="0"/>
              <a:t>Almost all radon level measurements expressed as concentration of radon in picocuries per liter (</a:t>
            </a:r>
            <a:r>
              <a:rPr lang="en-US" sz="2400" dirty="0" err="1"/>
              <a:t>pCi</a:t>
            </a:r>
            <a:r>
              <a:rPr lang="en-US" sz="2400" dirty="0"/>
              <a:t>/L) of air or in becquerels per cubic meter (</a:t>
            </a:r>
            <a:r>
              <a:rPr lang="en-US" sz="2400" dirty="0" err="1"/>
              <a:t>Bq</a:t>
            </a:r>
            <a:r>
              <a:rPr lang="en-US" sz="2400" dirty="0"/>
              <a:t>/m</a:t>
            </a:r>
            <a:r>
              <a:rPr lang="en-US" sz="2400" baseline="30000" dirty="0"/>
              <a:t>3</a:t>
            </a:r>
            <a:r>
              <a:rPr lang="en-US" sz="2400" dirty="0"/>
              <a:t>) of air</a:t>
            </a:r>
          </a:p>
        </p:txBody>
      </p:sp>
    </p:spTree>
    <p:extLst>
      <p:ext uri="{BB962C8B-B14F-4D97-AF65-F5344CB8AC3E}">
        <p14:creationId xmlns:p14="http://schemas.microsoft.com/office/powerpoint/2010/main" val="398580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3535E-DFF6-3A70-9CA8-7748B88D6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047AD-CA38-677B-E249-E468A1CF9DA8}"/>
              </a:ext>
            </a:extLst>
          </p:cNvPr>
          <p:cNvSpPr>
            <a:spLocks noGrp="1"/>
          </p:cNvSpPr>
          <p:nvPr>
            <p:ph type="title"/>
          </p:nvPr>
        </p:nvSpPr>
        <p:spPr>
          <a:xfrm>
            <a:off x="395330" y="475227"/>
            <a:ext cx="8353337" cy="64654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Radon Exposure in a Nutshell</a:t>
            </a:r>
          </a:p>
        </p:txBody>
      </p:sp>
      <p:sp>
        <p:nvSpPr>
          <p:cNvPr id="3" name="Content Placeholder 2">
            <a:extLst>
              <a:ext uri="{FF2B5EF4-FFF2-40B4-BE49-F238E27FC236}">
                <a16:creationId xmlns:a16="http://schemas.microsoft.com/office/drawing/2014/main" id="{2791D012-B26C-A13D-1BD3-7519ACBC0944}"/>
              </a:ext>
            </a:extLst>
          </p:cNvPr>
          <p:cNvSpPr>
            <a:spLocks noGrp="1"/>
          </p:cNvSpPr>
          <p:nvPr>
            <p:ph idx="1"/>
          </p:nvPr>
        </p:nvSpPr>
        <p:spPr>
          <a:xfrm>
            <a:off x="766617" y="1568568"/>
            <a:ext cx="7610765" cy="3271287"/>
          </a:xfrm>
        </p:spPr>
        <p:txBody>
          <a:bodyPr>
            <a:normAutofit lnSpcReduction="10000"/>
          </a:bodyPr>
          <a:lstStyle/>
          <a:p>
            <a:r>
              <a:rPr lang="en-US" sz="2400" dirty="0">
                <a:solidFill>
                  <a:schemeClr val="tx1"/>
                </a:solidFill>
              </a:rPr>
              <a:t>Radon exposure is chronic low-dose ionizing radiation exposure </a:t>
            </a:r>
          </a:p>
          <a:p>
            <a:r>
              <a:rPr lang="en-US" sz="2400" dirty="0">
                <a:solidFill>
                  <a:schemeClr val="tx1"/>
                </a:solidFill>
              </a:rPr>
              <a:t>Chronic low-dose radiation exposures do not inhibit ability of body’s adaptive protection mechanisms to repair radiation-induced cell damage (otherwise, we would not be here)</a:t>
            </a:r>
          </a:p>
          <a:p>
            <a:r>
              <a:rPr lang="en-US" sz="2400" dirty="0">
                <a:solidFill>
                  <a:schemeClr val="tx1"/>
                </a:solidFill>
              </a:rPr>
              <a:t>Exposure to radon (indoor and outdoor) does not result in adverse health effects</a:t>
            </a:r>
          </a:p>
        </p:txBody>
      </p:sp>
    </p:spTree>
    <p:extLst>
      <p:ext uri="{BB962C8B-B14F-4D97-AF65-F5344CB8AC3E}">
        <p14:creationId xmlns:p14="http://schemas.microsoft.com/office/powerpoint/2010/main" val="2787422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8DE0-99D7-58FF-AA0D-E5C351863B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5357B5-9E68-A0A0-57AB-A625FE8A4DFF}"/>
              </a:ext>
            </a:extLst>
          </p:cNvPr>
          <p:cNvSpPr>
            <a:spLocks noGrp="1"/>
          </p:cNvSpPr>
          <p:nvPr>
            <p:ph type="subTitle" idx="1"/>
          </p:nvPr>
        </p:nvSpPr>
        <p:spPr>
          <a:xfrm>
            <a:off x="1143000" y="2648309"/>
            <a:ext cx="6858000" cy="96013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Medical Radiation</a:t>
            </a:r>
          </a:p>
        </p:txBody>
      </p:sp>
    </p:spTree>
    <p:extLst>
      <p:ext uri="{BB962C8B-B14F-4D97-AF65-F5344CB8AC3E}">
        <p14:creationId xmlns:p14="http://schemas.microsoft.com/office/powerpoint/2010/main" val="149816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3DF0-8625-1F04-8C79-2BB0465E6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26183-E2B8-DDF9-A519-88012C3C16D9}"/>
              </a:ext>
            </a:extLst>
          </p:cNvPr>
          <p:cNvSpPr>
            <a:spLocks noGrp="1"/>
          </p:cNvSpPr>
          <p:nvPr>
            <p:ph type="title"/>
          </p:nvPr>
        </p:nvSpPr>
        <p:spPr>
          <a:xfrm>
            <a:off x="854363" y="274411"/>
            <a:ext cx="7435272" cy="1043708"/>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Medical Radiation Exposure</a:t>
            </a:r>
          </a:p>
        </p:txBody>
      </p:sp>
      <p:sp>
        <p:nvSpPr>
          <p:cNvPr id="3" name="Content Placeholder 2">
            <a:extLst>
              <a:ext uri="{FF2B5EF4-FFF2-40B4-BE49-F238E27FC236}">
                <a16:creationId xmlns:a16="http://schemas.microsoft.com/office/drawing/2014/main" id="{73607B28-EE64-E330-3854-E99DB8F49898}"/>
              </a:ext>
            </a:extLst>
          </p:cNvPr>
          <p:cNvSpPr>
            <a:spLocks noGrp="1"/>
          </p:cNvSpPr>
          <p:nvPr>
            <p:ph idx="1"/>
          </p:nvPr>
        </p:nvSpPr>
        <p:spPr>
          <a:xfrm>
            <a:off x="854362" y="1235290"/>
            <a:ext cx="7435273" cy="5139577"/>
          </a:xfrm>
        </p:spPr>
        <p:txBody>
          <a:bodyPr>
            <a:normAutofit lnSpcReduction="10000"/>
          </a:bodyPr>
          <a:lstStyle/>
          <a:p>
            <a:pPr marL="0" indent="0">
              <a:buNone/>
            </a:pPr>
            <a:r>
              <a:rPr lang="en-US" sz="2800" dirty="0"/>
              <a:t>Medical source most widely varying constituent of natural background ionizing radiation exposure found in literature </a:t>
            </a:r>
            <a:endParaRPr lang="en-US" sz="2800" dirty="0">
              <a:ea typeface="Calibri" panose="020F0502020204030204" pitchFamily="34" charset="0"/>
            </a:endParaRPr>
          </a:p>
          <a:p>
            <a:pPr lvl="1"/>
            <a:r>
              <a:rPr lang="en-US" sz="2400" dirty="0">
                <a:ea typeface="Calibri" panose="020F0502020204030204" pitchFamily="34" charset="0"/>
              </a:rPr>
              <a:t>Most common exposure from teeth and broken bone low-dose x-rays </a:t>
            </a:r>
          </a:p>
          <a:p>
            <a:pPr lvl="1"/>
            <a:r>
              <a:rPr lang="en-US" sz="2400" dirty="0">
                <a:ea typeface="Calibri" panose="020F0502020204030204" pitchFamily="34" charset="0"/>
              </a:rPr>
              <a:t>Nuclear medicine diagnostic imaging procedures result in harmless low-dose exposures</a:t>
            </a:r>
          </a:p>
          <a:p>
            <a:pPr lvl="1"/>
            <a:r>
              <a:rPr lang="en-US" sz="2400" dirty="0">
                <a:ea typeface="Calibri" panose="020F0502020204030204" pitchFamily="34" charset="0"/>
              </a:rPr>
              <a:t>High-dose exposures from therapeutic radiology procedures (cancer treatment)</a:t>
            </a:r>
          </a:p>
          <a:p>
            <a:pPr lvl="1"/>
            <a:r>
              <a:rPr lang="en-US" sz="2400" dirty="0">
                <a:ea typeface="Calibri" panose="020F0502020204030204" pitchFamily="34" charset="0"/>
              </a:rPr>
              <a:t>Estimate of ≈50 mrem annual exposure likely average for U.S. population </a:t>
            </a:r>
          </a:p>
        </p:txBody>
      </p:sp>
    </p:spTree>
    <p:extLst>
      <p:ext uri="{BB962C8B-B14F-4D97-AF65-F5344CB8AC3E}">
        <p14:creationId xmlns:p14="http://schemas.microsoft.com/office/powerpoint/2010/main" val="413174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12C5-2744-8B02-A67C-D379B198753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D2CEAE-8377-2E01-672E-F1372F29ADED}"/>
              </a:ext>
            </a:extLst>
          </p:cNvPr>
          <p:cNvSpPr>
            <a:spLocks noGrp="1"/>
          </p:cNvSpPr>
          <p:nvPr>
            <p:ph type="subTitle" idx="1"/>
          </p:nvPr>
        </p:nvSpPr>
        <p:spPr>
          <a:xfrm>
            <a:off x="1143000" y="2648309"/>
            <a:ext cx="6858000" cy="96013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Consumer Product Radiation</a:t>
            </a:r>
          </a:p>
        </p:txBody>
      </p:sp>
    </p:spTree>
    <p:extLst>
      <p:ext uri="{BB962C8B-B14F-4D97-AF65-F5344CB8AC3E}">
        <p14:creationId xmlns:p14="http://schemas.microsoft.com/office/powerpoint/2010/main" val="278723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80" name="Text Box 52">
            <a:extLst>
              <a:ext uri="{FF2B5EF4-FFF2-40B4-BE49-F238E27FC236}">
                <a16:creationId xmlns:a16="http://schemas.microsoft.com/office/drawing/2014/main" id="{73E0E05B-CDE4-DA26-154D-0148FA060E29}"/>
              </a:ext>
            </a:extLst>
          </p:cNvPr>
          <p:cNvSpPr txBox="1">
            <a:spLocks noChangeArrowheads="1"/>
          </p:cNvSpPr>
          <p:nvPr/>
        </p:nvSpPr>
        <p:spPr bwMode="auto">
          <a:xfrm>
            <a:off x="1128966" y="462004"/>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Radiation in the Home</a:t>
            </a:r>
          </a:p>
        </p:txBody>
      </p:sp>
      <p:pic>
        <p:nvPicPr>
          <p:cNvPr id="2" name="Picture 1" descr="Granite Countertops in Pompano Beach FL - Counter Kings">
            <a:extLst>
              <a:ext uri="{FF2B5EF4-FFF2-40B4-BE49-F238E27FC236}">
                <a16:creationId xmlns:a16="http://schemas.microsoft.com/office/drawing/2014/main" id="{6693F2A6-8920-D2AF-4E2E-1A1125B7E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4821" y="2590799"/>
            <a:ext cx="3207379" cy="2201017"/>
          </a:xfrm>
          <a:prstGeom prst="rect">
            <a:avLst/>
          </a:prstGeom>
          <a:noFill/>
          <a:ln>
            <a:noFill/>
          </a:ln>
        </p:spPr>
      </p:pic>
      <p:pic>
        <p:nvPicPr>
          <p:cNvPr id="3" name="Picture 2" descr="Smoke Detector | 24Restore">
            <a:extLst>
              <a:ext uri="{FF2B5EF4-FFF2-40B4-BE49-F238E27FC236}">
                <a16:creationId xmlns:a16="http://schemas.microsoft.com/office/drawing/2014/main" id="{C96FC757-4BF9-5743-0FC1-66E37E5AA72F}"/>
              </a:ext>
            </a:extLst>
          </p:cNvPr>
          <p:cNvPicPr>
            <a:picLocks noChangeAspect="1"/>
          </p:cNvPicPr>
          <p:nvPr/>
        </p:nvPicPr>
        <p:blipFill rotWithShape="1">
          <a:blip r:embed="rId4">
            <a:extLst>
              <a:ext uri="{28A0092B-C50C-407E-A947-70E740481C1C}">
                <a14:useLocalDpi xmlns:a14="http://schemas.microsoft.com/office/drawing/2010/main" val="0"/>
              </a:ext>
            </a:extLst>
          </a:blip>
          <a:srcRect l="16357" t="6756" r="13828" b="12162"/>
          <a:stretch/>
        </p:blipFill>
        <p:spPr bwMode="auto">
          <a:xfrm>
            <a:off x="831219" y="1609610"/>
            <a:ext cx="1676400" cy="1457739"/>
          </a:xfrm>
          <a:prstGeom prst="rect">
            <a:avLst/>
          </a:prstGeom>
          <a:noFill/>
          <a:ln>
            <a:noFill/>
          </a:ln>
          <a:extLst>
            <a:ext uri="{53640926-AAD7-44D8-BBD7-CCE9431645EC}">
              <a14:shadowObscured xmlns:a14="http://schemas.microsoft.com/office/drawing/2010/main"/>
            </a:ext>
          </a:extLst>
        </p:spPr>
      </p:pic>
      <p:pic>
        <p:nvPicPr>
          <p:cNvPr id="4" name="Picture 3" descr="13948-5 - 42 Watt CFL Light Bulb - Compact Fluorescent - - 150 W Equal - 2700K Warm White - 82 ...">
            <a:extLst>
              <a:ext uri="{FF2B5EF4-FFF2-40B4-BE49-F238E27FC236}">
                <a16:creationId xmlns:a16="http://schemas.microsoft.com/office/drawing/2014/main" id="{A8B5232F-F128-9C57-0D5F-E3F56C150C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104" y="4577179"/>
            <a:ext cx="1342422" cy="1342422"/>
          </a:xfrm>
          <a:prstGeom prst="rect">
            <a:avLst/>
          </a:prstGeom>
          <a:noFill/>
          <a:ln>
            <a:noFill/>
          </a:ln>
        </p:spPr>
      </p:pic>
      <p:pic>
        <p:nvPicPr>
          <p:cNvPr id="5" name="Picture 4" descr="CatSpot Litter Review: A Natural Cat Litter Guide For 2020">
            <a:extLst>
              <a:ext uri="{FF2B5EF4-FFF2-40B4-BE49-F238E27FC236}">
                <a16:creationId xmlns:a16="http://schemas.microsoft.com/office/drawing/2014/main" id="{EC92EBAD-6547-342A-53E4-E7851E66773A}"/>
              </a:ext>
            </a:extLst>
          </p:cNvPr>
          <p:cNvPicPr>
            <a:picLocks noChangeAspect="1"/>
          </p:cNvPicPr>
          <p:nvPr/>
        </p:nvPicPr>
        <p:blipFill rotWithShape="1">
          <a:blip r:embed="rId6">
            <a:extLst>
              <a:ext uri="{28A0092B-C50C-407E-A947-70E740481C1C}">
                <a14:useLocalDpi xmlns:a14="http://schemas.microsoft.com/office/drawing/2010/main" val="0"/>
              </a:ext>
            </a:extLst>
          </a:blip>
          <a:srcRect l="9107" t="6530" r="7082" b="10309"/>
          <a:stretch/>
        </p:blipFill>
        <p:spPr bwMode="auto">
          <a:xfrm>
            <a:off x="723597" y="4327308"/>
            <a:ext cx="1891643" cy="1842164"/>
          </a:xfrm>
          <a:prstGeom prst="rect">
            <a:avLst/>
          </a:prstGeom>
          <a:noFill/>
          <a:ln>
            <a:noFill/>
          </a:ln>
          <a:extLst>
            <a:ext uri="{53640926-AAD7-44D8-BBD7-CCE9431645EC}">
              <a14:shadowObscured xmlns:a14="http://schemas.microsoft.com/office/drawing/2010/main"/>
            </a:ext>
          </a:extLst>
        </p:spPr>
      </p:pic>
      <p:pic>
        <p:nvPicPr>
          <p:cNvPr id="1026" name="Picture 2" descr="12&quot; Luminous Wall Clock Quartz Clocks Glow In The Dark Home Living Room Decor | eBay">
            <a:extLst>
              <a:ext uri="{FF2B5EF4-FFF2-40B4-BE49-F238E27FC236}">
                <a16:creationId xmlns:a16="http://schemas.microsoft.com/office/drawing/2014/main" id="{AACE0156-0A7E-2B84-FA59-B78EA9B95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2" y="1609610"/>
            <a:ext cx="1547826" cy="15478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16CD7A-E088-67F6-8881-6B2CE400D6A3}"/>
              </a:ext>
            </a:extLst>
          </p:cNvPr>
          <p:cNvSpPr txBox="1"/>
          <p:nvPr/>
        </p:nvSpPr>
        <p:spPr>
          <a:xfrm>
            <a:off x="421177" y="6488668"/>
            <a:ext cx="493223" cy="369332"/>
          </a:xfrm>
          <a:prstGeom prst="rect">
            <a:avLst/>
          </a:prstGeom>
          <a:noFill/>
        </p:spPr>
        <p:txBody>
          <a:bodyPr wrap="square">
            <a:spAutoFit/>
          </a:bodyPr>
          <a:lstStyle/>
          <a:p>
            <a:r>
              <a:rPr lang="en-US" dirty="0">
                <a:solidFill>
                  <a:srgbClr val="FF0000"/>
                </a:solidFill>
              </a:rPr>
              <a:t>27</a:t>
            </a:r>
          </a:p>
        </p:txBody>
      </p:sp>
    </p:spTree>
    <p:extLst>
      <p:ext uri="{BB962C8B-B14F-4D97-AF65-F5344CB8AC3E}">
        <p14:creationId xmlns:p14="http://schemas.microsoft.com/office/powerpoint/2010/main" val="200701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25CC-9356-B5BB-E3A3-1FBBBD79E4A5}"/>
              </a:ext>
            </a:extLst>
          </p:cNvPr>
          <p:cNvSpPr>
            <a:spLocks noGrp="1"/>
          </p:cNvSpPr>
          <p:nvPr>
            <p:ph type="title"/>
          </p:nvPr>
        </p:nvSpPr>
        <p:spPr>
          <a:xfrm>
            <a:off x="737151" y="629479"/>
            <a:ext cx="7669697" cy="1030356"/>
          </a:xfrm>
        </p:spPr>
        <p:txBody>
          <a:bodyPr>
            <a:normAutofit fontScale="90000"/>
          </a:bodyPr>
          <a:lstStyle/>
          <a:p>
            <a:pPr algn="ctr"/>
            <a:r>
              <a:rPr lang="en-US" dirty="0">
                <a:solidFill>
                  <a:schemeClr val="tx1"/>
                </a:solidFill>
              </a:rPr>
              <a:t>Natural Radioactivity in</a:t>
            </a:r>
            <a:br>
              <a:rPr lang="en-US" dirty="0">
                <a:solidFill>
                  <a:schemeClr val="tx1"/>
                </a:solidFill>
              </a:rPr>
            </a:br>
            <a:r>
              <a:rPr lang="en-US" dirty="0">
                <a:solidFill>
                  <a:schemeClr val="tx1"/>
                </a:solidFill>
              </a:rPr>
              <a:t>Consumer Products</a:t>
            </a:r>
          </a:p>
        </p:txBody>
      </p:sp>
      <p:graphicFrame>
        <p:nvGraphicFramePr>
          <p:cNvPr id="3" name="Table 2">
            <a:extLst>
              <a:ext uri="{FF2B5EF4-FFF2-40B4-BE49-F238E27FC236}">
                <a16:creationId xmlns:a16="http://schemas.microsoft.com/office/drawing/2014/main" id="{A114BAE8-51C8-0E7A-DAE2-695F8B59FDF0}"/>
              </a:ext>
            </a:extLst>
          </p:cNvPr>
          <p:cNvGraphicFramePr>
            <a:graphicFrameLocks noGrp="1"/>
          </p:cNvGraphicFramePr>
          <p:nvPr/>
        </p:nvGraphicFramePr>
        <p:xfrm>
          <a:off x="1116494" y="2072861"/>
          <a:ext cx="6675120" cy="369316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882956732"/>
                    </a:ext>
                  </a:extLst>
                </a:gridCol>
                <a:gridCol w="3200400">
                  <a:extLst>
                    <a:ext uri="{9D8B030D-6E8A-4147-A177-3AD203B41FA5}">
                      <a16:colId xmlns:a16="http://schemas.microsoft.com/office/drawing/2014/main" val="616354801"/>
                    </a:ext>
                  </a:extLst>
                </a:gridCol>
              </a:tblGrid>
              <a:tr h="370840">
                <a:tc>
                  <a:txBody>
                    <a:bodyPr/>
                    <a:lstStyle/>
                    <a:p>
                      <a:r>
                        <a:rPr lang="en-US" sz="2400" b="0" dirty="0">
                          <a:solidFill>
                            <a:schemeClr val="tx1"/>
                          </a:solidFill>
                        </a:rPr>
                        <a:t>Consumer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0" dirty="0">
                          <a:solidFill>
                            <a:schemeClr val="tx1"/>
                          </a:solidFill>
                        </a:rPr>
                        <a:t>Natural Radionuclide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79756966"/>
                  </a:ext>
                </a:extLst>
              </a:tr>
              <a:tr h="370840">
                <a:tc>
                  <a:txBody>
                    <a:bodyPr/>
                    <a:lstStyle/>
                    <a:p>
                      <a:r>
                        <a:rPr lang="en-US" dirty="0">
                          <a:solidFill>
                            <a:schemeClr val="tx1"/>
                          </a:solidFill>
                        </a:rPr>
                        <a:t>Smoke detector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241</a:t>
                      </a:r>
                      <a:r>
                        <a:rPr lang="en-US" dirty="0">
                          <a:solidFill>
                            <a:schemeClr val="tx1"/>
                          </a:solidFill>
                        </a:rPr>
                        <a:t>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9889853"/>
                  </a:ext>
                </a:extLst>
              </a:tr>
              <a:tr h="370840">
                <a:tc>
                  <a:txBody>
                    <a:bodyPr/>
                    <a:lstStyle/>
                    <a:p>
                      <a:r>
                        <a:rPr lang="en-US" dirty="0">
                          <a:solidFill>
                            <a:schemeClr val="tx1"/>
                          </a:solidFill>
                        </a:rPr>
                        <a:t>Watches and clocks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3</a:t>
                      </a:r>
                      <a:r>
                        <a:rPr lang="en-US" dirty="0">
                          <a:solidFill>
                            <a:schemeClr val="tx1"/>
                          </a:solidFill>
                        </a:rPr>
                        <a:t>H, </a:t>
                      </a:r>
                      <a:r>
                        <a:rPr lang="en-US" b="1" baseline="30000" dirty="0">
                          <a:solidFill>
                            <a:schemeClr val="tx1"/>
                          </a:solidFill>
                        </a:rPr>
                        <a:t>147</a:t>
                      </a:r>
                      <a:r>
                        <a:rPr lang="en-US" dirty="0">
                          <a:solidFill>
                            <a:schemeClr val="tx1"/>
                          </a:solidFill>
                        </a:rPr>
                        <a:t>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46162"/>
                  </a:ext>
                </a:extLst>
              </a:tr>
              <a:tr h="370840">
                <a:tc>
                  <a:txBody>
                    <a:bodyPr/>
                    <a:lstStyle/>
                    <a:p>
                      <a:r>
                        <a:rPr lang="en-US" dirty="0">
                          <a:solidFill>
                            <a:schemeClr val="tx1"/>
                          </a:solidFill>
                        </a:rPr>
                        <a:t>Photocopier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210</a:t>
                      </a:r>
                      <a:r>
                        <a:rPr lang="en-US" dirty="0">
                          <a:solidFill>
                            <a:schemeClr val="tx1"/>
                          </a:solidFill>
                        </a:rPr>
                        <a:t>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680085"/>
                  </a:ext>
                </a:extLst>
              </a:tr>
              <a:tr h="370840">
                <a:tc>
                  <a:txBody>
                    <a:bodyPr/>
                    <a:lstStyle/>
                    <a:p>
                      <a:r>
                        <a:rPr lang="en-US" dirty="0">
                          <a:solidFill>
                            <a:schemeClr val="tx1"/>
                          </a:solidFill>
                        </a:rPr>
                        <a:t>Granite countertop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238</a:t>
                      </a:r>
                      <a:r>
                        <a:rPr lang="en-US" dirty="0">
                          <a:solidFill>
                            <a:schemeClr val="tx1"/>
                          </a:solidFill>
                        </a:rPr>
                        <a:t>U, </a:t>
                      </a:r>
                      <a:r>
                        <a:rPr lang="en-US" b="1" baseline="30000" dirty="0">
                          <a:solidFill>
                            <a:schemeClr val="tx1"/>
                          </a:solidFill>
                        </a:rPr>
                        <a:t>234</a:t>
                      </a:r>
                      <a:r>
                        <a:rPr lang="en-US" dirty="0">
                          <a:solidFill>
                            <a:schemeClr val="tx1"/>
                          </a:solidFill>
                        </a:rPr>
                        <a:t>U, </a:t>
                      </a:r>
                      <a:r>
                        <a:rPr lang="en-US" b="1" baseline="30000" dirty="0">
                          <a:solidFill>
                            <a:schemeClr val="tx1"/>
                          </a:solidFill>
                        </a:rPr>
                        <a:t>232</a:t>
                      </a:r>
                      <a:r>
                        <a:rPr lang="en-US" dirty="0">
                          <a:solidFill>
                            <a:schemeClr val="tx1"/>
                          </a:solidFill>
                        </a:rPr>
                        <a:t>Th, </a:t>
                      </a:r>
                      <a:r>
                        <a:rPr lang="en-US" b="1" baseline="30000" dirty="0">
                          <a:solidFill>
                            <a:schemeClr val="tx1"/>
                          </a:solidFill>
                        </a:rPr>
                        <a:t>230</a:t>
                      </a:r>
                      <a:r>
                        <a:rPr lang="en-US" dirty="0">
                          <a:solidFill>
                            <a:schemeClr val="tx1"/>
                          </a:solidFill>
                        </a:rPr>
                        <a:t>Th, </a:t>
                      </a:r>
                      <a:r>
                        <a:rPr lang="en-US" b="1" baseline="30000" dirty="0">
                          <a:solidFill>
                            <a:schemeClr val="tx1"/>
                          </a:solidFill>
                        </a:rPr>
                        <a:t>226</a:t>
                      </a:r>
                      <a:r>
                        <a:rPr lang="en-US" dirty="0">
                          <a:solidFill>
                            <a:schemeClr val="tx1"/>
                          </a:solidFill>
                        </a:rPr>
                        <a:t>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075581"/>
                  </a:ext>
                </a:extLst>
              </a:tr>
              <a:tr h="370840">
                <a:tc>
                  <a:txBody>
                    <a:bodyPr/>
                    <a:lstStyle/>
                    <a:p>
                      <a:r>
                        <a:rPr lang="en-US" dirty="0">
                          <a:solidFill>
                            <a:schemeClr val="tx1"/>
                          </a:solidFill>
                        </a:rPr>
                        <a:t>Compact fluorescent light bulbs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147</a:t>
                      </a:r>
                      <a:r>
                        <a:rPr lang="en-US" dirty="0">
                          <a:solidFill>
                            <a:schemeClr val="tx1"/>
                          </a:solidFill>
                        </a:rPr>
                        <a:t>Pm, </a:t>
                      </a:r>
                      <a:r>
                        <a:rPr lang="en-US" baseline="30000" dirty="0">
                          <a:solidFill>
                            <a:schemeClr val="tx1"/>
                          </a:solidFill>
                        </a:rPr>
                        <a:t>84</a:t>
                      </a:r>
                      <a:r>
                        <a:rPr lang="en-US" dirty="0">
                          <a:solidFill>
                            <a:schemeClr val="tx1"/>
                          </a:solidFill>
                        </a:rPr>
                        <a:t>Kr, </a:t>
                      </a:r>
                      <a:r>
                        <a:rPr lang="en-US" b="1" baseline="30000" dirty="0">
                          <a:solidFill>
                            <a:schemeClr val="tx1"/>
                          </a:solidFill>
                        </a:rPr>
                        <a:t>3</a:t>
                      </a:r>
                      <a:r>
                        <a:rPr lang="en-US"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340606"/>
                  </a:ext>
                </a:extLst>
              </a:tr>
              <a:tr h="370840">
                <a:tc>
                  <a:txBody>
                    <a:bodyPr/>
                    <a:lstStyle/>
                    <a:p>
                      <a:r>
                        <a:rPr lang="en-US" dirty="0">
                          <a:solidFill>
                            <a:schemeClr val="tx1"/>
                          </a:solidFill>
                        </a:rPr>
                        <a:t>Ceramic materials (e.g., tiles)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238</a:t>
                      </a:r>
                      <a:r>
                        <a:rPr lang="en-US" dirty="0">
                          <a:solidFill>
                            <a:schemeClr val="tx1"/>
                          </a:solidFill>
                        </a:rPr>
                        <a:t>U, </a:t>
                      </a:r>
                      <a:r>
                        <a:rPr lang="en-US" b="1" baseline="30000" dirty="0">
                          <a:solidFill>
                            <a:schemeClr val="tx1"/>
                          </a:solidFill>
                        </a:rPr>
                        <a:t>234</a:t>
                      </a:r>
                      <a:r>
                        <a:rPr lang="en-US" dirty="0">
                          <a:solidFill>
                            <a:schemeClr val="tx1"/>
                          </a:solidFill>
                        </a:rPr>
                        <a:t>U, </a:t>
                      </a:r>
                      <a:r>
                        <a:rPr lang="en-US" b="1" baseline="30000" dirty="0">
                          <a:solidFill>
                            <a:schemeClr val="tx1"/>
                          </a:solidFill>
                        </a:rPr>
                        <a:t>232</a:t>
                      </a:r>
                      <a:r>
                        <a:rPr lang="en-US" dirty="0">
                          <a:solidFill>
                            <a:schemeClr val="tx1"/>
                          </a:solidFill>
                        </a:rPr>
                        <a:t>Th, </a:t>
                      </a:r>
                      <a:r>
                        <a:rPr lang="en-US" b="1" baseline="30000" dirty="0">
                          <a:solidFill>
                            <a:schemeClr val="tx1"/>
                          </a:solidFill>
                        </a:rPr>
                        <a:t>230</a:t>
                      </a:r>
                      <a:r>
                        <a:rPr lang="en-US" dirty="0">
                          <a:solidFill>
                            <a:schemeClr val="tx1"/>
                          </a:solidFill>
                        </a:rPr>
                        <a:t>Th, </a:t>
                      </a:r>
                      <a:r>
                        <a:rPr lang="en-US" b="1" baseline="30000" dirty="0">
                          <a:solidFill>
                            <a:schemeClr val="tx1"/>
                          </a:solidFill>
                        </a:rPr>
                        <a:t>226</a:t>
                      </a:r>
                      <a:r>
                        <a:rPr lang="en-US" dirty="0">
                          <a:solidFill>
                            <a:schemeClr val="tx1"/>
                          </a:solidFill>
                        </a:rPr>
                        <a:t>Ra, </a:t>
                      </a:r>
                      <a:r>
                        <a:rPr lang="en-US" baseline="30000" dirty="0">
                          <a:solidFill>
                            <a:schemeClr val="tx1"/>
                          </a:solidFill>
                        </a:rPr>
                        <a:t>40</a:t>
                      </a: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131375"/>
                  </a:ext>
                </a:extLst>
              </a:tr>
              <a:tr h="370840">
                <a:tc>
                  <a:txBody>
                    <a:bodyPr/>
                    <a:lstStyle/>
                    <a:p>
                      <a:r>
                        <a:rPr lang="en-US" dirty="0">
                          <a:solidFill>
                            <a:schemeClr val="tx1"/>
                          </a:solidFill>
                        </a:rPr>
                        <a:t>Glassware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232</a:t>
                      </a:r>
                      <a:r>
                        <a:rPr lang="en-US" dirty="0">
                          <a:solidFill>
                            <a:schemeClr val="tx1"/>
                          </a:solidFill>
                        </a:rPr>
                        <a:t>Th, </a:t>
                      </a:r>
                      <a:r>
                        <a:rPr lang="en-US" b="1" baseline="30000" dirty="0">
                          <a:solidFill>
                            <a:schemeClr val="tx1"/>
                          </a:solidFill>
                        </a:rPr>
                        <a:t>228</a:t>
                      </a:r>
                      <a:r>
                        <a:rPr lang="en-US" dirty="0">
                          <a:solidFill>
                            <a:schemeClr val="tx1"/>
                          </a:solidFill>
                        </a:rPr>
                        <a:t>Ra, </a:t>
                      </a:r>
                      <a:r>
                        <a:rPr lang="en-US" b="1" baseline="30000" dirty="0">
                          <a:solidFill>
                            <a:schemeClr val="tx1"/>
                          </a:solidFill>
                        </a:rPr>
                        <a:t>40</a:t>
                      </a: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955233"/>
                  </a:ext>
                </a:extLst>
              </a:tr>
              <a:tr h="370840">
                <a:tc>
                  <a:txBody>
                    <a:bodyPr/>
                    <a:lstStyle/>
                    <a:p>
                      <a:r>
                        <a:rPr lang="en-US" dirty="0">
                          <a:solidFill>
                            <a:schemeClr val="tx1"/>
                          </a:solidFill>
                        </a:rPr>
                        <a:t>Water softener salt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baseline="30000" dirty="0">
                          <a:solidFill>
                            <a:schemeClr val="tx1"/>
                          </a:solidFill>
                        </a:rPr>
                        <a:t>40</a:t>
                      </a: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753522"/>
                  </a:ext>
                </a:extLst>
              </a:tr>
            </a:tbl>
          </a:graphicData>
        </a:graphic>
      </p:graphicFrame>
      <p:sp>
        <p:nvSpPr>
          <p:cNvPr id="5" name="TextBox 4">
            <a:extLst>
              <a:ext uri="{FF2B5EF4-FFF2-40B4-BE49-F238E27FC236}">
                <a16:creationId xmlns:a16="http://schemas.microsoft.com/office/drawing/2014/main" id="{DF4D3146-38D7-8457-3284-44979948D3E4}"/>
              </a:ext>
            </a:extLst>
          </p:cNvPr>
          <p:cNvSpPr txBox="1"/>
          <p:nvPr/>
        </p:nvSpPr>
        <p:spPr>
          <a:xfrm>
            <a:off x="414958" y="6488668"/>
            <a:ext cx="479564" cy="369332"/>
          </a:xfrm>
          <a:prstGeom prst="rect">
            <a:avLst/>
          </a:prstGeom>
          <a:noFill/>
        </p:spPr>
        <p:txBody>
          <a:bodyPr wrap="square">
            <a:spAutoFit/>
          </a:bodyPr>
          <a:lstStyle/>
          <a:p>
            <a:r>
              <a:rPr lang="en-US" dirty="0">
                <a:solidFill>
                  <a:srgbClr val="FF0000"/>
                </a:solidFill>
              </a:rPr>
              <a:t>28</a:t>
            </a:r>
          </a:p>
        </p:txBody>
      </p:sp>
    </p:spTree>
    <p:extLst>
      <p:ext uri="{BB962C8B-B14F-4D97-AF65-F5344CB8AC3E}">
        <p14:creationId xmlns:p14="http://schemas.microsoft.com/office/powerpoint/2010/main" val="3834918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9AB5-546D-3843-215C-D9D2FBE15950}"/>
              </a:ext>
            </a:extLst>
          </p:cNvPr>
          <p:cNvSpPr>
            <a:spLocks noGrp="1"/>
          </p:cNvSpPr>
          <p:nvPr>
            <p:ph type="title"/>
          </p:nvPr>
        </p:nvSpPr>
        <p:spPr>
          <a:xfrm>
            <a:off x="628650" y="165191"/>
            <a:ext cx="7886700" cy="708299"/>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Radioactive Building Materials</a:t>
            </a:r>
          </a:p>
        </p:txBody>
      </p:sp>
      <p:sp>
        <p:nvSpPr>
          <p:cNvPr id="54" name="TextBox 53">
            <a:extLst>
              <a:ext uri="{FF2B5EF4-FFF2-40B4-BE49-F238E27FC236}">
                <a16:creationId xmlns:a16="http://schemas.microsoft.com/office/drawing/2014/main" id="{D920BE81-3965-F9BE-9A20-AA0EDAA7BB00}"/>
              </a:ext>
            </a:extLst>
          </p:cNvPr>
          <p:cNvSpPr txBox="1"/>
          <p:nvPr/>
        </p:nvSpPr>
        <p:spPr>
          <a:xfrm>
            <a:off x="1350509" y="5497949"/>
            <a:ext cx="6609522" cy="923330"/>
          </a:xfrm>
          <a:prstGeom prst="rect">
            <a:avLst/>
          </a:prstGeom>
          <a:noFill/>
        </p:spPr>
        <p:txBody>
          <a:bodyPr wrap="square" rtlCol="0">
            <a:spAutoFit/>
          </a:bodyPr>
          <a:lstStyle/>
          <a:p>
            <a:r>
              <a:rPr lang="en-US" dirty="0"/>
              <a:t>Small amounts of naturally radioactive elements like uranium, thorium, and their radioactive decay products are found in common building materials.</a:t>
            </a:r>
          </a:p>
        </p:txBody>
      </p:sp>
      <p:pic>
        <p:nvPicPr>
          <p:cNvPr id="3" name="Picture 2" descr="A pink building with trees and a road in front of it">
            <a:extLst>
              <a:ext uri="{FF2B5EF4-FFF2-40B4-BE49-F238E27FC236}">
                <a16:creationId xmlns:a16="http://schemas.microsoft.com/office/drawing/2014/main" id="{21E09639-1BD4-E9C8-F52D-9779C91F6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1790" y="1825129"/>
            <a:ext cx="3360420" cy="3360420"/>
          </a:xfrm>
          <a:prstGeom prst="rect">
            <a:avLst/>
          </a:prstGeom>
          <a:noFill/>
          <a:ln>
            <a:noFill/>
          </a:ln>
        </p:spPr>
      </p:pic>
      <p:sp>
        <p:nvSpPr>
          <p:cNvPr id="4" name="TextBox 3">
            <a:extLst>
              <a:ext uri="{FF2B5EF4-FFF2-40B4-BE49-F238E27FC236}">
                <a16:creationId xmlns:a16="http://schemas.microsoft.com/office/drawing/2014/main" id="{9ACD5709-4AEE-CD3F-8921-8EA4E88BF0E8}"/>
              </a:ext>
            </a:extLst>
          </p:cNvPr>
          <p:cNvSpPr txBox="1"/>
          <p:nvPr/>
        </p:nvSpPr>
        <p:spPr>
          <a:xfrm>
            <a:off x="1172569" y="1931291"/>
            <a:ext cx="1073676" cy="369332"/>
          </a:xfrm>
          <a:prstGeom prst="rect">
            <a:avLst/>
          </a:prstGeom>
          <a:noFill/>
        </p:spPr>
        <p:txBody>
          <a:bodyPr wrap="square" rtlCol="0">
            <a:spAutoFit/>
          </a:bodyPr>
          <a:lstStyle/>
          <a:p>
            <a:r>
              <a:rPr lang="en-US" dirty="0"/>
              <a:t>Drywall</a:t>
            </a:r>
          </a:p>
        </p:txBody>
      </p:sp>
      <p:sp>
        <p:nvSpPr>
          <p:cNvPr id="6" name="TextBox 5">
            <a:extLst>
              <a:ext uri="{FF2B5EF4-FFF2-40B4-BE49-F238E27FC236}">
                <a16:creationId xmlns:a16="http://schemas.microsoft.com/office/drawing/2014/main" id="{1AA7B15A-88C7-0DD0-820D-F83AD1594CD9}"/>
              </a:ext>
            </a:extLst>
          </p:cNvPr>
          <p:cNvSpPr txBox="1"/>
          <p:nvPr/>
        </p:nvSpPr>
        <p:spPr>
          <a:xfrm>
            <a:off x="1062276" y="3558956"/>
            <a:ext cx="1133060" cy="646331"/>
          </a:xfrm>
          <a:prstGeom prst="rect">
            <a:avLst/>
          </a:prstGeom>
          <a:noFill/>
        </p:spPr>
        <p:txBody>
          <a:bodyPr wrap="square" rtlCol="0">
            <a:spAutoFit/>
          </a:bodyPr>
          <a:lstStyle/>
          <a:p>
            <a:r>
              <a:rPr lang="en-US" dirty="0"/>
              <a:t>Concrete Block</a:t>
            </a:r>
          </a:p>
        </p:txBody>
      </p:sp>
      <p:sp>
        <p:nvSpPr>
          <p:cNvPr id="7" name="TextBox 6">
            <a:extLst>
              <a:ext uri="{FF2B5EF4-FFF2-40B4-BE49-F238E27FC236}">
                <a16:creationId xmlns:a16="http://schemas.microsoft.com/office/drawing/2014/main" id="{7EA84D1F-9600-B4BE-3FD2-520D815AC17E}"/>
              </a:ext>
            </a:extLst>
          </p:cNvPr>
          <p:cNvSpPr txBox="1"/>
          <p:nvPr/>
        </p:nvSpPr>
        <p:spPr>
          <a:xfrm>
            <a:off x="2544042" y="1310366"/>
            <a:ext cx="1033669" cy="369332"/>
          </a:xfrm>
          <a:prstGeom prst="rect">
            <a:avLst/>
          </a:prstGeom>
          <a:noFill/>
        </p:spPr>
        <p:txBody>
          <a:bodyPr wrap="square" rtlCol="0">
            <a:spAutoFit/>
          </a:bodyPr>
          <a:lstStyle/>
          <a:p>
            <a:r>
              <a:rPr lang="en-US" dirty="0"/>
              <a:t>Ceramic</a:t>
            </a:r>
          </a:p>
        </p:txBody>
      </p:sp>
      <p:sp>
        <p:nvSpPr>
          <p:cNvPr id="8" name="TextBox 7">
            <a:extLst>
              <a:ext uri="{FF2B5EF4-FFF2-40B4-BE49-F238E27FC236}">
                <a16:creationId xmlns:a16="http://schemas.microsoft.com/office/drawing/2014/main" id="{447AF8FD-1620-9937-5A66-1D0D064EF5DC}"/>
              </a:ext>
            </a:extLst>
          </p:cNvPr>
          <p:cNvSpPr txBox="1"/>
          <p:nvPr/>
        </p:nvSpPr>
        <p:spPr>
          <a:xfrm>
            <a:off x="6619461" y="1874359"/>
            <a:ext cx="993913" cy="369332"/>
          </a:xfrm>
          <a:prstGeom prst="rect">
            <a:avLst/>
          </a:prstGeom>
          <a:noFill/>
        </p:spPr>
        <p:txBody>
          <a:bodyPr wrap="square" rtlCol="0">
            <a:spAutoFit/>
          </a:bodyPr>
          <a:lstStyle/>
          <a:p>
            <a:r>
              <a:rPr lang="en-US" dirty="0"/>
              <a:t>Granite</a:t>
            </a:r>
          </a:p>
        </p:txBody>
      </p:sp>
      <p:sp>
        <p:nvSpPr>
          <p:cNvPr id="9" name="TextBox 8">
            <a:extLst>
              <a:ext uri="{FF2B5EF4-FFF2-40B4-BE49-F238E27FC236}">
                <a16:creationId xmlns:a16="http://schemas.microsoft.com/office/drawing/2014/main" id="{9C5E8494-9FD8-F6E1-0C5D-85342158329B}"/>
              </a:ext>
            </a:extLst>
          </p:cNvPr>
          <p:cNvSpPr txBox="1"/>
          <p:nvPr/>
        </p:nvSpPr>
        <p:spPr>
          <a:xfrm>
            <a:off x="6758607" y="4656198"/>
            <a:ext cx="993913" cy="369332"/>
          </a:xfrm>
          <a:prstGeom prst="rect">
            <a:avLst/>
          </a:prstGeom>
          <a:noFill/>
        </p:spPr>
        <p:txBody>
          <a:bodyPr wrap="square" rtlCol="0">
            <a:spAutoFit/>
          </a:bodyPr>
          <a:lstStyle/>
          <a:p>
            <a:r>
              <a:rPr lang="en-US" dirty="0"/>
              <a:t>Cement</a:t>
            </a:r>
          </a:p>
        </p:txBody>
      </p:sp>
      <p:sp>
        <p:nvSpPr>
          <p:cNvPr id="10" name="TextBox 9">
            <a:extLst>
              <a:ext uri="{FF2B5EF4-FFF2-40B4-BE49-F238E27FC236}">
                <a16:creationId xmlns:a16="http://schemas.microsoft.com/office/drawing/2014/main" id="{A8A42D3D-CCC0-9EB6-D52C-4A2C32D431AF}"/>
              </a:ext>
            </a:extLst>
          </p:cNvPr>
          <p:cNvSpPr txBox="1"/>
          <p:nvPr/>
        </p:nvSpPr>
        <p:spPr>
          <a:xfrm>
            <a:off x="6619461" y="3047860"/>
            <a:ext cx="1272208" cy="369332"/>
          </a:xfrm>
          <a:prstGeom prst="rect">
            <a:avLst/>
          </a:prstGeom>
          <a:noFill/>
        </p:spPr>
        <p:txBody>
          <a:bodyPr wrap="square" rtlCol="0">
            <a:spAutoFit/>
          </a:bodyPr>
          <a:lstStyle/>
          <a:p>
            <a:r>
              <a:rPr lang="en-US" dirty="0"/>
              <a:t>Sandstone</a:t>
            </a:r>
          </a:p>
        </p:txBody>
      </p:sp>
      <p:sp>
        <p:nvSpPr>
          <p:cNvPr id="11" name="TextBox 10">
            <a:extLst>
              <a:ext uri="{FF2B5EF4-FFF2-40B4-BE49-F238E27FC236}">
                <a16:creationId xmlns:a16="http://schemas.microsoft.com/office/drawing/2014/main" id="{CAB12D5E-06FE-2341-AA4E-037EE154EE77}"/>
              </a:ext>
            </a:extLst>
          </p:cNvPr>
          <p:cNvSpPr txBox="1"/>
          <p:nvPr/>
        </p:nvSpPr>
        <p:spPr>
          <a:xfrm>
            <a:off x="1580324" y="4574619"/>
            <a:ext cx="805069" cy="369332"/>
          </a:xfrm>
          <a:prstGeom prst="rect">
            <a:avLst/>
          </a:prstGeom>
          <a:noFill/>
        </p:spPr>
        <p:txBody>
          <a:bodyPr wrap="square" rtlCol="0">
            <a:spAutoFit/>
          </a:bodyPr>
          <a:lstStyle/>
          <a:p>
            <a:r>
              <a:rPr lang="en-US" dirty="0"/>
              <a:t>Brick</a:t>
            </a:r>
          </a:p>
        </p:txBody>
      </p:sp>
      <p:cxnSp>
        <p:nvCxnSpPr>
          <p:cNvPr id="13" name="Straight Arrow Connector 12">
            <a:extLst>
              <a:ext uri="{FF2B5EF4-FFF2-40B4-BE49-F238E27FC236}">
                <a16:creationId xmlns:a16="http://schemas.microsoft.com/office/drawing/2014/main" id="{E08FDB2F-25E2-00FE-2B16-F3034C430BE4}"/>
              </a:ext>
            </a:extLst>
          </p:cNvPr>
          <p:cNvCxnSpPr>
            <a:cxnSpLocks/>
            <a:stCxn id="11" idx="3"/>
          </p:cNvCxnSpPr>
          <p:nvPr/>
        </p:nvCxnSpPr>
        <p:spPr>
          <a:xfrm flipV="1">
            <a:off x="2385393" y="4397780"/>
            <a:ext cx="834389" cy="3615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5379519-7D9D-FB6B-A09D-9B1B9735347D}"/>
              </a:ext>
            </a:extLst>
          </p:cNvPr>
          <p:cNvCxnSpPr>
            <a:cxnSpLocks/>
          </p:cNvCxnSpPr>
          <p:nvPr/>
        </p:nvCxnSpPr>
        <p:spPr>
          <a:xfrm flipV="1">
            <a:off x="2166482" y="3994252"/>
            <a:ext cx="1053300" cy="12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A7877C6-38C8-F743-534B-A3E1856BE300}"/>
              </a:ext>
            </a:extLst>
          </p:cNvPr>
          <p:cNvCxnSpPr>
            <a:cxnSpLocks/>
          </p:cNvCxnSpPr>
          <p:nvPr/>
        </p:nvCxnSpPr>
        <p:spPr>
          <a:xfrm>
            <a:off x="2166482" y="2243691"/>
            <a:ext cx="949745" cy="7048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84578AC-50D0-B85F-E67B-0966C8CDCBA2}"/>
              </a:ext>
            </a:extLst>
          </p:cNvPr>
          <p:cNvCxnSpPr>
            <a:cxnSpLocks/>
            <a:stCxn id="9" idx="1"/>
          </p:cNvCxnSpPr>
          <p:nvPr/>
        </p:nvCxnSpPr>
        <p:spPr>
          <a:xfrm flipH="1" flipV="1">
            <a:off x="5874523" y="4663690"/>
            <a:ext cx="884084" cy="177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21CFFE8-09CE-E07A-A226-96004047B11F}"/>
              </a:ext>
            </a:extLst>
          </p:cNvPr>
          <p:cNvCxnSpPr>
            <a:cxnSpLocks/>
          </p:cNvCxnSpPr>
          <p:nvPr/>
        </p:nvCxnSpPr>
        <p:spPr>
          <a:xfrm flipH="1">
            <a:off x="5874523" y="3293412"/>
            <a:ext cx="744938" cy="2256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34771CC-9D2B-8D70-55CA-37EA7B416CF1}"/>
              </a:ext>
            </a:extLst>
          </p:cNvPr>
          <p:cNvCxnSpPr>
            <a:cxnSpLocks/>
          </p:cNvCxnSpPr>
          <p:nvPr/>
        </p:nvCxnSpPr>
        <p:spPr>
          <a:xfrm flipH="1">
            <a:off x="5640583" y="2127255"/>
            <a:ext cx="978878" cy="608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76C542F-3E49-CEFC-C2B2-BF94FCCE1992}"/>
              </a:ext>
            </a:extLst>
          </p:cNvPr>
          <p:cNvSpPr txBox="1"/>
          <p:nvPr/>
        </p:nvSpPr>
        <p:spPr>
          <a:xfrm>
            <a:off x="6664995" y="3852029"/>
            <a:ext cx="765810" cy="369332"/>
          </a:xfrm>
          <a:prstGeom prst="rect">
            <a:avLst/>
          </a:prstGeom>
          <a:noFill/>
        </p:spPr>
        <p:txBody>
          <a:bodyPr wrap="square" rtlCol="0">
            <a:spAutoFit/>
          </a:bodyPr>
          <a:lstStyle/>
          <a:p>
            <a:r>
              <a:rPr lang="en-US" dirty="0"/>
              <a:t>Wood</a:t>
            </a:r>
          </a:p>
        </p:txBody>
      </p:sp>
      <p:cxnSp>
        <p:nvCxnSpPr>
          <p:cNvPr id="37" name="Straight Arrow Connector 36">
            <a:extLst>
              <a:ext uri="{FF2B5EF4-FFF2-40B4-BE49-F238E27FC236}">
                <a16:creationId xmlns:a16="http://schemas.microsoft.com/office/drawing/2014/main" id="{06A2AC51-EDC8-9417-EF1C-DEBCD462AD39}"/>
              </a:ext>
            </a:extLst>
          </p:cNvPr>
          <p:cNvCxnSpPr>
            <a:cxnSpLocks/>
          </p:cNvCxnSpPr>
          <p:nvPr/>
        </p:nvCxnSpPr>
        <p:spPr>
          <a:xfrm>
            <a:off x="3483478" y="1636448"/>
            <a:ext cx="749597" cy="664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69460BD-2312-4FB1-2E8C-02D84C525315}"/>
              </a:ext>
            </a:extLst>
          </p:cNvPr>
          <p:cNvCxnSpPr>
            <a:cxnSpLocks/>
          </p:cNvCxnSpPr>
          <p:nvPr/>
        </p:nvCxnSpPr>
        <p:spPr>
          <a:xfrm flipH="1">
            <a:off x="5187821" y="1606267"/>
            <a:ext cx="676266" cy="6374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345545-37D7-9981-54F1-39B91DCB9545}"/>
              </a:ext>
            </a:extLst>
          </p:cNvPr>
          <p:cNvSpPr txBox="1"/>
          <p:nvPr/>
        </p:nvSpPr>
        <p:spPr>
          <a:xfrm>
            <a:off x="4301125" y="983769"/>
            <a:ext cx="749598" cy="369332"/>
          </a:xfrm>
          <a:prstGeom prst="rect">
            <a:avLst/>
          </a:prstGeom>
          <a:noFill/>
        </p:spPr>
        <p:txBody>
          <a:bodyPr wrap="square" rtlCol="0">
            <a:spAutoFit/>
          </a:bodyPr>
          <a:lstStyle/>
          <a:p>
            <a:r>
              <a:rPr lang="en-US" dirty="0"/>
              <a:t>Steel</a:t>
            </a:r>
          </a:p>
        </p:txBody>
      </p:sp>
      <p:cxnSp>
        <p:nvCxnSpPr>
          <p:cNvPr id="50" name="Straight Arrow Connector 49">
            <a:extLst>
              <a:ext uri="{FF2B5EF4-FFF2-40B4-BE49-F238E27FC236}">
                <a16:creationId xmlns:a16="http://schemas.microsoft.com/office/drawing/2014/main" id="{CD94BCB9-0049-D774-79FE-4E42C270BAC3}"/>
              </a:ext>
            </a:extLst>
          </p:cNvPr>
          <p:cNvCxnSpPr>
            <a:cxnSpLocks/>
            <a:stCxn id="49" idx="2"/>
          </p:cNvCxnSpPr>
          <p:nvPr/>
        </p:nvCxnSpPr>
        <p:spPr>
          <a:xfrm flipH="1">
            <a:off x="4655270" y="1353101"/>
            <a:ext cx="20654" cy="8905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B93142A-54FC-DF51-60EA-0B0A4A0CE395}"/>
              </a:ext>
            </a:extLst>
          </p:cNvPr>
          <p:cNvSpPr txBox="1"/>
          <p:nvPr/>
        </p:nvSpPr>
        <p:spPr>
          <a:xfrm>
            <a:off x="5874523" y="1205626"/>
            <a:ext cx="884084" cy="369332"/>
          </a:xfrm>
          <a:prstGeom prst="rect">
            <a:avLst/>
          </a:prstGeom>
          <a:noFill/>
        </p:spPr>
        <p:txBody>
          <a:bodyPr wrap="square" rtlCol="0">
            <a:spAutoFit/>
          </a:bodyPr>
          <a:lstStyle/>
          <a:p>
            <a:r>
              <a:rPr lang="en-US" dirty="0"/>
              <a:t>Marble</a:t>
            </a:r>
          </a:p>
        </p:txBody>
      </p:sp>
      <p:cxnSp>
        <p:nvCxnSpPr>
          <p:cNvPr id="57" name="Straight Arrow Connector 56">
            <a:extLst>
              <a:ext uri="{FF2B5EF4-FFF2-40B4-BE49-F238E27FC236}">
                <a16:creationId xmlns:a16="http://schemas.microsoft.com/office/drawing/2014/main" id="{E9B227DC-961B-E93A-A06E-693941A00072}"/>
              </a:ext>
            </a:extLst>
          </p:cNvPr>
          <p:cNvCxnSpPr>
            <a:cxnSpLocks/>
            <a:stCxn id="36" idx="1"/>
          </p:cNvCxnSpPr>
          <p:nvPr/>
        </p:nvCxnSpPr>
        <p:spPr>
          <a:xfrm flipH="1" flipV="1">
            <a:off x="5924220" y="4006605"/>
            <a:ext cx="740775" cy="300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C6C9CF9-DCCE-A455-77A0-422D9469D6A5}"/>
              </a:ext>
            </a:extLst>
          </p:cNvPr>
          <p:cNvSpPr txBox="1"/>
          <p:nvPr/>
        </p:nvSpPr>
        <p:spPr>
          <a:xfrm>
            <a:off x="377686" y="2863748"/>
            <a:ext cx="1868558" cy="369332"/>
          </a:xfrm>
          <a:prstGeom prst="rect">
            <a:avLst/>
          </a:prstGeom>
          <a:noFill/>
        </p:spPr>
        <p:txBody>
          <a:bodyPr wrap="square" rtlCol="0">
            <a:spAutoFit/>
          </a:bodyPr>
          <a:lstStyle/>
          <a:p>
            <a:r>
              <a:rPr lang="en-US" dirty="0"/>
              <a:t>Plaster/Spackle</a:t>
            </a:r>
          </a:p>
        </p:txBody>
      </p:sp>
      <p:cxnSp>
        <p:nvCxnSpPr>
          <p:cNvPr id="16" name="Straight Arrow Connector 15">
            <a:extLst>
              <a:ext uri="{FF2B5EF4-FFF2-40B4-BE49-F238E27FC236}">
                <a16:creationId xmlns:a16="http://schemas.microsoft.com/office/drawing/2014/main" id="{6F3E38FA-5505-2720-3990-76DB24FA9817}"/>
              </a:ext>
            </a:extLst>
          </p:cNvPr>
          <p:cNvCxnSpPr>
            <a:cxnSpLocks/>
          </p:cNvCxnSpPr>
          <p:nvPr/>
        </p:nvCxnSpPr>
        <p:spPr>
          <a:xfrm>
            <a:off x="2195336" y="3167781"/>
            <a:ext cx="1009286" cy="222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BC558E-46D7-81F7-D1D3-68775C20B0A7}"/>
              </a:ext>
            </a:extLst>
          </p:cNvPr>
          <p:cNvSpPr txBox="1"/>
          <p:nvPr/>
        </p:nvSpPr>
        <p:spPr>
          <a:xfrm>
            <a:off x="406525" y="6488668"/>
            <a:ext cx="428362" cy="369332"/>
          </a:xfrm>
          <a:prstGeom prst="rect">
            <a:avLst/>
          </a:prstGeom>
          <a:noFill/>
        </p:spPr>
        <p:txBody>
          <a:bodyPr wrap="square">
            <a:spAutoFit/>
          </a:bodyPr>
          <a:lstStyle/>
          <a:p>
            <a:r>
              <a:rPr lang="en-US" dirty="0">
                <a:solidFill>
                  <a:srgbClr val="FF0000"/>
                </a:solidFill>
              </a:rPr>
              <a:t>29</a:t>
            </a:r>
          </a:p>
        </p:txBody>
      </p:sp>
    </p:spTree>
    <p:extLst>
      <p:ext uri="{BB962C8B-B14F-4D97-AF65-F5344CB8AC3E}">
        <p14:creationId xmlns:p14="http://schemas.microsoft.com/office/powerpoint/2010/main" val="199142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2F4412F-B9C3-758A-E564-6320B02B90B9}"/>
              </a:ext>
            </a:extLst>
          </p:cNvPr>
          <p:cNvSpPr>
            <a:spLocks noGrp="1" noChangeArrowheads="1"/>
          </p:cNvSpPr>
          <p:nvPr>
            <p:ph type="title"/>
          </p:nvPr>
        </p:nvSpPr>
        <p:spPr>
          <a:xfrm>
            <a:off x="628650" y="395748"/>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Average Annual Radiation Exposure</a:t>
            </a:r>
          </a:p>
        </p:txBody>
      </p:sp>
      <p:sp>
        <p:nvSpPr>
          <p:cNvPr id="35843" name="Rectangle 3">
            <a:extLst>
              <a:ext uri="{FF2B5EF4-FFF2-40B4-BE49-F238E27FC236}">
                <a16:creationId xmlns:a16="http://schemas.microsoft.com/office/drawing/2014/main" id="{3FB369BC-6C20-F0DB-9AE1-30F25175DF61}"/>
              </a:ext>
            </a:extLst>
          </p:cNvPr>
          <p:cNvSpPr>
            <a:spLocks noGrp="1" noChangeArrowheads="1"/>
          </p:cNvSpPr>
          <p:nvPr>
            <p:ph idx="1"/>
          </p:nvPr>
        </p:nvSpPr>
        <p:spPr>
          <a:xfrm>
            <a:off x="819150" y="1490202"/>
            <a:ext cx="7696200" cy="914400"/>
          </a:xfrm>
        </p:spPr>
        <p:txBody>
          <a:bodyPr>
            <a:normAutofit/>
          </a:bodyPr>
          <a:lstStyle/>
          <a:p>
            <a:pPr marL="0" indent="0" eaLnBrk="1" hangingPunct="1">
              <a:buNone/>
            </a:pPr>
            <a:r>
              <a:rPr lang="en-US" altLang="en-US" sz="2400" dirty="0">
                <a:solidFill>
                  <a:schemeClr val="tx1"/>
                </a:solidFill>
              </a:rPr>
              <a:t>Natural background (cosmic </a:t>
            </a:r>
            <a:r>
              <a:rPr lang="en-US" alt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&amp;</a:t>
            </a:r>
            <a:r>
              <a:rPr lang="en-US" altLang="en-US" sz="2400" dirty="0">
                <a:solidFill>
                  <a:schemeClr val="tx1"/>
                </a:solidFill>
              </a:rPr>
              <a:t> terrestrial, including radon) varies around the world</a:t>
            </a:r>
          </a:p>
        </p:txBody>
      </p:sp>
      <p:sp>
        <p:nvSpPr>
          <p:cNvPr id="112644" name="Rectangle 4">
            <a:extLst>
              <a:ext uri="{FF2B5EF4-FFF2-40B4-BE49-F238E27FC236}">
                <a16:creationId xmlns:a16="http://schemas.microsoft.com/office/drawing/2014/main" id="{0552DE02-5FDA-06A0-0AAC-2584EB22CFF6}"/>
              </a:ext>
            </a:extLst>
          </p:cNvPr>
          <p:cNvSpPr>
            <a:spLocks noChangeArrowheads="1"/>
          </p:cNvSpPr>
          <p:nvPr/>
        </p:nvSpPr>
        <p:spPr bwMode="auto">
          <a:xfrm>
            <a:off x="1758812" y="2797381"/>
            <a:ext cx="5626376" cy="2819400"/>
          </a:xfrm>
          <a:prstGeom prst="rect">
            <a:avLst/>
          </a:prstGeom>
          <a:noFill/>
          <a:ln>
            <a:noFill/>
          </a:ln>
          <a:effectLst/>
        </p:spPr>
        <p:txBody>
          <a:bodyPr/>
          <a:lstStyle/>
          <a:p>
            <a:pPr eaLnBrk="1" fontAlgn="auto" hangingPunct="1">
              <a:spcBef>
                <a:spcPts val="0"/>
              </a:spcBef>
              <a:spcAft>
                <a:spcPts val="0"/>
              </a:spcAft>
              <a:defRPr/>
            </a:pPr>
            <a:r>
              <a:rPr lang="en-US" altLang="en-US" sz="2400" dirty="0">
                <a:latin typeface="+mn-lt"/>
              </a:rPr>
              <a:t>U.S. Average  --  350 mrem/y</a:t>
            </a:r>
            <a:endParaRPr lang="en-US" altLang="en-US" sz="2400" dirty="0">
              <a:solidFill>
                <a:schemeClr val="accent2"/>
              </a:solidFill>
              <a:effectLst>
                <a:outerShdw blurRad="38100" dist="38100" dir="2700000" algn="tl">
                  <a:srgbClr val="C0C0C0"/>
                </a:outerShdw>
              </a:effectLst>
              <a:latin typeface="+mn-lt"/>
            </a:endParaRPr>
          </a:p>
          <a:p>
            <a:pPr lvl="1" eaLnBrk="1" fontAlgn="auto" hangingPunct="1">
              <a:spcBef>
                <a:spcPts val="0"/>
              </a:spcBef>
              <a:spcAft>
                <a:spcPts val="0"/>
              </a:spcAft>
              <a:defRPr/>
            </a:pPr>
            <a:r>
              <a:rPr lang="en-US" altLang="en-US" sz="2400" dirty="0">
                <a:latin typeface="+mn-lt"/>
              </a:rPr>
              <a:t>Cosmic		         30 mrem/y </a:t>
            </a:r>
          </a:p>
          <a:p>
            <a:pPr lvl="1" eaLnBrk="1" fontAlgn="auto" hangingPunct="1">
              <a:spcBef>
                <a:spcPts val="0"/>
              </a:spcBef>
              <a:spcAft>
                <a:spcPts val="0"/>
              </a:spcAft>
              <a:defRPr/>
            </a:pPr>
            <a:r>
              <a:rPr lang="en-US" altLang="en-US" sz="2400" dirty="0">
                <a:latin typeface="+mn-lt"/>
              </a:rPr>
              <a:t>Terrestrial	         30 mrem/y </a:t>
            </a:r>
          </a:p>
          <a:p>
            <a:pPr lvl="1" eaLnBrk="1" fontAlgn="auto" hangingPunct="1">
              <a:spcBef>
                <a:spcPts val="0"/>
              </a:spcBef>
              <a:spcAft>
                <a:spcPts val="0"/>
              </a:spcAft>
              <a:defRPr/>
            </a:pPr>
            <a:r>
              <a:rPr lang="en-US" altLang="en-US" sz="2400" dirty="0">
                <a:latin typeface="+mn-lt"/>
              </a:rPr>
              <a:t>Internal (K-40)	    40 mrem/y </a:t>
            </a:r>
          </a:p>
          <a:p>
            <a:pPr lvl="1" eaLnBrk="1" fontAlgn="auto" hangingPunct="1">
              <a:spcBef>
                <a:spcPts val="0"/>
              </a:spcBef>
              <a:spcAft>
                <a:spcPts val="0"/>
              </a:spcAft>
              <a:defRPr/>
            </a:pPr>
            <a:r>
              <a:rPr lang="en-US" altLang="en-US" sz="2400" dirty="0">
                <a:latin typeface="+mn-lt"/>
              </a:rPr>
              <a:t>Inhaled (Radon)    200 mrem/y </a:t>
            </a:r>
          </a:p>
          <a:p>
            <a:pPr lvl="1" eaLnBrk="1" fontAlgn="auto" hangingPunct="1">
              <a:spcBef>
                <a:spcPts val="0"/>
              </a:spcBef>
              <a:spcAft>
                <a:spcPts val="0"/>
              </a:spcAft>
              <a:defRPr/>
            </a:pPr>
            <a:r>
              <a:rPr lang="en-US" altLang="en-US" sz="2400" dirty="0">
                <a:solidFill>
                  <a:schemeClr val="accent2"/>
                </a:solidFill>
                <a:effectLst>
                  <a:outerShdw blurRad="38100" dist="38100" dir="2700000" algn="tl">
                    <a:srgbClr val="C0C0C0"/>
                  </a:outerShdw>
                </a:effectLst>
                <a:latin typeface="+mn-lt"/>
              </a:rPr>
              <a:t>Medical</a:t>
            </a:r>
            <a:r>
              <a:rPr lang="en-US" altLang="en-US" sz="2400" dirty="0">
                <a:solidFill>
                  <a:schemeClr val="accent2"/>
                </a:solidFill>
                <a:effectLst>
                  <a:outerShdw blurRad="38100" dist="38100" dir="2700000" algn="tl">
                    <a:srgbClr val="C0C0C0"/>
                  </a:outerShdw>
                </a:effectLst>
              </a:rPr>
              <a:t>	</a:t>
            </a:r>
            <a:r>
              <a:rPr lang="en-US" altLang="en-US" sz="2400" dirty="0">
                <a:solidFill>
                  <a:schemeClr val="accent2"/>
                </a:solidFill>
                <a:effectLst>
                  <a:outerShdw blurRad="38100" dist="38100" dir="2700000" algn="tl">
                    <a:srgbClr val="C0C0C0"/>
                  </a:outerShdw>
                </a:effectLst>
                <a:latin typeface="+mn-lt"/>
              </a:rPr>
              <a:t>	         50 mrem/y </a:t>
            </a:r>
          </a:p>
        </p:txBody>
      </p:sp>
      <p:sp>
        <p:nvSpPr>
          <p:cNvPr id="3" name="TextBox 2">
            <a:extLst>
              <a:ext uri="{FF2B5EF4-FFF2-40B4-BE49-F238E27FC236}">
                <a16:creationId xmlns:a16="http://schemas.microsoft.com/office/drawing/2014/main" id="{DCDAEF61-8889-EDEF-2EB8-69A62B3F1F5D}"/>
              </a:ext>
            </a:extLst>
          </p:cNvPr>
          <p:cNvSpPr txBox="1"/>
          <p:nvPr/>
        </p:nvSpPr>
        <p:spPr>
          <a:xfrm>
            <a:off x="395080" y="6462252"/>
            <a:ext cx="310598" cy="369332"/>
          </a:xfrm>
          <a:prstGeom prst="rect">
            <a:avLst/>
          </a:prstGeom>
          <a:noFill/>
        </p:spPr>
        <p:txBody>
          <a:bodyPr wrap="square">
            <a:spAutoFit/>
          </a:bodyPr>
          <a:lstStyle/>
          <a:p>
            <a:r>
              <a:rPr lang="en-US" dirty="0">
                <a:solidFill>
                  <a:srgbClr val="FF0000"/>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8FA1C3B-3B8C-0A47-A809-73E3A7E11528}"/>
              </a:ext>
            </a:extLst>
          </p:cNvPr>
          <p:cNvSpPr>
            <a:spLocks noGrp="1" noChangeArrowheads="1"/>
          </p:cNvSpPr>
          <p:nvPr>
            <p:ph type="title"/>
          </p:nvPr>
        </p:nvSpPr>
        <p:spPr>
          <a:xfrm>
            <a:off x="628650" y="904116"/>
            <a:ext cx="7886700" cy="1014136"/>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Typical Radioactivity in</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Common Building Materials</a:t>
            </a:r>
          </a:p>
        </p:txBody>
      </p:sp>
      <p:sp>
        <p:nvSpPr>
          <p:cNvPr id="46083" name="Rectangle 3">
            <a:extLst>
              <a:ext uri="{FF2B5EF4-FFF2-40B4-BE49-F238E27FC236}">
                <a16:creationId xmlns:a16="http://schemas.microsoft.com/office/drawing/2014/main" id="{22B2B7D6-419B-2A7C-E3BB-E5D15987A2E7}"/>
              </a:ext>
            </a:extLst>
          </p:cNvPr>
          <p:cNvSpPr>
            <a:spLocks noChangeArrowheads="1"/>
          </p:cNvSpPr>
          <p:nvPr/>
        </p:nvSpPr>
        <p:spPr bwMode="auto">
          <a:xfrm>
            <a:off x="1143000" y="2163763"/>
            <a:ext cx="71628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rPr>
              <a:t>			 		U-238	       Th-232	  	K-40</a:t>
            </a:r>
          </a:p>
          <a:p>
            <a:pPr eaLnBrk="1" hangingPunct="1">
              <a:lnSpc>
                <a:spcPct val="100000"/>
              </a:lnSpc>
              <a:spcBef>
                <a:spcPct val="0"/>
              </a:spcBef>
              <a:buFontTx/>
              <a:buNone/>
            </a:pPr>
            <a:r>
              <a:rPr lang="en-US" altLang="en-US" sz="1800" b="1" u="sng">
                <a:latin typeface="Arial" panose="020B0604020202020204" pitchFamily="34" charset="0"/>
              </a:rPr>
              <a:t>Material</a:t>
            </a:r>
            <a:r>
              <a:rPr lang="en-US" altLang="en-US" sz="1800">
                <a:latin typeface="Arial" panose="020B0604020202020204" pitchFamily="34" charset="0"/>
              </a:rPr>
              <a:t>			 	</a:t>
            </a:r>
            <a:r>
              <a:rPr lang="en-US" altLang="en-US" sz="1800" b="1" u="sng">
                <a:latin typeface="Arial" panose="020B0604020202020204" pitchFamily="34" charset="0"/>
              </a:rPr>
              <a:t>(pCi/g)</a:t>
            </a:r>
            <a:r>
              <a:rPr lang="en-US" altLang="en-US" sz="1800" b="1">
                <a:latin typeface="Arial" panose="020B0604020202020204" pitchFamily="34" charset="0"/>
              </a:rPr>
              <a:t>	       </a:t>
            </a:r>
            <a:r>
              <a:rPr lang="en-US" altLang="en-US" sz="1800" b="1" u="sng">
                <a:latin typeface="Arial" panose="020B0604020202020204" pitchFamily="34" charset="0"/>
              </a:rPr>
              <a:t>(pCi/g)</a:t>
            </a:r>
            <a:r>
              <a:rPr lang="en-US" altLang="en-US" sz="1800" b="1">
                <a:latin typeface="Arial" panose="020B0604020202020204" pitchFamily="34" charset="0"/>
              </a:rPr>
              <a:t>	 	</a:t>
            </a:r>
            <a:r>
              <a:rPr lang="en-US" altLang="en-US" sz="1800" b="1" u="sng">
                <a:latin typeface="Arial" panose="020B0604020202020204" pitchFamily="34" charset="0"/>
              </a:rPr>
              <a:t>(pCi/g)</a:t>
            </a:r>
          </a:p>
          <a:p>
            <a:pPr eaLnBrk="1" hangingPunct="1">
              <a:lnSpc>
                <a:spcPct val="100000"/>
              </a:lnSpc>
              <a:spcBef>
                <a:spcPct val="0"/>
              </a:spcBef>
              <a:buFontTx/>
              <a:buNone/>
            </a:pPr>
            <a:r>
              <a:rPr lang="en-US" altLang="en-US" sz="1600">
                <a:latin typeface="Arial" panose="020B0604020202020204" pitchFamily="34" charset="0"/>
              </a:rPr>
              <a:t>Granite</a:t>
            </a:r>
            <a:r>
              <a:rPr lang="en-US" altLang="en-US" sz="1600" b="1">
                <a:latin typeface="Arial" panose="020B0604020202020204" pitchFamily="34" charset="0"/>
              </a:rPr>
              <a:t>			   	  </a:t>
            </a:r>
            <a:r>
              <a:rPr lang="en-US" altLang="en-US" sz="1600">
                <a:latin typeface="Arial" panose="020B0604020202020204" pitchFamily="34" charset="0"/>
              </a:rPr>
              <a:t>1.7	         	  0.22	   	  32</a:t>
            </a:r>
          </a:p>
          <a:p>
            <a:pPr eaLnBrk="1" hangingPunct="1">
              <a:lnSpc>
                <a:spcPct val="100000"/>
              </a:lnSpc>
              <a:spcBef>
                <a:spcPct val="0"/>
              </a:spcBef>
              <a:buFontTx/>
              <a:buNone/>
            </a:pPr>
            <a:r>
              <a:rPr lang="en-US" altLang="en-US" sz="1600">
                <a:latin typeface="Arial" panose="020B0604020202020204" pitchFamily="34" charset="0"/>
              </a:rPr>
              <a:t>Sandstone		   	  0.2	         	  0.19	   	  11</a:t>
            </a:r>
          </a:p>
          <a:p>
            <a:pPr eaLnBrk="1" hangingPunct="1">
              <a:lnSpc>
                <a:spcPct val="100000"/>
              </a:lnSpc>
              <a:spcBef>
                <a:spcPct val="0"/>
              </a:spcBef>
              <a:buFontTx/>
              <a:buNone/>
            </a:pPr>
            <a:r>
              <a:rPr lang="en-US" altLang="en-US" sz="1600">
                <a:latin typeface="Arial" panose="020B0604020202020204" pitchFamily="34" charset="0"/>
              </a:rPr>
              <a:t>Cement			    	  1.2	         	  0.57		    6.4</a:t>
            </a:r>
          </a:p>
          <a:p>
            <a:pPr eaLnBrk="1" hangingPunct="1">
              <a:lnSpc>
                <a:spcPct val="100000"/>
              </a:lnSpc>
              <a:spcBef>
                <a:spcPct val="0"/>
              </a:spcBef>
              <a:buFontTx/>
              <a:buNone/>
            </a:pPr>
            <a:r>
              <a:rPr lang="en-US" altLang="en-US" sz="1600">
                <a:latin typeface="Arial" panose="020B0604020202020204" pitchFamily="34" charset="0"/>
              </a:rPr>
              <a:t>Limestone concrete	  	  0.8	         	  0.23		    2.4</a:t>
            </a:r>
          </a:p>
          <a:p>
            <a:pPr eaLnBrk="1" hangingPunct="1">
              <a:lnSpc>
                <a:spcPct val="100000"/>
              </a:lnSpc>
              <a:spcBef>
                <a:spcPct val="0"/>
              </a:spcBef>
              <a:buFontTx/>
              <a:buNone/>
            </a:pPr>
            <a:r>
              <a:rPr lang="en-US" altLang="en-US" sz="1600">
                <a:latin typeface="Arial" panose="020B0604020202020204" pitchFamily="34" charset="0"/>
              </a:rPr>
              <a:t>Sandstone concrete	  	  0.3	         	  0.23		  10</a:t>
            </a:r>
          </a:p>
          <a:p>
            <a:pPr eaLnBrk="1" hangingPunct="1">
              <a:lnSpc>
                <a:spcPct val="100000"/>
              </a:lnSpc>
              <a:spcBef>
                <a:spcPct val="0"/>
              </a:spcBef>
              <a:buFontTx/>
              <a:buNone/>
            </a:pPr>
            <a:r>
              <a:rPr lang="en-US" altLang="en-US" sz="1600">
                <a:latin typeface="Arial" panose="020B0604020202020204" pitchFamily="34" charset="0"/>
              </a:rPr>
              <a:t>Dry wallboard		  	  0.4	         	  0.32		    2.4</a:t>
            </a:r>
          </a:p>
          <a:p>
            <a:pPr eaLnBrk="1" hangingPunct="1">
              <a:lnSpc>
                <a:spcPct val="100000"/>
              </a:lnSpc>
              <a:spcBef>
                <a:spcPct val="0"/>
              </a:spcBef>
              <a:buFontTx/>
              <a:buNone/>
            </a:pPr>
            <a:r>
              <a:rPr lang="en-US" altLang="en-US" sz="1600">
                <a:latin typeface="Arial" panose="020B0604020202020204" pitchFamily="34" charset="0"/>
              </a:rPr>
              <a:t>By-product gypsum	  	  5.0	         	  1.8			    0.2</a:t>
            </a:r>
          </a:p>
          <a:p>
            <a:pPr eaLnBrk="1" hangingPunct="1">
              <a:lnSpc>
                <a:spcPct val="100000"/>
              </a:lnSpc>
              <a:spcBef>
                <a:spcPct val="0"/>
              </a:spcBef>
              <a:buFontTx/>
              <a:buNone/>
            </a:pPr>
            <a:r>
              <a:rPr lang="en-US" altLang="en-US" sz="1600">
                <a:latin typeface="Arial" panose="020B0604020202020204" pitchFamily="34" charset="0"/>
              </a:rPr>
              <a:t>Natural gypsum</a:t>
            </a:r>
            <a:r>
              <a:rPr lang="en-US" altLang="en-US" sz="1600" b="1">
                <a:latin typeface="Arial" panose="020B0604020202020204" pitchFamily="34" charset="0"/>
              </a:rPr>
              <a:t>		  </a:t>
            </a:r>
            <a:r>
              <a:rPr lang="en-US" altLang="en-US" sz="1600">
                <a:latin typeface="Arial" panose="020B0604020202020204" pitchFamily="34" charset="0"/>
              </a:rPr>
              <a:t>0.4	         	  0.2			    4</a:t>
            </a:r>
          </a:p>
          <a:p>
            <a:pPr eaLnBrk="1" hangingPunct="1">
              <a:lnSpc>
                <a:spcPct val="100000"/>
              </a:lnSpc>
              <a:spcBef>
                <a:spcPct val="0"/>
              </a:spcBef>
              <a:buFontTx/>
              <a:buNone/>
            </a:pPr>
            <a:r>
              <a:rPr lang="en-US" altLang="en-US" sz="1600">
                <a:latin typeface="Arial" panose="020B0604020202020204" pitchFamily="34" charset="0"/>
              </a:rPr>
              <a:t>Wood			      	   --	           	   --			  90</a:t>
            </a:r>
          </a:p>
          <a:p>
            <a:pPr eaLnBrk="1" hangingPunct="1">
              <a:lnSpc>
                <a:spcPct val="100000"/>
              </a:lnSpc>
              <a:spcBef>
                <a:spcPct val="0"/>
              </a:spcBef>
              <a:buFontTx/>
              <a:buNone/>
            </a:pPr>
            <a:r>
              <a:rPr lang="en-US" altLang="en-US" sz="1600">
                <a:latin typeface="Arial" panose="020B0604020202020204" pitchFamily="34" charset="0"/>
              </a:rPr>
              <a:t>Clay Brick		    	  	  3	         	  1.2			  18</a:t>
            </a:r>
          </a:p>
        </p:txBody>
      </p:sp>
      <p:sp>
        <p:nvSpPr>
          <p:cNvPr id="46084" name="Text Box 4">
            <a:extLst>
              <a:ext uri="{FF2B5EF4-FFF2-40B4-BE49-F238E27FC236}">
                <a16:creationId xmlns:a16="http://schemas.microsoft.com/office/drawing/2014/main" id="{5B15B2F5-4833-25BD-D175-B7B2D7F958CE}"/>
              </a:ext>
            </a:extLst>
          </p:cNvPr>
          <p:cNvSpPr txBox="1">
            <a:spLocks noChangeArrowheads="1"/>
          </p:cNvSpPr>
          <p:nvPr/>
        </p:nvSpPr>
        <p:spPr bwMode="auto">
          <a:xfrm>
            <a:off x="1295400" y="5303838"/>
            <a:ext cx="57467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Estimates of concentrations of uranium, thorium and potassium in</a:t>
            </a:r>
          </a:p>
          <a:p>
            <a:pPr eaLnBrk="1" hangingPunct="1">
              <a:lnSpc>
                <a:spcPct val="100000"/>
              </a:lnSpc>
              <a:spcBef>
                <a:spcPct val="0"/>
              </a:spcBef>
              <a:buFontTx/>
              <a:buNone/>
            </a:pPr>
            <a:r>
              <a:rPr lang="en-US" altLang="en-US" sz="1400">
                <a:latin typeface="Arial" panose="020B0604020202020204" pitchFamily="34" charset="0"/>
              </a:rPr>
              <a:t>building materials (NCRP  94, 1987)</a:t>
            </a:r>
          </a:p>
        </p:txBody>
      </p:sp>
      <p:sp>
        <p:nvSpPr>
          <p:cNvPr id="3" name="TextBox 2">
            <a:extLst>
              <a:ext uri="{FF2B5EF4-FFF2-40B4-BE49-F238E27FC236}">
                <a16:creationId xmlns:a16="http://schemas.microsoft.com/office/drawing/2014/main" id="{8EF78D9B-30B4-2C7F-B234-671D0A760AD1}"/>
              </a:ext>
            </a:extLst>
          </p:cNvPr>
          <p:cNvSpPr txBox="1"/>
          <p:nvPr/>
        </p:nvSpPr>
        <p:spPr>
          <a:xfrm>
            <a:off x="424898" y="6488668"/>
            <a:ext cx="459685" cy="369332"/>
          </a:xfrm>
          <a:prstGeom prst="rect">
            <a:avLst/>
          </a:prstGeom>
          <a:noFill/>
        </p:spPr>
        <p:txBody>
          <a:bodyPr wrap="square">
            <a:spAutoFit/>
          </a:bodyPr>
          <a:lstStyle/>
          <a:p>
            <a:r>
              <a:rPr lang="en-US" dirty="0">
                <a:solidFill>
                  <a:srgbClr val="FF0000"/>
                </a:solidFill>
              </a:rPr>
              <a:t>30</a:t>
            </a:r>
          </a:p>
        </p:txBody>
      </p:sp>
    </p:spTree>
    <p:extLst>
      <p:ext uri="{BB962C8B-B14F-4D97-AF65-F5344CB8AC3E}">
        <p14:creationId xmlns:p14="http://schemas.microsoft.com/office/powerpoint/2010/main" val="2255960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13B4-E880-8A1E-B3F4-DE7A23569810}"/>
            </a:ext>
          </a:extLst>
        </p:cNvPr>
        <p:cNvGrpSpPr/>
        <p:nvPr/>
      </p:nvGrpSpPr>
      <p:grpSpPr>
        <a:xfrm>
          <a:off x="0" y="0"/>
          <a:ext cx="0" cy="0"/>
          <a:chOff x="0" y="0"/>
          <a:chExt cx="0" cy="0"/>
        </a:xfrm>
      </p:grpSpPr>
      <p:sp>
        <p:nvSpPr>
          <p:cNvPr id="50178" name="Text Box 2">
            <a:extLst>
              <a:ext uri="{FF2B5EF4-FFF2-40B4-BE49-F238E27FC236}">
                <a16:creationId xmlns:a16="http://schemas.microsoft.com/office/drawing/2014/main" id="{1BF91E88-F6B6-2687-62A5-8F87858D7CD0}"/>
              </a:ext>
            </a:extLst>
          </p:cNvPr>
          <p:cNvSpPr txBox="1">
            <a:spLocks noChangeArrowheads="1"/>
          </p:cNvSpPr>
          <p:nvPr/>
        </p:nvSpPr>
        <p:spPr bwMode="auto">
          <a:xfrm>
            <a:off x="1312863" y="558799"/>
            <a:ext cx="6354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Natural Radioactivity in Food</a:t>
            </a:r>
          </a:p>
        </p:txBody>
      </p:sp>
      <p:grpSp>
        <p:nvGrpSpPr>
          <p:cNvPr id="4" name="Group 3">
            <a:extLst>
              <a:ext uri="{FF2B5EF4-FFF2-40B4-BE49-F238E27FC236}">
                <a16:creationId xmlns:a16="http://schemas.microsoft.com/office/drawing/2014/main" id="{4D22CDD6-1A64-1D53-2DD0-75DABA79E9DB}"/>
              </a:ext>
            </a:extLst>
          </p:cNvPr>
          <p:cNvGrpSpPr/>
          <p:nvPr/>
        </p:nvGrpSpPr>
        <p:grpSpPr>
          <a:xfrm>
            <a:off x="382535" y="1411951"/>
            <a:ext cx="8045843" cy="4887250"/>
            <a:chOff x="382535" y="1411951"/>
            <a:chExt cx="8045843" cy="4887250"/>
          </a:xfrm>
        </p:grpSpPr>
        <p:pic>
          <p:nvPicPr>
            <p:cNvPr id="2" name="Picture 1">
              <a:extLst>
                <a:ext uri="{FF2B5EF4-FFF2-40B4-BE49-F238E27FC236}">
                  <a16:creationId xmlns:a16="http://schemas.microsoft.com/office/drawing/2014/main" id="{3AFEB1C3-5ED9-7082-42A2-9981155BD53C}"/>
                </a:ext>
              </a:extLst>
            </p:cNvPr>
            <p:cNvPicPr>
              <a:picLocks noChangeAspect="1"/>
            </p:cNvPicPr>
            <p:nvPr/>
          </p:nvPicPr>
          <p:blipFill rotWithShape="1">
            <a:blip r:embed="rId3"/>
            <a:srcRect l="45128" t="29439" r="28915" b="40880"/>
            <a:stretch/>
          </p:blipFill>
          <p:spPr bwMode="auto">
            <a:xfrm>
              <a:off x="382535" y="1411951"/>
              <a:ext cx="8045843" cy="488725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524CEC8-DF51-105E-ED67-CA0FEE29C1E3}"/>
                </a:ext>
              </a:extLst>
            </p:cNvPr>
            <p:cNvSpPr/>
            <p:nvPr/>
          </p:nvSpPr>
          <p:spPr>
            <a:xfrm>
              <a:off x="1312863" y="4871995"/>
              <a:ext cx="1031682" cy="226779"/>
            </a:xfrm>
            <a:prstGeom prst="rect">
              <a:avLst/>
            </a:prstGeom>
            <a:solidFill>
              <a:srgbClr val="F0EBA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Box 5">
            <a:extLst>
              <a:ext uri="{FF2B5EF4-FFF2-40B4-BE49-F238E27FC236}">
                <a16:creationId xmlns:a16="http://schemas.microsoft.com/office/drawing/2014/main" id="{1BB908B4-046B-0A0F-9D9E-CAB07C506CD3}"/>
              </a:ext>
            </a:extLst>
          </p:cNvPr>
          <p:cNvSpPr txBox="1"/>
          <p:nvPr/>
        </p:nvSpPr>
        <p:spPr>
          <a:xfrm>
            <a:off x="382535" y="6488668"/>
            <a:ext cx="452352" cy="369332"/>
          </a:xfrm>
          <a:prstGeom prst="rect">
            <a:avLst/>
          </a:prstGeom>
          <a:noFill/>
        </p:spPr>
        <p:txBody>
          <a:bodyPr wrap="square">
            <a:spAutoFit/>
          </a:bodyPr>
          <a:lstStyle/>
          <a:p>
            <a:r>
              <a:rPr lang="en-US" dirty="0">
                <a:solidFill>
                  <a:srgbClr val="FF0000"/>
                </a:solidFill>
              </a:rPr>
              <a:t>31</a:t>
            </a:r>
          </a:p>
        </p:txBody>
      </p:sp>
    </p:spTree>
    <p:extLst>
      <p:ext uri="{BB962C8B-B14F-4D97-AF65-F5344CB8AC3E}">
        <p14:creationId xmlns:p14="http://schemas.microsoft.com/office/powerpoint/2010/main" val="2893059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39D77655-AFE3-69DB-3A8D-8362C4E2A14D}"/>
              </a:ext>
            </a:extLst>
          </p:cNvPr>
          <p:cNvSpPr txBox="1">
            <a:spLocks noChangeArrowheads="1"/>
          </p:cNvSpPr>
          <p:nvPr/>
        </p:nvSpPr>
        <p:spPr bwMode="auto">
          <a:xfrm>
            <a:off x="646044" y="558799"/>
            <a:ext cx="788173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Natural Radioactivity in Food (cont.)</a:t>
            </a:r>
          </a:p>
        </p:txBody>
      </p:sp>
      <p:graphicFrame>
        <p:nvGraphicFramePr>
          <p:cNvPr id="118787" name="Group 3">
            <a:extLst>
              <a:ext uri="{FF2B5EF4-FFF2-40B4-BE49-F238E27FC236}">
                <a16:creationId xmlns:a16="http://schemas.microsoft.com/office/drawing/2014/main" id="{64B08C69-4CFF-CD21-7313-B9C54ADA8E77}"/>
              </a:ext>
            </a:extLst>
          </p:cNvPr>
          <p:cNvGraphicFramePr>
            <a:graphicFrameLocks noGrp="1"/>
          </p:cNvGraphicFramePr>
          <p:nvPr/>
        </p:nvGraphicFramePr>
        <p:xfrm>
          <a:off x="1232900" y="1666461"/>
          <a:ext cx="6678199" cy="4247324"/>
        </p:xfrm>
        <a:graphic>
          <a:graphicData uri="http://schemas.openxmlformats.org/drawingml/2006/table">
            <a:tbl>
              <a:tblPr/>
              <a:tblGrid>
                <a:gridCol w="2067998">
                  <a:extLst>
                    <a:ext uri="{9D8B030D-6E8A-4147-A177-3AD203B41FA5}">
                      <a16:colId xmlns:a16="http://schemas.microsoft.com/office/drawing/2014/main" val="20000"/>
                    </a:ext>
                  </a:extLst>
                </a:gridCol>
                <a:gridCol w="2174623">
                  <a:extLst>
                    <a:ext uri="{9D8B030D-6E8A-4147-A177-3AD203B41FA5}">
                      <a16:colId xmlns:a16="http://schemas.microsoft.com/office/drawing/2014/main" val="20001"/>
                    </a:ext>
                  </a:extLst>
                </a:gridCol>
                <a:gridCol w="2435578">
                  <a:extLst>
                    <a:ext uri="{9D8B030D-6E8A-4147-A177-3AD203B41FA5}">
                      <a16:colId xmlns:a16="http://schemas.microsoft.com/office/drawing/2014/main" val="20002"/>
                    </a:ext>
                  </a:extLst>
                </a:gridCol>
              </a:tblGrid>
              <a:tr h="45991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rPr>
                        <a:t>Food</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40</a:t>
                      </a:r>
                      <a:r>
                        <a:rPr kumimoji="0" lang="en-US" altLang="en-US" sz="1800" b="1" i="0" u="none" strike="noStrike" cap="none" normalizeH="0" baseline="0" dirty="0">
                          <a:ln>
                            <a:noFill/>
                          </a:ln>
                          <a:solidFill>
                            <a:schemeClr val="tx1"/>
                          </a:solidFill>
                          <a:effectLst/>
                          <a:latin typeface="Arial" pitchFamily="34" charset="0"/>
                        </a:rPr>
                        <a:t>K (</a:t>
                      </a:r>
                      <a:r>
                        <a:rPr kumimoji="0" lang="el-GR" altLang="en-US" sz="1800" b="1" i="0" u="none" strike="noStrike" cap="none" normalizeH="0" baseline="0" dirty="0">
                          <a:ln>
                            <a:noFill/>
                          </a:ln>
                          <a:solidFill>
                            <a:schemeClr val="tx1"/>
                          </a:solidFill>
                          <a:effectLst/>
                          <a:latin typeface="Arial" pitchFamily="34" charset="0"/>
                          <a:cs typeface="Arial" pitchFamily="34" charset="0"/>
                        </a:rPr>
                        <a:t>βγ</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226</a:t>
                      </a:r>
                      <a:r>
                        <a:rPr kumimoji="0" lang="en-US" altLang="en-US" sz="1800" b="1" i="0" u="none" strike="noStrike" cap="none" normalizeH="0" baseline="0" dirty="0">
                          <a:ln>
                            <a:noFill/>
                          </a:ln>
                          <a:solidFill>
                            <a:schemeClr val="tx1"/>
                          </a:solidFill>
                          <a:effectLst/>
                          <a:latin typeface="Arial" pitchFamily="34" charset="0"/>
                        </a:rPr>
                        <a:t>Ra (</a:t>
                      </a:r>
                      <a:r>
                        <a:rPr kumimoji="0" lang="el-GR" altLang="en-US" sz="1800" b="1" i="0" u="none" strike="noStrike" cap="none" normalizeH="0" baseline="0" dirty="0">
                          <a:ln>
                            <a:noFill/>
                          </a:ln>
                          <a:solidFill>
                            <a:schemeClr val="tx1"/>
                          </a:solidFill>
                          <a:effectLst/>
                          <a:latin typeface="Arial" pitchFamily="34" charset="0"/>
                          <a:cs typeface="Arial" pitchFamily="34" charset="0"/>
                        </a:rPr>
                        <a:t>α</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40242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Brazil Nuts</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5600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1000-7000</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42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Lima Bean</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4640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42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Banana</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3520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42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White Potato</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42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Carrot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0.6-2</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42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Red Meat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67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Low-sodium Salt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02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Beer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390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991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Drinking Water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0-0.17</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F79F5880-ED93-0065-AD4D-31C920AD63FF}"/>
              </a:ext>
            </a:extLst>
          </p:cNvPr>
          <p:cNvSpPr txBox="1"/>
          <p:nvPr/>
        </p:nvSpPr>
        <p:spPr>
          <a:xfrm>
            <a:off x="375202" y="6488668"/>
            <a:ext cx="469624" cy="369332"/>
          </a:xfrm>
          <a:prstGeom prst="rect">
            <a:avLst/>
          </a:prstGeom>
          <a:noFill/>
        </p:spPr>
        <p:txBody>
          <a:bodyPr wrap="square">
            <a:spAutoFit/>
          </a:bodyPr>
          <a:lstStyle/>
          <a:p>
            <a:r>
              <a:rPr lang="en-US" dirty="0">
                <a:solidFill>
                  <a:srgbClr val="FF0000"/>
                </a:solidFill>
              </a:rPr>
              <a:t>32</a:t>
            </a:r>
          </a:p>
        </p:txBody>
      </p:sp>
    </p:spTree>
    <p:extLst>
      <p:ext uri="{BB962C8B-B14F-4D97-AF65-F5344CB8AC3E}">
        <p14:creationId xmlns:p14="http://schemas.microsoft.com/office/powerpoint/2010/main" val="1558840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CE45-A8C9-5789-2EAF-E47C71F4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0B93F-01E1-E891-3A9C-FF46B97E8838}"/>
              </a:ext>
            </a:extLst>
          </p:cNvPr>
          <p:cNvSpPr>
            <a:spLocks noGrp="1"/>
          </p:cNvSpPr>
          <p:nvPr>
            <p:ph type="title"/>
          </p:nvPr>
        </p:nvSpPr>
        <p:spPr>
          <a:xfrm>
            <a:off x="395328" y="693888"/>
            <a:ext cx="8353337" cy="64654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1BAB2B42-5F07-0A20-735B-4F9CB300D261}"/>
              </a:ext>
            </a:extLst>
          </p:cNvPr>
          <p:cNvSpPr>
            <a:spLocks noGrp="1"/>
          </p:cNvSpPr>
          <p:nvPr>
            <p:ph idx="1"/>
          </p:nvPr>
        </p:nvSpPr>
        <p:spPr>
          <a:xfrm>
            <a:off x="766617" y="1618264"/>
            <a:ext cx="7610765" cy="4116614"/>
          </a:xfrm>
        </p:spPr>
        <p:txBody>
          <a:bodyPr>
            <a:normAutofit/>
          </a:bodyPr>
          <a:lstStyle/>
          <a:p>
            <a:r>
              <a:rPr lang="en-US" sz="2400" dirty="0">
                <a:solidFill>
                  <a:schemeClr val="tx1"/>
                </a:solidFill>
              </a:rPr>
              <a:t>Humans have lived in world of radioactive elements for extremely long time</a:t>
            </a:r>
          </a:p>
          <a:p>
            <a:r>
              <a:rPr lang="en-US" sz="2400" dirty="0">
                <a:solidFill>
                  <a:schemeClr val="tx1"/>
                </a:solidFill>
              </a:rPr>
              <a:t>Fact that humans continue to survive and thrive in low-dose radiation environment is testament to fact that naturally occurring ionizing radiation not health risk</a:t>
            </a:r>
          </a:p>
          <a:p>
            <a:r>
              <a:rPr lang="en-US" sz="2400" dirty="0">
                <a:solidFill>
                  <a:schemeClr val="tx1"/>
                </a:solidFill>
              </a:rPr>
              <a:t>Low-dose radiation from medical procedures not uniquely different from natural background radiation and not harmful to human health</a:t>
            </a:r>
          </a:p>
        </p:txBody>
      </p:sp>
    </p:spTree>
    <p:extLst>
      <p:ext uri="{BB962C8B-B14F-4D97-AF65-F5344CB8AC3E}">
        <p14:creationId xmlns:p14="http://schemas.microsoft.com/office/powerpoint/2010/main" val="6619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iechart">
            <a:extLst>
              <a:ext uri="{FF2B5EF4-FFF2-40B4-BE49-F238E27FC236}">
                <a16:creationId xmlns:a16="http://schemas.microsoft.com/office/drawing/2014/main" id="{CE43A77A-F3D7-D0FA-CA21-3CCE00BA9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24"/>
          <a:stretch>
            <a:fillRect/>
          </a:stretch>
        </p:blipFill>
        <p:spPr bwMode="auto">
          <a:xfrm>
            <a:off x="914399" y="1546551"/>
            <a:ext cx="7207046" cy="47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a:extLst>
              <a:ext uri="{FF2B5EF4-FFF2-40B4-BE49-F238E27FC236}">
                <a16:creationId xmlns:a16="http://schemas.microsoft.com/office/drawing/2014/main" id="{170A02C7-3DE7-915A-B461-97DB97B8439C}"/>
              </a:ext>
            </a:extLst>
          </p:cNvPr>
          <p:cNvSpPr txBox="1">
            <a:spLocks noChangeArrowheads="1"/>
          </p:cNvSpPr>
          <p:nvPr/>
        </p:nvSpPr>
        <p:spPr bwMode="auto">
          <a:xfrm>
            <a:off x="487926" y="352425"/>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Sources of Background Radiation</a:t>
            </a:r>
          </a:p>
        </p:txBody>
      </p:sp>
      <p:sp>
        <p:nvSpPr>
          <p:cNvPr id="3" name="TextBox 2">
            <a:extLst>
              <a:ext uri="{FF2B5EF4-FFF2-40B4-BE49-F238E27FC236}">
                <a16:creationId xmlns:a16="http://schemas.microsoft.com/office/drawing/2014/main" id="{A1D09088-6416-41E9-630E-178B59A25BDA}"/>
              </a:ext>
            </a:extLst>
          </p:cNvPr>
          <p:cNvSpPr txBox="1"/>
          <p:nvPr/>
        </p:nvSpPr>
        <p:spPr>
          <a:xfrm>
            <a:off x="487926" y="6488668"/>
            <a:ext cx="327083" cy="369332"/>
          </a:xfrm>
          <a:prstGeom prst="rect">
            <a:avLst/>
          </a:prstGeom>
          <a:noFill/>
        </p:spPr>
        <p:txBody>
          <a:bodyPr wrap="square">
            <a:spAutoFit/>
          </a:bodyPr>
          <a:lstStyle/>
          <a:p>
            <a:r>
              <a:rPr lang="en-US" dirty="0">
                <a:solidFill>
                  <a:srgbClr val="FF0000"/>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DCF1C7-8646-18CF-5C22-F1EFE71A9A23}"/>
              </a:ext>
            </a:extLst>
          </p:cNvPr>
          <p:cNvSpPr>
            <a:spLocks noGrp="1"/>
          </p:cNvSpPr>
          <p:nvPr>
            <p:ph type="subTitle" idx="1"/>
          </p:nvPr>
        </p:nvSpPr>
        <p:spPr>
          <a:xfrm>
            <a:off x="1143000" y="2648309"/>
            <a:ext cx="6858000" cy="1294426"/>
          </a:xfrm>
        </p:spPr>
        <p:txBody>
          <a:bodyPr>
            <a:normAutofit lnSpcReduction="10000"/>
          </a:bodyPr>
          <a:lstStyle/>
          <a:p>
            <a:pPr algn="ctr"/>
            <a:r>
              <a:rPr lang="en-US" sz="4000" dirty="0">
                <a:solidFill>
                  <a:schemeClr val="tx1"/>
                </a:solidFill>
                <a:latin typeface="Arial" panose="020B0604020202020204" pitchFamily="34" charset="0"/>
                <a:cs typeface="Arial" panose="020B0604020202020204" pitchFamily="34" charset="0"/>
              </a:rPr>
              <a:t>Cosmic and Cosmogenic Radiation</a:t>
            </a:r>
          </a:p>
        </p:txBody>
      </p:sp>
    </p:spTree>
    <p:extLst>
      <p:ext uri="{BB962C8B-B14F-4D97-AF65-F5344CB8AC3E}">
        <p14:creationId xmlns:p14="http://schemas.microsoft.com/office/powerpoint/2010/main" val="44582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E71C-3F04-2A20-BBDE-C12B0BA4A260}"/>
              </a:ext>
            </a:extLst>
          </p:cNvPr>
          <p:cNvSpPr>
            <a:spLocks noGrp="1"/>
          </p:cNvSpPr>
          <p:nvPr>
            <p:ph type="title"/>
          </p:nvPr>
        </p:nvSpPr>
        <p:spPr>
          <a:xfrm>
            <a:off x="628650" y="365127"/>
            <a:ext cx="7886700" cy="716422"/>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Cosmic Radiation</a:t>
            </a:r>
          </a:p>
        </p:txBody>
      </p:sp>
      <p:sp>
        <p:nvSpPr>
          <p:cNvPr id="3" name="Content Placeholder 2">
            <a:extLst>
              <a:ext uri="{FF2B5EF4-FFF2-40B4-BE49-F238E27FC236}">
                <a16:creationId xmlns:a16="http://schemas.microsoft.com/office/drawing/2014/main" id="{0B2B78EA-539B-18F8-6B38-4591AFD14D40}"/>
              </a:ext>
            </a:extLst>
          </p:cNvPr>
          <p:cNvSpPr>
            <a:spLocks noGrp="1"/>
          </p:cNvSpPr>
          <p:nvPr>
            <p:ph idx="1"/>
          </p:nvPr>
        </p:nvSpPr>
        <p:spPr>
          <a:xfrm>
            <a:off x="628650" y="1253330"/>
            <a:ext cx="7886700" cy="4685353"/>
          </a:xfrm>
        </p:spPr>
        <p:txBody>
          <a:bodyPr>
            <a:normAutofit/>
          </a:bodyPr>
          <a:lstStyle/>
          <a:p>
            <a:r>
              <a:rPr lang="en-US" sz="2000" dirty="0"/>
              <a:t>Composition</a:t>
            </a:r>
          </a:p>
          <a:p>
            <a:pPr lvl="1">
              <a:buFont typeface="Calibri" panose="020F0502020204030204" pitchFamily="34" charset="0"/>
              <a:buChar char="―"/>
            </a:pPr>
            <a:r>
              <a:rPr lang="en-US" sz="1800" dirty="0"/>
              <a:t> 89% protons</a:t>
            </a:r>
          </a:p>
          <a:p>
            <a:pPr lvl="1">
              <a:buFont typeface="Calibri" panose="020F0502020204030204" pitchFamily="34" charset="0"/>
              <a:buChar char="―"/>
            </a:pPr>
            <a:r>
              <a:rPr lang="en-US" sz="1800" dirty="0"/>
              <a:t> 9% alpha particles</a:t>
            </a:r>
          </a:p>
          <a:p>
            <a:pPr lvl="1">
              <a:buFont typeface="Calibri" panose="020F0502020204030204" pitchFamily="34" charset="0"/>
              <a:buChar char="―"/>
            </a:pPr>
            <a:r>
              <a:rPr lang="en-US" sz="1800" dirty="0"/>
              <a:t> 1% electrons</a:t>
            </a:r>
          </a:p>
          <a:p>
            <a:pPr lvl="1">
              <a:buFont typeface="Calibri" panose="020F0502020204030204" pitchFamily="34" charset="0"/>
              <a:buChar char="―"/>
            </a:pPr>
            <a:r>
              <a:rPr lang="en-US" sz="1800" dirty="0"/>
              <a:t> 1% heavy element nuclei</a:t>
            </a:r>
          </a:p>
          <a:p>
            <a:r>
              <a:rPr lang="en-US" sz="2000" dirty="0"/>
              <a:t>Interactions with atoms in upper atmosphere produce muons, electrons, positrons, neutrinos, and neutrons</a:t>
            </a:r>
          </a:p>
          <a:p>
            <a:pPr lvl="1">
              <a:buFont typeface="Calibri" panose="020F0502020204030204" pitchFamily="34" charset="0"/>
              <a:buChar char="―"/>
            </a:pPr>
            <a:r>
              <a:rPr lang="en-US" dirty="0">
                <a:solidFill>
                  <a:srgbClr val="202122"/>
                </a:solidFill>
              </a:rPr>
              <a:t> </a:t>
            </a:r>
            <a:r>
              <a:rPr lang="en-US" sz="1800" dirty="0">
                <a:solidFill>
                  <a:srgbClr val="202122"/>
                </a:solidFill>
              </a:rPr>
              <a:t>Muons traveling at essentially speed of light constitute ≈80%</a:t>
            </a:r>
          </a:p>
          <a:p>
            <a:pPr marL="457200" lvl="1" indent="0">
              <a:lnSpc>
                <a:spcPct val="100000"/>
              </a:lnSpc>
              <a:spcBef>
                <a:spcPts val="0"/>
              </a:spcBef>
              <a:buNone/>
            </a:pPr>
            <a:r>
              <a:rPr lang="en-US" sz="1800" dirty="0">
                <a:solidFill>
                  <a:srgbClr val="202122"/>
                </a:solidFill>
              </a:rPr>
              <a:t>     of natural background dose from cosmic radiation*</a:t>
            </a:r>
          </a:p>
          <a:p>
            <a:pPr lvl="1">
              <a:buFont typeface="Calibri" panose="020F0502020204030204" pitchFamily="34" charset="0"/>
              <a:buChar char="―"/>
            </a:pPr>
            <a:r>
              <a:rPr lang="en-US" sz="1800" dirty="0">
                <a:solidFill>
                  <a:srgbClr val="202122"/>
                </a:solidFill>
              </a:rPr>
              <a:t> Electrons produced by muons, or present in electromagnetic</a:t>
            </a:r>
          </a:p>
          <a:p>
            <a:pPr marL="457200" lvl="1" indent="0">
              <a:spcBef>
                <a:spcPts val="0"/>
              </a:spcBef>
              <a:buNone/>
            </a:pPr>
            <a:r>
              <a:rPr lang="en-US" sz="1800" dirty="0">
                <a:solidFill>
                  <a:srgbClr val="202122"/>
                </a:solidFill>
              </a:rPr>
              <a:t>     cascade, primary contributor to remainder of charged-</a:t>
            </a:r>
          </a:p>
          <a:p>
            <a:pPr marL="457200" lvl="1" indent="0">
              <a:spcBef>
                <a:spcPts val="0"/>
              </a:spcBef>
              <a:buNone/>
            </a:pPr>
            <a:r>
              <a:rPr lang="en-US" sz="1800" dirty="0">
                <a:solidFill>
                  <a:srgbClr val="202122"/>
                </a:solidFill>
              </a:rPr>
              <a:t>     particle cosmic radiation background dose*</a:t>
            </a:r>
          </a:p>
        </p:txBody>
      </p:sp>
      <p:sp>
        <p:nvSpPr>
          <p:cNvPr id="4" name="TextBox 3">
            <a:extLst>
              <a:ext uri="{FF2B5EF4-FFF2-40B4-BE49-F238E27FC236}">
                <a16:creationId xmlns:a16="http://schemas.microsoft.com/office/drawing/2014/main" id="{40B7E8D3-FE19-714D-0517-4D40FAC2A9F5}"/>
              </a:ext>
            </a:extLst>
          </p:cNvPr>
          <p:cNvSpPr txBox="1"/>
          <p:nvPr/>
        </p:nvSpPr>
        <p:spPr>
          <a:xfrm>
            <a:off x="992443" y="5948514"/>
            <a:ext cx="7669776" cy="523220"/>
          </a:xfrm>
          <a:prstGeom prst="rect">
            <a:avLst/>
          </a:prstGeom>
          <a:noFill/>
        </p:spPr>
        <p:txBody>
          <a:bodyPr wrap="square" rtlCol="0">
            <a:spAutoFit/>
          </a:bodyPr>
          <a:lstStyle/>
          <a:p>
            <a:r>
              <a:rPr lang="en-US" sz="1400" dirty="0"/>
              <a:t>* UNSCEAR 2000 Report, Sources and Effects of Ionizing Radiation, Annex B, Exposures from </a:t>
            </a:r>
          </a:p>
          <a:p>
            <a:r>
              <a:rPr lang="en-US" sz="1400" dirty="0"/>
              <a:t>  Natural Radiation Sources</a:t>
            </a:r>
          </a:p>
        </p:txBody>
      </p:sp>
    </p:spTree>
    <p:extLst>
      <p:ext uri="{BB962C8B-B14F-4D97-AF65-F5344CB8AC3E}">
        <p14:creationId xmlns:p14="http://schemas.microsoft.com/office/powerpoint/2010/main" val="8967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169B-8204-4140-3B0F-712B843CD14A}"/>
              </a:ext>
            </a:extLst>
          </p:cNvPr>
          <p:cNvSpPr>
            <a:spLocks noGrp="1"/>
          </p:cNvSpPr>
          <p:nvPr>
            <p:ph type="title"/>
          </p:nvPr>
        </p:nvSpPr>
        <p:spPr>
          <a:xfrm>
            <a:off x="628650" y="365126"/>
            <a:ext cx="7886700" cy="819661"/>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Cosmic Particle Shower</a:t>
            </a:r>
          </a:p>
        </p:txBody>
      </p:sp>
      <p:grpSp>
        <p:nvGrpSpPr>
          <p:cNvPr id="10" name="Group 9">
            <a:extLst>
              <a:ext uri="{FF2B5EF4-FFF2-40B4-BE49-F238E27FC236}">
                <a16:creationId xmlns:a16="http://schemas.microsoft.com/office/drawing/2014/main" id="{4E6F6913-122E-B880-CB97-2DC0992F1011}"/>
              </a:ext>
            </a:extLst>
          </p:cNvPr>
          <p:cNvGrpSpPr/>
          <p:nvPr/>
        </p:nvGrpSpPr>
        <p:grpSpPr>
          <a:xfrm>
            <a:off x="628650" y="1409277"/>
            <a:ext cx="8413443" cy="4210613"/>
            <a:chOff x="628650" y="1409277"/>
            <a:chExt cx="8413443" cy="4210613"/>
          </a:xfrm>
        </p:grpSpPr>
        <p:pic>
          <p:nvPicPr>
            <p:cNvPr id="6" name="Picture 5">
              <a:extLst>
                <a:ext uri="{FF2B5EF4-FFF2-40B4-BE49-F238E27FC236}">
                  <a16:creationId xmlns:a16="http://schemas.microsoft.com/office/drawing/2014/main" id="{5C851570-4BB8-F68B-C32B-A78E2CCF0E9A}"/>
                </a:ext>
              </a:extLst>
            </p:cNvPr>
            <p:cNvPicPr>
              <a:picLocks noChangeAspect="1"/>
            </p:cNvPicPr>
            <p:nvPr/>
          </p:nvPicPr>
          <p:blipFill rotWithShape="1">
            <a:blip r:embed="rId3"/>
            <a:srcRect l="68444" t="56366" r="30200" b="39962"/>
            <a:stretch/>
          </p:blipFill>
          <p:spPr bwMode="auto">
            <a:xfrm>
              <a:off x="6346010" y="4515609"/>
              <a:ext cx="290764" cy="464820"/>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1FFB4C19-4CDC-5CF9-1F6B-B9390F7FF68D}"/>
                </a:ext>
              </a:extLst>
            </p:cNvPr>
            <p:cNvGrpSpPr/>
            <p:nvPr/>
          </p:nvGrpSpPr>
          <p:grpSpPr>
            <a:xfrm>
              <a:off x="628650" y="1409277"/>
              <a:ext cx="6470599" cy="3193301"/>
              <a:chOff x="1326382" y="1428941"/>
              <a:chExt cx="6470599" cy="3193301"/>
            </a:xfrm>
          </p:grpSpPr>
          <p:pic>
            <p:nvPicPr>
              <p:cNvPr id="5" name="Picture 4">
                <a:extLst>
                  <a:ext uri="{FF2B5EF4-FFF2-40B4-BE49-F238E27FC236}">
                    <a16:creationId xmlns:a16="http://schemas.microsoft.com/office/drawing/2014/main" id="{5C851570-4BB8-F68B-C32B-A78E2CCF0E9A}"/>
                  </a:ext>
                </a:extLst>
              </p:cNvPr>
              <p:cNvPicPr>
                <a:picLocks noChangeAspect="1"/>
              </p:cNvPicPr>
              <p:nvPr/>
            </p:nvPicPr>
            <p:blipFill>
              <a:blip r:embed="rId3"/>
              <a:srcRect l="52716" t="42580" r="22094" b="34247"/>
              <a:stretch/>
            </p:blipFill>
            <p:spPr>
              <a:xfrm>
                <a:off x="1326382" y="1428941"/>
                <a:ext cx="6470599" cy="3193301"/>
              </a:xfrm>
              <a:prstGeom prst="rect">
                <a:avLst/>
              </a:prstGeom>
            </p:spPr>
          </p:pic>
          <p:sp>
            <p:nvSpPr>
              <p:cNvPr id="8" name="TextBox 7">
                <a:extLst>
                  <a:ext uri="{FF2B5EF4-FFF2-40B4-BE49-F238E27FC236}">
                    <a16:creationId xmlns:a16="http://schemas.microsoft.com/office/drawing/2014/main" id="{9F85124E-9070-92F3-7F4B-65FC2286D5DB}"/>
                  </a:ext>
                </a:extLst>
              </p:cNvPr>
              <p:cNvSpPr txBox="1"/>
              <p:nvPr/>
            </p:nvSpPr>
            <p:spPr>
              <a:xfrm>
                <a:off x="3343752" y="3448664"/>
                <a:ext cx="484806" cy="461665"/>
              </a:xfrm>
              <a:prstGeom prst="rect">
                <a:avLst/>
              </a:prstGeom>
              <a:noFill/>
            </p:spPr>
            <p:txBody>
              <a:bodyPr wrap="square">
                <a:spAutoFit/>
              </a:bodyPr>
              <a:lstStyle/>
              <a:p>
                <a:r>
                  <a:rPr lang="el-GR" sz="2400" b="0" i="0" dirty="0">
                    <a:solidFill>
                      <a:srgbClr val="000000"/>
                    </a:solidFill>
                    <a:effectLst/>
                    <a:latin typeface="Arial" panose="020B0604020202020204" pitchFamily="34" charset="0"/>
                  </a:rPr>
                  <a:t>ν</a:t>
                </a:r>
                <a:r>
                  <a:rPr lang="el-GR" sz="2400" b="0" i="0" baseline="-25000" dirty="0">
                    <a:solidFill>
                      <a:srgbClr val="000000"/>
                    </a:solidFill>
                    <a:effectLst/>
                    <a:latin typeface="Arial" panose="020B0604020202020204" pitchFamily="34" charset="0"/>
                  </a:rPr>
                  <a:t>μ</a:t>
                </a:r>
                <a:endParaRPr lang="en-US" sz="2400" dirty="0"/>
              </a:p>
            </p:txBody>
          </p:sp>
        </p:grpSp>
        <p:sp>
          <p:nvSpPr>
            <p:cNvPr id="3" name="TextBox 2">
              <a:extLst>
                <a:ext uri="{FF2B5EF4-FFF2-40B4-BE49-F238E27FC236}">
                  <a16:creationId xmlns:a16="http://schemas.microsoft.com/office/drawing/2014/main" id="{36A64841-7C40-12C7-D05F-80A38B802C2E}"/>
                </a:ext>
              </a:extLst>
            </p:cNvPr>
            <p:cNvSpPr txBox="1"/>
            <p:nvPr/>
          </p:nvSpPr>
          <p:spPr>
            <a:xfrm>
              <a:off x="6272980" y="3603954"/>
              <a:ext cx="2769113" cy="2015936"/>
            </a:xfrm>
            <a:prstGeom prst="rect">
              <a:avLst/>
            </a:prstGeom>
            <a:noFill/>
          </p:spPr>
          <p:txBody>
            <a:bodyPr wrap="square" rtlCol="0">
              <a:spAutoFit/>
            </a:bodyPr>
            <a:lstStyle/>
            <a:p>
              <a:r>
                <a:rPr lang="el-GR" sz="2000" b="0" i="0" dirty="0">
                  <a:solidFill>
                    <a:srgbClr val="202122"/>
                  </a:solidFill>
                  <a:effectLst/>
                </a:rPr>
                <a:t>μ</a:t>
              </a:r>
              <a:r>
                <a:rPr lang="el-GR" sz="2000" b="0" i="0" baseline="30000" dirty="0">
                  <a:solidFill>
                    <a:srgbClr val="202122"/>
                  </a:solidFill>
                  <a:effectLst/>
                </a:rPr>
                <a:t>−</a:t>
              </a:r>
              <a:r>
                <a:rPr lang="en-US" sz="2000" b="0" i="0" dirty="0">
                  <a:solidFill>
                    <a:srgbClr val="202122"/>
                  </a:solidFill>
                  <a:effectLst/>
                </a:rPr>
                <a:t> muon</a:t>
              </a:r>
            </a:p>
            <a:p>
              <a:pPr>
                <a:spcAft>
                  <a:spcPts val="600"/>
                </a:spcAft>
              </a:pPr>
              <a:r>
                <a:rPr lang="el-GR" sz="2000" b="0" i="0" dirty="0">
                  <a:solidFill>
                    <a:srgbClr val="202122"/>
                  </a:solidFill>
                  <a:effectLst/>
                </a:rPr>
                <a:t>μ</a:t>
              </a:r>
              <a:r>
                <a:rPr lang="el-GR" sz="2000" b="0" i="0" baseline="30000" dirty="0">
                  <a:solidFill>
                    <a:srgbClr val="202122"/>
                  </a:solidFill>
                  <a:effectLst/>
                </a:rPr>
                <a:t>+</a:t>
              </a:r>
              <a:r>
                <a:rPr lang="en-US" sz="2000" b="0" i="0" dirty="0">
                  <a:solidFill>
                    <a:srgbClr val="202122"/>
                  </a:solidFill>
                  <a:effectLst/>
                </a:rPr>
                <a:t> antimuon</a:t>
              </a:r>
              <a:br>
                <a:rPr lang="el-GR" sz="2000" b="0" i="0" dirty="0">
                  <a:solidFill>
                    <a:srgbClr val="202122"/>
                  </a:solidFill>
                  <a:effectLst/>
                </a:rPr>
              </a:br>
              <a:r>
                <a:rPr lang="el-GR" sz="2000" b="0" i="0" dirty="0">
                  <a:solidFill>
                    <a:srgbClr val="000000"/>
                  </a:solidFill>
                  <a:effectLst/>
                </a:rPr>
                <a:t>ν</a:t>
              </a:r>
              <a:r>
                <a:rPr lang="el-GR" sz="2000" b="0" i="0" baseline="-25000" dirty="0">
                  <a:solidFill>
                    <a:srgbClr val="000000"/>
                  </a:solidFill>
                  <a:effectLst/>
                </a:rPr>
                <a:t>μ</a:t>
              </a:r>
              <a:r>
                <a:rPr lang="en-US" sz="2000" b="0" i="0" dirty="0">
                  <a:solidFill>
                    <a:srgbClr val="000000"/>
                  </a:solidFill>
                  <a:effectLst/>
                </a:rPr>
                <a:t> muon neutrino</a:t>
              </a:r>
              <a:br>
                <a:rPr lang="el-GR" sz="2000" b="0" i="0" dirty="0">
                  <a:solidFill>
                    <a:srgbClr val="000000"/>
                  </a:solidFill>
                  <a:effectLst/>
                </a:rPr>
              </a:br>
              <a:r>
                <a:rPr lang="en-US" sz="1600" dirty="0"/>
                <a:t>    </a:t>
              </a:r>
              <a:r>
                <a:rPr lang="en-US" sz="2000" dirty="0"/>
                <a:t> muon antineutrino</a:t>
              </a:r>
              <a:endParaRPr lang="en-US" sz="2000" dirty="0">
                <a:cs typeface="Arial" panose="020B0604020202020204" pitchFamily="34" charset="0"/>
              </a:endParaRPr>
            </a:p>
            <a:p>
              <a:r>
                <a:rPr lang="en-US" sz="2000" dirty="0"/>
                <a:t>e</a:t>
              </a:r>
              <a:r>
                <a:rPr lang="en-US" sz="2000" baseline="30000" dirty="0"/>
                <a:t>-</a:t>
              </a:r>
              <a:r>
                <a:rPr lang="en-US" sz="2000" dirty="0"/>
                <a:t>  electron</a:t>
              </a:r>
            </a:p>
            <a:p>
              <a:r>
                <a:rPr lang="en-US" sz="2000" dirty="0"/>
                <a:t>e</a:t>
              </a:r>
              <a:r>
                <a:rPr lang="en-US" sz="2000" baseline="30000" dirty="0"/>
                <a:t>+</a:t>
              </a:r>
              <a:r>
                <a:rPr lang="en-US" sz="2000" dirty="0"/>
                <a:t>  positron</a:t>
              </a:r>
            </a:p>
          </p:txBody>
        </p:sp>
      </p:grpSp>
      <p:sp>
        <p:nvSpPr>
          <p:cNvPr id="7" name="TextBox 6">
            <a:extLst>
              <a:ext uri="{FF2B5EF4-FFF2-40B4-BE49-F238E27FC236}">
                <a16:creationId xmlns:a16="http://schemas.microsoft.com/office/drawing/2014/main" id="{B13161F3-7262-E6D7-9FCC-27BCE6EE2DA4}"/>
              </a:ext>
            </a:extLst>
          </p:cNvPr>
          <p:cNvSpPr txBox="1"/>
          <p:nvPr/>
        </p:nvSpPr>
        <p:spPr>
          <a:xfrm>
            <a:off x="444775" y="6459106"/>
            <a:ext cx="330477" cy="369332"/>
          </a:xfrm>
          <a:prstGeom prst="rect">
            <a:avLst/>
          </a:prstGeom>
          <a:noFill/>
        </p:spPr>
        <p:txBody>
          <a:bodyPr wrap="square">
            <a:spAutoFit/>
          </a:bodyPr>
          <a:lstStyle/>
          <a:p>
            <a:r>
              <a:rPr lang="en-US" dirty="0">
                <a:solidFill>
                  <a:srgbClr val="FF0000"/>
                </a:solidFill>
              </a:rPr>
              <a:t>7</a:t>
            </a:r>
          </a:p>
        </p:txBody>
      </p:sp>
    </p:spTree>
    <p:extLst>
      <p:ext uri="{BB962C8B-B14F-4D97-AF65-F5344CB8AC3E}">
        <p14:creationId xmlns:p14="http://schemas.microsoft.com/office/powerpoint/2010/main" val="24390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FF63-B9B6-DDE0-1E3A-91305C2BBDDC}"/>
              </a:ext>
            </a:extLst>
          </p:cNvPr>
          <p:cNvSpPr>
            <a:spLocks noGrp="1"/>
          </p:cNvSpPr>
          <p:nvPr>
            <p:ph type="title"/>
          </p:nvPr>
        </p:nvSpPr>
        <p:spPr>
          <a:xfrm>
            <a:off x="628650" y="117987"/>
            <a:ext cx="7886700" cy="1189704"/>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Components of Dose Equivalent Rate from Cosmic Rays in Atmosphere</a:t>
            </a:r>
          </a:p>
        </p:txBody>
      </p:sp>
      <p:sp>
        <p:nvSpPr>
          <p:cNvPr id="5" name="TextBox 4">
            <a:extLst>
              <a:ext uri="{FF2B5EF4-FFF2-40B4-BE49-F238E27FC236}">
                <a16:creationId xmlns:a16="http://schemas.microsoft.com/office/drawing/2014/main" id="{9AB865D5-4921-9931-0E09-8355589248CB}"/>
              </a:ext>
            </a:extLst>
          </p:cNvPr>
          <p:cNvSpPr txBox="1"/>
          <p:nvPr/>
        </p:nvSpPr>
        <p:spPr>
          <a:xfrm>
            <a:off x="1012722" y="6007510"/>
            <a:ext cx="7118555" cy="523220"/>
          </a:xfrm>
          <a:prstGeom prst="rect">
            <a:avLst/>
          </a:prstGeom>
          <a:noFill/>
        </p:spPr>
        <p:txBody>
          <a:bodyPr wrap="square" rtlCol="0">
            <a:spAutoFit/>
          </a:bodyPr>
          <a:lstStyle/>
          <a:p>
            <a:r>
              <a:rPr lang="en-US" sz="1400" dirty="0"/>
              <a:t>Ref. UNSCEAR 2000 Report, Sources and Effects of Ionizing Radiation, Annex B, Exposures from Natural Radiation Sources</a:t>
            </a:r>
          </a:p>
        </p:txBody>
      </p:sp>
      <p:pic>
        <p:nvPicPr>
          <p:cNvPr id="7" name="Picture 6">
            <a:extLst>
              <a:ext uri="{FF2B5EF4-FFF2-40B4-BE49-F238E27FC236}">
                <a16:creationId xmlns:a16="http://schemas.microsoft.com/office/drawing/2014/main" id="{6314BFAE-7E8E-88CF-A658-6EEE64AE8163}"/>
              </a:ext>
            </a:extLst>
          </p:cNvPr>
          <p:cNvPicPr>
            <a:picLocks noChangeAspect="1"/>
          </p:cNvPicPr>
          <p:nvPr/>
        </p:nvPicPr>
        <p:blipFill>
          <a:blip r:embed="rId3"/>
          <a:srcRect l="50000" t="47244" r="25376" b="14873"/>
          <a:stretch/>
        </p:blipFill>
        <p:spPr>
          <a:xfrm>
            <a:off x="1799304" y="1378706"/>
            <a:ext cx="5368412" cy="4430699"/>
          </a:xfrm>
          <a:prstGeom prst="rect">
            <a:avLst/>
          </a:prstGeom>
        </p:spPr>
      </p:pic>
      <p:sp>
        <p:nvSpPr>
          <p:cNvPr id="4" name="TextBox 3">
            <a:extLst>
              <a:ext uri="{FF2B5EF4-FFF2-40B4-BE49-F238E27FC236}">
                <a16:creationId xmlns:a16="http://schemas.microsoft.com/office/drawing/2014/main" id="{DFF0EF8B-1EFF-56A1-2935-3F338FBBA8DB}"/>
              </a:ext>
            </a:extLst>
          </p:cNvPr>
          <p:cNvSpPr txBox="1"/>
          <p:nvPr/>
        </p:nvSpPr>
        <p:spPr>
          <a:xfrm>
            <a:off x="444775" y="6488668"/>
            <a:ext cx="320538" cy="369332"/>
          </a:xfrm>
          <a:prstGeom prst="rect">
            <a:avLst/>
          </a:prstGeom>
          <a:noFill/>
        </p:spPr>
        <p:txBody>
          <a:bodyPr wrap="square">
            <a:spAutoFit/>
          </a:bodyPr>
          <a:lstStyle/>
          <a:p>
            <a:r>
              <a:rPr lang="en-US" dirty="0">
                <a:solidFill>
                  <a:srgbClr val="FF0000"/>
                </a:solidFill>
              </a:rPr>
              <a:t>8</a:t>
            </a:r>
          </a:p>
        </p:txBody>
      </p:sp>
    </p:spTree>
    <p:extLst>
      <p:ext uri="{BB962C8B-B14F-4D97-AF65-F5344CB8AC3E}">
        <p14:creationId xmlns:p14="http://schemas.microsoft.com/office/powerpoint/2010/main" val="411228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6E7D1-09A6-FCC6-ABB0-89380586A5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0E511C-EE4F-661B-A5DC-263C19E0E931}"/>
              </a:ext>
            </a:extLst>
          </p:cNvPr>
          <p:cNvSpPr>
            <a:spLocks noGrp="1"/>
          </p:cNvSpPr>
          <p:nvPr>
            <p:ph type="subTitle" idx="1"/>
          </p:nvPr>
        </p:nvSpPr>
        <p:spPr>
          <a:xfrm>
            <a:off x="1143000" y="2648309"/>
            <a:ext cx="6858000" cy="1294426"/>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Terrestrial Radiation</a:t>
            </a:r>
          </a:p>
        </p:txBody>
      </p:sp>
    </p:spTree>
    <p:extLst>
      <p:ext uri="{BB962C8B-B14F-4D97-AF65-F5344CB8AC3E}">
        <p14:creationId xmlns:p14="http://schemas.microsoft.com/office/powerpoint/2010/main" val="22886823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2229</TotalTime>
  <Words>3234</Words>
  <Application>Microsoft Office PowerPoint</Application>
  <PresentationFormat>On-screen Show (4:3)</PresentationFormat>
  <Paragraphs>411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vt:lpstr>
      <vt:lpstr>Trebuchet MS</vt:lpstr>
      <vt:lpstr>Wingdings 3</vt:lpstr>
      <vt:lpstr>Facet</vt:lpstr>
      <vt:lpstr>Our Radioactive World</vt:lpstr>
      <vt:lpstr>PowerPoint Presentation</vt:lpstr>
      <vt:lpstr>Average Annual Radiation Exposure</vt:lpstr>
      <vt:lpstr>PowerPoint Presentation</vt:lpstr>
      <vt:lpstr>PowerPoint Presentation</vt:lpstr>
      <vt:lpstr>Cosmic Radiation</vt:lpstr>
      <vt:lpstr>Cosmic Particle Shower</vt:lpstr>
      <vt:lpstr>Components of Dose Equivalent Rate from Cosmic Rays in Atmosphere</vt:lpstr>
      <vt:lpstr>PowerPoint Presentation</vt:lpstr>
      <vt:lpstr>Who is exposed to the most terrestrial radiation?</vt:lpstr>
      <vt:lpstr>PowerPoint Presentation</vt:lpstr>
      <vt:lpstr>PowerPoint Presentation</vt:lpstr>
      <vt:lpstr>PowerPoint Presentation</vt:lpstr>
      <vt:lpstr>PowerPoint Presentation</vt:lpstr>
      <vt:lpstr>Natural Radioactivity in the Body</vt:lpstr>
      <vt:lpstr>Radioactive Elements in Human Body</vt:lpstr>
      <vt:lpstr>PowerPoint Presentation</vt:lpstr>
      <vt:lpstr>PowerPoint Presentation</vt:lpstr>
      <vt:lpstr>What is Radon?</vt:lpstr>
      <vt:lpstr>Radon Decay Chains</vt:lpstr>
      <vt:lpstr>What is Radon? (cont.)</vt:lpstr>
      <vt:lpstr>What is Radon? (cont.)</vt:lpstr>
      <vt:lpstr>Radon Exposure in a Nutshell</vt:lpstr>
      <vt:lpstr>PowerPoint Presentation</vt:lpstr>
      <vt:lpstr>Medical Radiation Exposure</vt:lpstr>
      <vt:lpstr>PowerPoint Presentation</vt:lpstr>
      <vt:lpstr>PowerPoint Presentation</vt:lpstr>
      <vt:lpstr>Natural Radioactivity in Consumer Products</vt:lpstr>
      <vt:lpstr>Radioactive Building Materials</vt:lpstr>
      <vt:lpstr>Typical Radioactivity in Common Building Materials</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Mahn</dc:creator>
  <cp:lastModifiedBy>Jeffrey Mahn</cp:lastModifiedBy>
  <cp:revision>67</cp:revision>
  <cp:lastPrinted>2025-04-05T15:06:44Z</cp:lastPrinted>
  <dcterms:created xsi:type="dcterms:W3CDTF">2025-01-13T16:14:38Z</dcterms:created>
  <dcterms:modified xsi:type="dcterms:W3CDTF">2025-07-05T13:00:29Z</dcterms:modified>
</cp:coreProperties>
</file>