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1"/>
  </p:notesMasterIdLst>
  <p:sldIdLst>
    <p:sldId id="256" r:id="rId2"/>
    <p:sldId id="262" r:id="rId3"/>
    <p:sldId id="457" r:id="rId4"/>
    <p:sldId id="458" r:id="rId5"/>
    <p:sldId id="459" r:id="rId6"/>
    <p:sldId id="342" r:id="rId7"/>
    <p:sldId id="266" r:id="rId8"/>
    <p:sldId id="376" r:id="rId9"/>
    <p:sldId id="361" r:id="rId10"/>
    <p:sldId id="362" r:id="rId11"/>
    <p:sldId id="363" r:id="rId12"/>
    <p:sldId id="368" r:id="rId13"/>
    <p:sldId id="369" r:id="rId14"/>
    <p:sldId id="377" r:id="rId15"/>
    <p:sldId id="288" r:id="rId16"/>
    <p:sldId id="462" r:id="rId17"/>
    <p:sldId id="460" r:id="rId18"/>
    <p:sldId id="370" r:id="rId19"/>
    <p:sldId id="307" r:id="rId20"/>
    <p:sldId id="378" r:id="rId21"/>
    <p:sldId id="461" r:id="rId22"/>
    <p:sldId id="507" r:id="rId23"/>
    <p:sldId id="463" r:id="rId24"/>
    <p:sldId id="478" r:id="rId25"/>
    <p:sldId id="479" r:id="rId26"/>
    <p:sldId id="283" r:id="rId27"/>
    <p:sldId id="284" r:id="rId28"/>
    <p:sldId id="297" r:id="rId29"/>
    <p:sldId id="321" r:id="rId30"/>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99" autoAdjust="0"/>
    <p:restoredTop sz="94563" autoAdjust="0"/>
  </p:normalViewPr>
  <p:slideViewPr>
    <p:cSldViewPr>
      <p:cViewPr varScale="1">
        <p:scale>
          <a:sx n="77" d="100"/>
          <a:sy n="77" d="100"/>
        </p:scale>
        <p:origin x="1570"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323" y="-114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0and%20Settings\Jeff\My%20Documents\Excelfile\Nuc%20Med\Radiation%20Dose-Respons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20and%20Settings\Jeff\My%20Documents\Excelfile\Nuc%20Med\Radiation%20Dose-Respons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2000" dirty="0"/>
              <a:t>Chronic Radiation Dose Characterization</a:t>
            </a:r>
          </a:p>
        </c:rich>
      </c:tx>
      <c:layout>
        <c:manualLayout>
          <c:xMode val="edge"/>
          <c:yMode val="edge"/>
          <c:x val="0.18565943352876496"/>
          <c:y val="7.7185184421558556E-2"/>
        </c:manualLayout>
      </c:layout>
      <c:overlay val="0"/>
      <c:spPr>
        <a:noFill/>
        <a:ln w="25400">
          <a:noFill/>
        </a:ln>
      </c:spPr>
    </c:title>
    <c:autoTitleDeleted val="0"/>
    <c:plotArea>
      <c:layout>
        <c:manualLayout>
          <c:layoutTarget val="inner"/>
          <c:xMode val="edge"/>
          <c:yMode val="edge"/>
          <c:x val="0.160833238529769"/>
          <c:y val="0.22164320117577885"/>
          <c:w val="0.81212823416021973"/>
          <c:h val="0.69395430844321238"/>
        </c:manualLayout>
      </c:layout>
      <c:barChart>
        <c:barDir val="col"/>
        <c:grouping val="clustered"/>
        <c:varyColors val="0"/>
        <c:ser>
          <c:idx val="0"/>
          <c:order val="0"/>
          <c:tx>
            <c:strRef>
              <c:f>Sheet1!$C$6</c:f>
              <c:strCache>
                <c:ptCount val="1"/>
                <c:pt idx="0">
                  <c:v>NRC gen. public annual limit</c:v>
                </c:pt>
              </c:strCache>
            </c:strRef>
          </c:tx>
          <c:spPr>
            <a:solidFill>
              <a:srgbClr val="00FFFF"/>
            </a:solidFill>
            <a:ln w="12700">
              <a:solidFill>
                <a:srgbClr val="000000"/>
              </a:solidFill>
              <a:prstDash val="solid"/>
            </a:ln>
          </c:spPr>
          <c:invertIfNegative val="0"/>
          <c:cat>
            <c:numRef>
              <c:f>Sheet1!$A$6:$A$13</c:f>
              <c:numCache>
                <c:formatCode>General</c:formatCode>
                <c:ptCount val="8"/>
                <c:pt idx="0">
                  <c:v>1</c:v>
                </c:pt>
                <c:pt idx="1">
                  <c:v>2</c:v>
                </c:pt>
                <c:pt idx="2">
                  <c:v>3</c:v>
                </c:pt>
                <c:pt idx="3">
                  <c:v>4</c:v>
                </c:pt>
                <c:pt idx="4">
                  <c:v>5</c:v>
                </c:pt>
                <c:pt idx="5">
                  <c:v>6</c:v>
                </c:pt>
                <c:pt idx="6">
                  <c:v>7</c:v>
                </c:pt>
                <c:pt idx="7">
                  <c:v>8</c:v>
                </c:pt>
              </c:numCache>
            </c:numRef>
          </c:cat>
          <c:val>
            <c:numRef>
              <c:f>Sheet1!$B$6</c:f>
              <c:numCache>
                <c:formatCode>General</c:formatCode>
                <c:ptCount val="1"/>
                <c:pt idx="0">
                  <c:v>0.1</c:v>
                </c:pt>
              </c:numCache>
            </c:numRef>
          </c:val>
          <c:extLst>
            <c:ext xmlns:c16="http://schemas.microsoft.com/office/drawing/2014/chart" uri="{C3380CC4-5D6E-409C-BE32-E72D297353CC}">
              <c16:uniqueId val="{00000000-BBD7-4746-BEA0-8DC116933E65}"/>
            </c:ext>
          </c:extLst>
        </c:ser>
        <c:ser>
          <c:idx val="1"/>
          <c:order val="1"/>
          <c:tx>
            <c:strRef>
              <c:f>Sheet1!$C$7</c:f>
              <c:strCache>
                <c:ptCount val="1"/>
                <c:pt idx="0">
                  <c:v>worldwide avg. natural background</c:v>
                </c:pt>
              </c:strCache>
            </c:strRef>
          </c:tx>
          <c:spPr>
            <a:solidFill>
              <a:srgbClr val="00FFFF"/>
            </a:solidFill>
            <a:ln w="12700">
              <a:solidFill>
                <a:srgbClr val="000000"/>
              </a:solidFill>
              <a:prstDash val="solid"/>
            </a:ln>
          </c:spPr>
          <c:invertIfNegative val="0"/>
          <c:cat>
            <c:numRef>
              <c:f>Sheet1!$A$6:$A$13</c:f>
              <c:numCache>
                <c:formatCode>General</c:formatCode>
                <c:ptCount val="8"/>
                <c:pt idx="0">
                  <c:v>1</c:v>
                </c:pt>
                <c:pt idx="1">
                  <c:v>2</c:v>
                </c:pt>
                <c:pt idx="2">
                  <c:v>3</c:v>
                </c:pt>
                <c:pt idx="3">
                  <c:v>4</c:v>
                </c:pt>
                <c:pt idx="4">
                  <c:v>5</c:v>
                </c:pt>
                <c:pt idx="5">
                  <c:v>6</c:v>
                </c:pt>
                <c:pt idx="6">
                  <c:v>7</c:v>
                </c:pt>
                <c:pt idx="7">
                  <c:v>8</c:v>
                </c:pt>
              </c:numCache>
            </c:numRef>
          </c:cat>
          <c:val>
            <c:numRef>
              <c:f>Sheet1!$B$7</c:f>
              <c:numCache>
                <c:formatCode>General</c:formatCode>
                <c:ptCount val="1"/>
                <c:pt idx="0">
                  <c:v>0.3</c:v>
                </c:pt>
              </c:numCache>
            </c:numRef>
          </c:val>
          <c:extLst>
            <c:ext xmlns:c16="http://schemas.microsoft.com/office/drawing/2014/chart" uri="{C3380CC4-5D6E-409C-BE32-E72D297353CC}">
              <c16:uniqueId val="{00000001-BBD7-4746-BEA0-8DC116933E65}"/>
            </c:ext>
          </c:extLst>
        </c:ser>
        <c:ser>
          <c:idx val="2"/>
          <c:order val="2"/>
          <c:tx>
            <c:strRef>
              <c:f>Sheet1!$C$8</c:f>
              <c:strCache>
                <c:ptCount val="1"/>
                <c:pt idx="0">
                  <c:v>NRC pregnant female occupational limit (9 mo.)</c:v>
                </c:pt>
              </c:strCache>
            </c:strRef>
          </c:tx>
          <c:spPr>
            <a:solidFill>
              <a:srgbClr val="00FFFF"/>
            </a:solidFill>
            <a:ln w="12700">
              <a:solidFill>
                <a:srgbClr val="000000"/>
              </a:solidFill>
              <a:prstDash val="solid"/>
            </a:ln>
          </c:spPr>
          <c:invertIfNegative val="0"/>
          <c:cat>
            <c:numRef>
              <c:f>Sheet1!$A$6:$A$13</c:f>
              <c:numCache>
                <c:formatCode>General</c:formatCode>
                <c:ptCount val="8"/>
                <c:pt idx="0">
                  <c:v>1</c:v>
                </c:pt>
                <c:pt idx="1">
                  <c:v>2</c:v>
                </c:pt>
                <c:pt idx="2">
                  <c:v>3</c:v>
                </c:pt>
                <c:pt idx="3">
                  <c:v>4</c:v>
                </c:pt>
                <c:pt idx="4">
                  <c:v>5</c:v>
                </c:pt>
                <c:pt idx="5">
                  <c:v>6</c:v>
                </c:pt>
                <c:pt idx="6">
                  <c:v>7</c:v>
                </c:pt>
                <c:pt idx="7">
                  <c:v>8</c:v>
                </c:pt>
              </c:numCache>
            </c:numRef>
          </c:cat>
          <c:val>
            <c:numRef>
              <c:f>Sheet1!$B$8</c:f>
              <c:numCache>
                <c:formatCode>General</c:formatCode>
                <c:ptCount val="1"/>
                <c:pt idx="0">
                  <c:v>0.5</c:v>
                </c:pt>
              </c:numCache>
            </c:numRef>
          </c:val>
          <c:extLst>
            <c:ext xmlns:c16="http://schemas.microsoft.com/office/drawing/2014/chart" uri="{C3380CC4-5D6E-409C-BE32-E72D297353CC}">
              <c16:uniqueId val="{00000002-BBD7-4746-BEA0-8DC116933E65}"/>
            </c:ext>
          </c:extLst>
        </c:ser>
        <c:ser>
          <c:idx val="3"/>
          <c:order val="3"/>
          <c:tx>
            <c:strRef>
              <c:f>Sheet1!$C$9</c:f>
              <c:strCache>
                <c:ptCount val="1"/>
                <c:pt idx="0">
                  <c:v>NRC occupational annual limit</c:v>
                </c:pt>
              </c:strCache>
            </c:strRef>
          </c:tx>
          <c:spPr>
            <a:solidFill>
              <a:srgbClr val="00FFFF"/>
            </a:solidFill>
            <a:ln w="12700">
              <a:solidFill>
                <a:srgbClr val="000000"/>
              </a:solidFill>
              <a:prstDash val="solid"/>
            </a:ln>
          </c:spPr>
          <c:invertIfNegative val="0"/>
          <c:cat>
            <c:numRef>
              <c:f>Sheet1!$A$6:$A$13</c:f>
              <c:numCache>
                <c:formatCode>General</c:formatCode>
                <c:ptCount val="8"/>
                <c:pt idx="0">
                  <c:v>1</c:v>
                </c:pt>
                <c:pt idx="1">
                  <c:v>2</c:v>
                </c:pt>
                <c:pt idx="2">
                  <c:v>3</c:v>
                </c:pt>
                <c:pt idx="3">
                  <c:v>4</c:v>
                </c:pt>
                <c:pt idx="4">
                  <c:v>5</c:v>
                </c:pt>
                <c:pt idx="5">
                  <c:v>6</c:v>
                </c:pt>
                <c:pt idx="6">
                  <c:v>7</c:v>
                </c:pt>
                <c:pt idx="7">
                  <c:v>8</c:v>
                </c:pt>
              </c:numCache>
            </c:numRef>
          </c:cat>
          <c:val>
            <c:numRef>
              <c:f>Sheet1!$B$9</c:f>
              <c:numCache>
                <c:formatCode>General</c:formatCode>
                <c:ptCount val="1"/>
                <c:pt idx="0">
                  <c:v>5</c:v>
                </c:pt>
              </c:numCache>
            </c:numRef>
          </c:val>
          <c:extLst>
            <c:ext xmlns:c16="http://schemas.microsoft.com/office/drawing/2014/chart" uri="{C3380CC4-5D6E-409C-BE32-E72D297353CC}">
              <c16:uniqueId val="{00000003-BBD7-4746-BEA0-8DC116933E65}"/>
            </c:ext>
          </c:extLst>
        </c:ser>
        <c:ser>
          <c:idx val="4"/>
          <c:order val="4"/>
          <c:tx>
            <c:strRef>
              <c:f>Sheet1!$C$10</c:f>
              <c:strCache>
                <c:ptCount val="1"/>
                <c:pt idx="0">
                  <c:v>hormetic optimum (annual)</c:v>
                </c:pt>
              </c:strCache>
            </c:strRef>
          </c:tx>
          <c:spPr>
            <a:solidFill>
              <a:srgbClr val="00FFFF"/>
            </a:solidFill>
            <a:ln w="12700">
              <a:solidFill>
                <a:srgbClr val="000000"/>
              </a:solidFill>
              <a:prstDash val="solid"/>
            </a:ln>
          </c:spPr>
          <c:invertIfNegative val="0"/>
          <c:cat>
            <c:numRef>
              <c:f>Sheet1!$A$6:$A$13</c:f>
              <c:numCache>
                <c:formatCode>General</c:formatCode>
                <c:ptCount val="8"/>
                <c:pt idx="0">
                  <c:v>1</c:v>
                </c:pt>
                <c:pt idx="1">
                  <c:v>2</c:v>
                </c:pt>
                <c:pt idx="2">
                  <c:v>3</c:v>
                </c:pt>
                <c:pt idx="3">
                  <c:v>4</c:v>
                </c:pt>
                <c:pt idx="4">
                  <c:v>5</c:v>
                </c:pt>
                <c:pt idx="5">
                  <c:v>6</c:v>
                </c:pt>
                <c:pt idx="6">
                  <c:v>7</c:v>
                </c:pt>
                <c:pt idx="7">
                  <c:v>8</c:v>
                </c:pt>
              </c:numCache>
            </c:numRef>
          </c:cat>
          <c:val>
            <c:numRef>
              <c:f>Sheet1!$B$10</c:f>
              <c:numCache>
                <c:formatCode>General</c:formatCode>
                <c:ptCount val="1"/>
                <c:pt idx="0">
                  <c:v>10</c:v>
                </c:pt>
              </c:numCache>
            </c:numRef>
          </c:val>
          <c:extLst>
            <c:ext xmlns:c16="http://schemas.microsoft.com/office/drawing/2014/chart" uri="{C3380CC4-5D6E-409C-BE32-E72D297353CC}">
              <c16:uniqueId val="{00000004-BBD7-4746-BEA0-8DC116933E65}"/>
            </c:ext>
          </c:extLst>
        </c:ser>
        <c:ser>
          <c:idx val="5"/>
          <c:order val="5"/>
          <c:tx>
            <c:strRef>
              <c:f>Sheet1!$C$11</c:f>
              <c:strCache>
                <c:ptCount val="1"/>
                <c:pt idx="0">
                  <c:v>max. annual nat. background in Guarapari, Brazil</c:v>
                </c:pt>
              </c:strCache>
            </c:strRef>
          </c:tx>
          <c:spPr>
            <a:solidFill>
              <a:srgbClr val="00FFFF"/>
            </a:solidFill>
            <a:ln w="12700">
              <a:solidFill>
                <a:srgbClr val="000000"/>
              </a:solidFill>
              <a:prstDash val="solid"/>
            </a:ln>
          </c:spPr>
          <c:invertIfNegative val="0"/>
          <c:cat>
            <c:numRef>
              <c:f>Sheet1!$A$6:$A$13</c:f>
              <c:numCache>
                <c:formatCode>General</c:formatCode>
                <c:ptCount val="8"/>
                <c:pt idx="0">
                  <c:v>1</c:v>
                </c:pt>
                <c:pt idx="1">
                  <c:v>2</c:v>
                </c:pt>
                <c:pt idx="2">
                  <c:v>3</c:v>
                </c:pt>
                <c:pt idx="3">
                  <c:v>4</c:v>
                </c:pt>
                <c:pt idx="4">
                  <c:v>5</c:v>
                </c:pt>
                <c:pt idx="5">
                  <c:v>6</c:v>
                </c:pt>
                <c:pt idx="6">
                  <c:v>7</c:v>
                </c:pt>
                <c:pt idx="7">
                  <c:v>8</c:v>
                </c:pt>
              </c:numCache>
            </c:numRef>
          </c:cat>
          <c:val>
            <c:numRef>
              <c:f>Sheet1!$B$11</c:f>
              <c:numCache>
                <c:formatCode>General</c:formatCode>
                <c:ptCount val="1"/>
                <c:pt idx="0">
                  <c:v>17.5</c:v>
                </c:pt>
              </c:numCache>
            </c:numRef>
          </c:val>
          <c:extLst>
            <c:ext xmlns:c16="http://schemas.microsoft.com/office/drawing/2014/chart" uri="{C3380CC4-5D6E-409C-BE32-E72D297353CC}">
              <c16:uniqueId val="{00000005-BBD7-4746-BEA0-8DC116933E65}"/>
            </c:ext>
          </c:extLst>
        </c:ser>
        <c:ser>
          <c:idx val="6"/>
          <c:order val="6"/>
          <c:tx>
            <c:strRef>
              <c:f>Sheet1!$C$12</c:f>
              <c:strCache>
                <c:ptCount val="1"/>
                <c:pt idx="0">
                  <c:v>max. annual nat. background in Ramsar, Iran</c:v>
                </c:pt>
              </c:strCache>
            </c:strRef>
          </c:tx>
          <c:spPr>
            <a:solidFill>
              <a:srgbClr val="00FFFF"/>
            </a:solidFill>
            <a:ln w="12700">
              <a:solidFill>
                <a:srgbClr val="000000"/>
              </a:solidFill>
              <a:prstDash val="solid"/>
            </a:ln>
          </c:spPr>
          <c:invertIfNegative val="0"/>
          <c:cat>
            <c:numRef>
              <c:f>Sheet1!$A$6:$A$13</c:f>
              <c:numCache>
                <c:formatCode>General</c:formatCode>
                <c:ptCount val="8"/>
                <c:pt idx="0">
                  <c:v>1</c:v>
                </c:pt>
                <c:pt idx="1">
                  <c:v>2</c:v>
                </c:pt>
                <c:pt idx="2">
                  <c:v>3</c:v>
                </c:pt>
                <c:pt idx="3">
                  <c:v>4</c:v>
                </c:pt>
                <c:pt idx="4">
                  <c:v>5</c:v>
                </c:pt>
                <c:pt idx="5">
                  <c:v>6</c:v>
                </c:pt>
                <c:pt idx="6">
                  <c:v>7</c:v>
                </c:pt>
                <c:pt idx="7">
                  <c:v>8</c:v>
                </c:pt>
              </c:numCache>
            </c:numRef>
          </c:cat>
          <c:val>
            <c:numRef>
              <c:f>Sheet1!$B$12</c:f>
              <c:numCache>
                <c:formatCode>General</c:formatCode>
                <c:ptCount val="1"/>
                <c:pt idx="0">
                  <c:v>26</c:v>
                </c:pt>
              </c:numCache>
            </c:numRef>
          </c:val>
          <c:extLst>
            <c:ext xmlns:c16="http://schemas.microsoft.com/office/drawing/2014/chart" uri="{C3380CC4-5D6E-409C-BE32-E72D297353CC}">
              <c16:uniqueId val="{00000006-BBD7-4746-BEA0-8DC116933E65}"/>
            </c:ext>
          </c:extLst>
        </c:ser>
        <c:ser>
          <c:idx val="7"/>
          <c:order val="7"/>
          <c:tx>
            <c:strRef>
              <c:f>Sheet1!$C$13</c:f>
              <c:strCache>
                <c:ptCount val="1"/>
                <c:pt idx="0">
                  <c:v>increased risk for cancer &amp; congenital defects</c:v>
                </c:pt>
              </c:strCache>
            </c:strRef>
          </c:tx>
          <c:spPr>
            <a:solidFill>
              <a:srgbClr val="00FFFF"/>
            </a:solidFill>
            <a:ln w="12700">
              <a:solidFill>
                <a:srgbClr val="000000"/>
              </a:solidFill>
              <a:prstDash val="solid"/>
            </a:ln>
          </c:spPr>
          <c:invertIfNegative val="0"/>
          <c:cat>
            <c:numRef>
              <c:f>Sheet1!$A$6:$A$13</c:f>
              <c:numCache>
                <c:formatCode>General</c:formatCode>
                <c:ptCount val="8"/>
                <c:pt idx="0">
                  <c:v>1</c:v>
                </c:pt>
                <c:pt idx="1">
                  <c:v>2</c:v>
                </c:pt>
                <c:pt idx="2">
                  <c:v>3</c:v>
                </c:pt>
                <c:pt idx="3">
                  <c:v>4</c:v>
                </c:pt>
                <c:pt idx="4">
                  <c:v>5</c:v>
                </c:pt>
                <c:pt idx="5">
                  <c:v>6</c:v>
                </c:pt>
                <c:pt idx="6">
                  <c:v>7</c:v>
                </c:pt>
                <c:pt idx="7">
                  <c:v>8</c:v>
                </c:pt>
              </c:numCache>
            </c:numRef>
          </c:cat>
          <c:val>
            <c:numRef>
              <c:f>Sheet1!$B$13</c:f>
              <c:numCache>
                <c:formatCode>General</c:formatCode>
                <c:ptCount val="1"/>
                <c:pt idx="0">
                  <c:v>1000</c:v>
                </c:pt>
              </c:numCache>
            </c:numRef>
          </c:val>
          <c:extLst>
            <c:ext xmlns:c16="http://schemas.microsoft.com/office/drawing/2014/chart" uri="{C3380CC4-5D6E-409C-BE32-E72D297353CC}">
              <c16:uniqueId val="{00000007-BBD7-4746-BEA0-8DC116933E65}"/>
            </c:ext>
          </c:extLst>
        </c:ser>
        <c:dLbls>
          <c:showLegendKey val="0"/>
          <c:showVal val="0"/>
          <c:showCatName val="0"/>
          <c:showSerName val="0"/>
          <c:showPercent val="0"/>
          <c:showBubbleSize val="0"/>
        </c:dLbls>
        <c:gapWidth val="40"/>
        <c:overlap val="-100"/>
        <c:axId val="1791402528"/>
        <c:axId val="1"/>
      </c:barChart>
      <c:catAx>
        <c:axId val="1791402528"/>
        <c:scaling>
          <c:orientation val="minMax"/>
        </c:scaling>
        <c:delete val="0"/>
        <c:axPos val="b"/>
        <c:numFmt formatCode="General" sourceLinked="1"/>
        <c:majorTickMark val="none"/>
        <c:minorTickMark val="none"/>
        <c:tickLblPos val="none"/>
        <c:spPr>
          <a:ln w="3175">
            <a:solidFill>
              <a:srgbClr val="000000"/>
            </a:solidFill>
            <a:prstDash val="solid"/>
          </a:ln>
        </c:spPr>
        <c:crossAx val="1"/>
        <c:crossesAt val="0.01"/>
        <c:auto val="1"/>
        <c:lblAlgn val="ctr"/>
        <c:lblOffset val="100"/>
        <c:tickMarkSkip val="1"/>
        <c:noMultiLvlLbl val="0"/>
      </c:catAx>
      <c:valAx>
        <c:axId val="1"/>
        <c:scaling>
          <c:logBase val="10"/>
          <c:orientation val="minMax"/>
          <c:min val="0.01"/>
        </c:scaling>
        <c:delete val="0"/>
        <c:axPos val="l"/>
        <c:majorGridlines>
          <c:spPr>
            <a:ln w="3175">
              <a:solidFill>
                <a:srgbClr val="000000"/>
              </a:solidFill>
              <a:prstDash val="solid"/>
            </a:ln>
          </c:spPr>
        </c:majorGridlines>
        <c:title>
          <c:tx>
            <c:rich>
              <a:bodyPr/>
              <a:lstStyle/>
              <a:p>
                <a:pPr>
                  <a:defRPr sz="1025" b="1" i="0" u="none" strike="noStrike" baseline="0">
                    <a:solidFill>
                      <a:srgbClr val="000000"/>
                    </a:solidFill>
                    <a:latin typeface="Arial"/>
                    <a:ea typeface="Arial"/>
                    <a:cs typeface="Arial"/>
                  </a:defRPr>
                </a:pPr>
                <a:r>
                  <a:rPr lang="en-US" sz="1200" dirty="0"/>
                  <a:t>Rem</a:t>
                </a:r>
              </a:p>
            </c:rich>
          </c:tx>
          <c:layout>
            <c:manualLayout>
              <c:xMode val="edge"/>
              <c:yMode val="edge"/>
              <c:x val="5.9136144025418391E-2"/>
              <c:y val="0.496344901131351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1791402528"/>
        <c:crosses val="autoZero"/>
        <c:crossBetween val="between"/>
      </c:valAx>
      <c:spPr>
        <a:solidFill>
          <a:srgbClr val="C0C0C0"/>
        </a:solidFill>
        <a:ln w="3175">
          <a:solidFill>
            <a:srgbClr val="000000"/>
          </a:solidFill>
          <a:prstDash val="solid"/>
        </a:ln>
      </c:spPr>
    </c:plotArea>
    <c:plotVisOnly val="1"/>
    <c:dispBlanksAs val="gap"/>
    <c:showDLblsOverMax val="0"/>
  </c:chart>
  <c:spPr>
    <a:solidFill>
      <a:srgbClr val="FFFFFF"/>
    </a:solidFill>
    <a:ln w="3175">
      <a:noFill/>
      <a:prstDash val="solid"/>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2000" dirty="0"/>
              <a:t>Acute Radiation Dose Characterization</a:t>
            </a:r>
          </a:p>
        </c:rich>
      </c:tx>
      <c:layout>
        <c:manualLayout>
          <c:xMode val="edge"/>
          <c:yMode val="edge"/>
          <c:x val="0.20657608695652174"/>
          <c:y val="7.2396950050592976E-2"/>
        </c:manualLayout>
      </c:layout>
      <c:overlay val="0"/>
      <c:spPr>
        <a:noFill/>
        <a:ln w="25400">
          <a:noFill/>
        </a:ln>
      </c:spPr>
    </c:title>
    <c:autoTitleDeleted val="0"/>
    <c:plotArea>
      <c:layout>
        <c:manualLayout>
          <c:layoutTarget val="inner"/>
          <c:xMode val="edge"/>
          <c:yMode val="edge"/>
          <c:x val="0.16268900490699531"/>
          <c:y val="0.28316701779510417"/>
          <c:w val="0.80784439117387463"/>
          <c:h val="0.69476021124067944"/>
        </c:manualLayout>
      </c:layout>
      <c:barChart>
        <c:barDir val="col"/>
        <c:grouping val="clustered"/>
        <c:varyColors val="0"/>
        <c:ser>
          <c:idx val="0"/>
          <c:order val="0"/>
          <c:tx>
            <c:strRef>
              <c:f>Sheet1!$C$19</c:f>
              <c:strCache>
                <c:ptCount val="1"/>
                <c:pt idx="0">
                  <c:v>most medical diagnostics</c:v>
                </c:pt>
              </c:strCache>
            </c:strRef>
          </c:tx>
          <c:spPr>
            <a:solidFill>
              <a:srgbClr val="FF0000"/>
            </a:solidFill>
            <a:ln w="12700">
              <a:solidFill>
                <a:srgbClr val="000000"/>
              </a:solidFill>
              <a:prstDash val="solid"/>
            </a:ln>
          </c:spPr>
          <c:invertIfNegative val="0"/>
          <c:val>
            <c:numRef>
              <c:f>Sheet1!$B$19</c:f>
              <c:numCache>
                <c:formatCode>General</c:formatCode>
                <c:ptCount val="1"/>
                <c:pt idx="0">
                  <c:v>1</c:v>
                </c:pt>
              </c:numCache>
            </c:numRef>
          </c:val>
          <c:extLst>
            <c:ext xmlns:c16="http://schemas.microsoft.com/office/drawing/2014/chart" uri="{C3380CC4-5D6E-409C-BE32-E72D297353CC}">
              <c16:uniqueId val="{00000000-75FF-4FAA-8CDF-987FC84BA244}"/>
            </c:ext>
          </c:extLst>
        </c:ser>
        <c:ser>
          <c:idx val="8"/>
          <c:order val="1"/>
          <c:tx>
            <c:strRef>
              <c:f>Sheet1!$C$20</c:f>
              <c:strCache>
                <c:ptCount val="1"/>
                <c:pt idx="0">
                  <c:v>max. for medical diagnostics</c:v>
                </c:pt>
              </c:strCache>
            </c:strRef>
          </c:tx>
          <c:spPr>
            <a:solidFill>
              <a:srgbClr val="FF0000"/>
            </a:solidFill>
            <a:ln w="12700">
              <a:solidFill>
                <a:srgbClr val="000000"/>
              </a:solidFill>
              <a:prstDash val="solid"/>
            </a:ln>
          </c:spPr>
          <c:invertIfNegative val="0"/>
          <c:cat>
            <c:numRef>
              <c:f>Sheet1!$A$20:$A$23</c:f>
              <c:numCache>
                <c:formatCode>General</c:formatCode>
                <c:ptCount val="4"/>
                <c:pt idx="0">
                  <c:v>2</c:v>
                </c:pt>
                <c:pt idx="1">
                  <c:v>3</c:v>
                </c:pt>
                <c:pt idx="2">
                  <c:v>4</c:v>
                </c:pt>
                <c:pt idx="3">
                  <c:v>5</c:v>
                </c:pt>
              </c:numCache>
            </c:numRef>
          </c:cat>
          <c:val>
            <c:numRef>
              <c:f>Sheet1!$B$20</c:f>
              <c:numCache>
                <c:formatCode>General</c:formatCode>
                <c:ptCount val="1"/>
                <c:pt idx="0">
                  <c:v>5</c:v>
                </c:pt>
              </c:numCache>
            </c:numRef>
          </c:val>
          <c:extLst>
            <c:ext xmlns:c16="http://schemas.microsoft.com/office/drawing/2014/chart" uri="{C3380CC4-5D6E-409C-BE32-E72D297353CC}">
              <c16:uniqueId val="{00000001-75FF-4FAA-8CDF-987FC84BA244}"/>
            </c:ext>
          </c:extLst>
        </c:ser>
        <c:ser>
          <c:idx val="9"/>
          <c:order val="2"/>
          <c:tx>
            <c:strRef>
              <c:f>Sheet1!$C$21</c:f>
              <c:strCache>
                <c:ptCount val="1"/>
                <c:pt idx="0">
                  <c:v>max. for no excess cancers or congenital defects</c:v>
                </c:pt>
              </c:strCache>
            </c:strRef>
          </c:tx>
          <c:spPr>
            <a:solidFill>
              <a:srgbClr val="FF0000"/>
            </a:solidFill>
            <a:ln w="12700">
              <a:solidFill>
                <a:srgbClr val="000000"/>
              </a:solidFill>
              <a:prstDash val="solid"/>
            </a:ln>
          </c:spPr>
          <c:invertIfNegative val="0"/>
          <c:cat>
            <c:numRef>
              <c:f>Sheet1!$A$20:$A$23</c:f>
              <c:numCache>
                <c:formatCode>General</c:formatCode>
                <c:ptCount val="4"/>
                <c:pt idx="0">
                  <c:v>2</c:v>
                </c:pt>
                <c:pt idx="1">
                  <c:v>3</c:v>
                </c:pt>
                <c:pt idx="2">
                  <c:v>4</c:v>
                </c:pt>
                <c:pt idx="3">
                  <c:v>5</c:v>
                </c:pt>
              </c:numCache>
            </c:numRef>
          </c:cat>
          <c:val>
            <c:numRef>
              <c:f>Sheet1!$B$21</c:f>
              <c:numCache>
                <c:formatCode>General</c:formatCode>
                <c:ptCount val="1"/>
                <c:pt idx="0">
                  <c:v>20</c:v>
                </c:pt>
              </c:numCache>
            </c:numRef>
          </c:val>
          <c:extLst>
            <c:ext xmlns:c16="http://schemas.microsoft.com/office/drawing/2014/chart" uri="{C3380CC4-5D6E-409C-BE32-E72D297353CC}">
              <c16:uniqueId val="{00000002-75FF-4FAA-8CDF-987FC84BA244}"/>
            </c:ext>
          </c:extLst>
        </c:ser>
        <c:ser>
          <c:idx val="10"/>
          <c:order val="3"/>
          <c:tx>
            <c:strRef>
              <c:f>Sheet1!$C$22</c:f>
              <c:strCache>
                <c:ptCount val="1"/>
                <c:pt idx="0">
                  <c:v>onset of radiation sickness; increased risk of cancer, leukemia, lymphoma, cataracts, genetic defects, decreased lifespan</c:v>
                </c:pt>
              </c:strCache>
            </c:strRef>
          </c:tx>
          <c:spPr>
            <a:solidFill>
              <a:srgbClr val="FF0000"/>
            </a:solidFill>
            <a:ln w="12700">
              <a:solidFill>
                <a:srgbClr val="000000"/>
              </a:solidFill>
              <a:prstDash val="solid"/>
            </a:ln>
          </c:spPr>
          <c:invertIfNegative val="0"/>
          <c:cat>
            <c:numRef>
              <c:f>Sheet1!$A$20:$A$23</c:f>
              <c:numCache>
                <c:formatCode>General</c:formatCode>
                <c:ptCount val="4"/>
                <c:pt idx="0">
                  <c:v>2</c:v>
                </c:pt>
                <c:pt idx="1">
                  <c:v>3</c:v>
                </c:pt>
                <c:pt idx="2">
                  <c:v>4</c:v>
                </c:pt>
                <c:pt idx="3">
                  <c:v>5</c:v>
                </c:pt>
              </c:numCache>
            </c:numRef>
          </c:cat>
          <c:val>
            <c:numRef>
              <c:f>Sheet1!$B$22</c:f>
              <c:numCache>
                <c:formatCode>General</c:formatCode>
                <c:ptCount val="1"/>
                <c:pt idx="0">
                  <c:v>100</c:v>
                </c:pt>
              </c:numCache>
            </c:numRef>
          </c:val>
          <c:extLst>
            <c:ext xmlns:c16="http://schemas.microsoft.com/office/drawing/2014/chart" uri="{C3380CC4-5D6E-409C-BE32-E72D297353CC}">
              <c16:uniqueId val="{00000003-75FF-4FAA-8CDF-987FC84BA244}"/>
            </c:ext>
          </c:extLst>
        </c:ser>
        <c:ser>
          <c:idx val="11"/>
          <c:order val="4"/>
          <c:tx>
            <c:strRef>
              <c:f>Sheet1!$C$23</c:f>
              <c:strCache>
                <c:ptCount val="1"/>
                <c:pt idx="0">
                  <c:v>LD50/30</c:v>
                </c:pt>
              </c:strCache>
            </c:strRef>
          </c:tx>
          <c:spPr>
            <a:solidFill>
              <a:srgbClr val="FF0000"/>
            </a:solidFill>
            <a:ln w="12700">
              <a:solidFill>
                <a:srgbClr val="000000"/>
              </a:solidFill>
              <a:prstDash val="solid"/>
            </a:ln>
          </c:spPr>
          <c:invertIfNegative val="0"/>
          <c:cat>
            <c:numRef>
              <c:f>Sheet1!$A$20:$A$23</c:f>
              <c:numCache>
                <c:formatCode>General</c:formatCode>
                <c:ptCount val="4"/>
                <c:pt idx="0">
                  <c:v>2</c:v>
                </c:pt>
                <c:pt idx="1">
                  <c:v>3</c:v>
                </c:pt>
                <c:pt idx="2">
                  <c:v>4</c:v>
                </c:pt>
                <c:pt idx="3">
                  <c:v>5</c:v>
                </c:pt>
              </c:numCache>
            </c:numRef>
          </c:cat>
          <c:val>
            <c:numRef>
              <c:f>Sheet1!$B$23</c:f>
              <c:numCache>
                <c:formatCode>General</c:formatCode>
                <c:ptCount val="1"/>
                <c:pt idx="0">
                  <c:v>450</c:v>
                </c:pt>
              </c:numCache>
            </c:numRef>
          </c:val>
          <c:extLst>
            <c:ext xmlns:c16="http://schemas.microsoft.com/office/drawing/2014/chart" uri="{C3380CC4-5D6E-409C-BE32-E72D297353CC}">
              <c16:uniqueId val="{00000004-75FF-4FAA-8CDF-987FC84BA244}"/>
            </c:ext>
          </c:extLst>
        </c:ser>
        <c:dLbls>
          <c:showLegendKey val="0"/>
          <c:showVal val="0"/>
          <c:showCatName val="0"/>
          <c:showSerName val="0"/>
          <c:showPercent val="0"/>
          <c:showBubbleSize val="0"/>
        </c:dLbls>
        <c:gapWidth val="40"/>
        <c:overlap val="-100"/>
        <c:axId val="1885349552"/>
        <c:axId val="1"/>
      </c:barChart>
      <c:catAx>
        <c:axId val="1885349552"/>
        <c:scaling>
          <c:orientation val="minMax"/>
        </c:scaling>
        <c:delete val="0"/>
        <c:axPos val="b"/>
        <c:majorTickMark val="none"/>
        <c:minorTickMark val="none"/>
        <c:tickLblPos val="none"/>
        <c:spPr>
          <a:ln w="3175">
            <a:solidFill>
              <a:srgbClr val="000000"/>
            </a:solidFill>
            <a:prstDash val="solid"/>
          </a:ln>
        </c:spPr>
        <c:crossAx val="1"/>
        <c:crossesAt val="0.1"/>
        <c:auto val="1"/>
        <c:lblAlgn val="ctr"/>
        <c:lblOffset val="100"/>
        <c:tickMarkSkip val="1"/>
        <c:noMultiLvlLbl val="0"/>
      </c:catAx>
      <c:valAx>
        <c:axId val="1"/>
        <c:scaling>
          <c:logBase val="10"/>
          <c:orientation val="minMax"/>
          <c:min val="0.1"/>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200" dirty="0"/>
                  <a:t>Rem</a:t>
                </a:r>
              </a:p>
            </c:rich>
          </c:tx>
          <c:layout>
            <c:manualLayout>
              <c:xMode val="edge"/>
              <c:yMode val="edge"/>
              <c:x val="6.5366027616113209E-2"/>
              <c:y val="0.519757079051023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885349552"/>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1C57B4C-5758-870C-B30B-8FA31CD6FE3B}"/>
              </a:ext>
            </a:extLst>
          </p:cNvPr>
          <p:cNvSpPr>
            <a:spLocks noGrp="1" noChangeArrowheads="1"/>
          </p:cNvSpPr>
          <p:nvPr>
            <p:ph type="hdr" sz="quarter"/>
          </p:nvPr>
        </p:nvSpPr>
        <p:spPr bwMode="auto">
          <a:xfrm>
            <a:off x="0" y="0"/>
            <a:ext cx="2971800" cy="465694"/>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Arial" charset="0"/>
              </a:defRPr>
            </a:lvl1pPr>
          </a:lstStyle>
          <a:p>
            <a:pPr>
              <a:defRPr/>
            </a:pPr>
            <a:endParaRPr lang="en-US" altLang="en-US"/>
          </a:p>
        </p:txBody>
      </p:sp>
      <p:sp>
        <p:nvSpPr>
          <p:cNvPr id="71683" name="Rectangle 3">
            <a:extLst>
              <a:ext uri="{FF2B5EF4-FFF2-40B4-BE49-F238E27FC236}">
                <a16:creationId xmlns:a16="http://schemas.microsoft.com/office/drawing/2014/main" id="{C2004D5F-A94E-3BA8-18B6-C7735B837D0B}"/>
              </a:ext>
            </a:extLst>
          </p:cNvPr>
          <p:cNvSpPr>
            <a:spLocks noGrp="1" noChangeArrowheads="1"/>
          </p:cNvSpPr>
          <p:nvPr>
            <p:ph type="dt" idx="1"/>
          </p:nvPr>
        </p:nvSpPr>
        <p:spPr bwMode="auto">
          <a:xfrm>
            <a:off x="3884613" y="0"/>
            <a:ext cx="2971800" cy="465694"/>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Arial" charset="0"/>
              </a:defRPr>
            </a:lvl1pPr>
          </a:lstStyle>
          <a:p>
            <a:pPr>
              <a:defRPr/>
            </a:pPr>
            <a:fld id="{8AFB78F7-604A-49A7-AA47-85676DEB5542}" type="datetimeFigureOut">
              <a:rPr lang="en-US" altLang="en-US"/>
              <a:pPr>
                <a:defRPr/>
              </a:pPr>
              <a:t>7/4/2025</a:t>
            </a:fld>
            <a:endParaRPr lang="en-US" altLang="en-US"/>
          </a:p>
        </p:txBody>
      </p:sp>
      <p:sp>
        <p:nvSpPr>
          <p:cNvPr id="2052" name="Rectangle 4">
            <a:extLst>
              <a:ext uri="{FF2B5EF4-FFF2-40B4-BE49-F238E27FC236}">
                <a16:creationId xmlns:a16="http://schemas.microsoft.com/office/drawing/2014/main" id="{55241CD6-A096-BE4D-229E-28310E5E367D}"/>
              </a:ext>
            </a:extLst>
          </p:cNvPr>
          <p:cNvSpPr>
            <a:spLocks noGrp="1" noRot="1" noChangeAspect="1" noChangeArrowheads="1" noTextEdit="1"/>
          </p:cNvSpPr>
          <p:nvPr>
            <p:ph type="sldImg" idx="2"/>
          </p:nvPr>
        </p:nvSpPr>
        <p:spPr bwMode="auto">
          <a:xfrm>
            <a:off x="1101725" y="700088"/>
            <a:ext cx="4654550" cy="34909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5" name="Rectangle 5">
            <a:extLst>
              <a:ext uri="{FF2B5EF4-FFF2-40B4-BE49-F238E27FC236}">
                <a16:creationId xmlns:a16="http://schemas.microsoft.com/office/drawing/2014/main" id="{3D127002-91F8-B247-6D15-1C91DA532C3D}"/>
              </a:ext>
            </a:extLst>
          </p:cNvPr>
          <p:cNvSpPr>
            <a:spLocks noGrp="1" noChangeArrowheads="1"/>
          </p:cNvSpPr>
          <p:nvPr>
            <p:ph type="body" sz="quarter" idx="3"/>
          </p:nvPr>
        </p:nvSpPr>
        <p:spPr bwMode="auto">
          <a:xfrm>
            <a:off x="685800" y="4424886"/>
            <a:ext cx="5486400" cy="41912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1686" name="Rectangle 6">
            <a:extLst>
              <a:ext uri="{FF2B5EF4-FFF2-40B4-BE49-F238E27FC236}">
                <a16:creationId xmlns:a16="http://schemas.microsoft.com/office/drawing/2014/main" id="{49EFF60F-F44D-DAFD-FA57-E6E3E7492E58}"/>
              </a:ext>
            </a:extLst>
          </p:cNvPr>
          <p:cNvSpPr>
            <a:spLocks noGrp="1" noChangeArrowheads="1"/>
          </p:cNvSpPr>
          <p:nvPr>
            <p:ph type="ftr" sz="quarter" idx="4"/>
          </p:nvPr>
        </p:nvSpPr>
        <p:spPr bwMode="auto">
          <a:xfrm>
            <a:off x="0" y="8846570"/>
            <a:ext cx="2971800" cy="465694"/>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Arial" charset="0"/>
              </a:defRPr>
            </a:lvl1pPr>
          </a:lstStyle>
          <a:p>
            <a:pPr>
              <a:defRPr/>
            </a:pPr>
            <a:endParaRPr lang="en-US" altLang="en-US"/>
          </a:p>
        </p:txBody>
      </p:sp>
      <p:sp>
        <p:nvSpPr>
          <p:cNvPr id="71687" name="Rectangle 7">
            <a:extLst>
              <a:ext uri="{FF2B5EF4-FFF2-40B4-BE49-F238E27FC236}">
                <a16:creationId xmlns:a16="http://schemas.microsoft.com/office/drawing/2014/main" id="{23AA031B-1AD7-E161-20D8-D2550B9F1776}"/>
              </a:ext>
            </a:extLst>
          </p:cNvPr>
          <p:cNvSpPr>
            <a:spLocks noGrp="1" noChangeArrowheads="1"/>
          </p:cNvSpPr>
          <p:nvPr>
            <p:ph type="sldNum" sz="quarter" idx="5"/>
          </p:nvPr>
        </p:nvSpPr>
        <p:spPr bwMode="auto">
          <a:xfrm>
            <a:off x="3884613" y="8846570"/>
            <a:ext cx="2971800" cy="465694"/>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fontAlgn="auto" hangingPunct="0">
              <a:spcBef>
                <a:spcPts val="0"/>
              </a:spcBef>
              <a:spcAft>
                <a:spcPts val="0"/>
              </a:spcAft>
              <a:defRPr sz="1200">
                <a:latin typeface="+mn-lt"/>
              </a:defRPr>
            </a:lvl1pPr>
          </a:lstStyle>
          <a:p>
            <a:pPr>
              <a:defRPr/>
            </a:pPr>
            <a:fld id="{D57248DD-5A83-481D-857E-1C1002F20B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p.edu/openbook.php?isbn=030909156X" TargetMode="External"/><Relationship Id="rId7" Type="http://schemas.openxmlformats.org/officeDocument/2006/relationships/hyperlink" Target="http://www.ncbi.nlm.nih.gov/pubmed/817813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ncbi.nlm.nih.gov/pubmed/11459730" TargetMode="External"/><Relationship Id="rId5" Type="http://schemas.openxmlformats.org/officeDocument/2006/relationships/hyperlink" Target="http://www.inderscience.com/info/inarticle.php?artid=7915" TargetMode="External"/><Relationship Id="rId4" Type="http://schemas.openxmlformats.org/officeDocument/2006/relationships/hyperlink" Target="http://www.ncbi.nlm.nih.gov/pubmed/1717862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1441095-1787-78D5-D0B6-EC8D627F3CED}"/>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FF427614-C34C-BD23-8FD6-221879845C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A83D915-F3FB-0143-FF63-22596A74CFEB}"/>
              </a:ext>
            </a:extLst>
          </p:cNvPr>
          <p:cNvSpPr>
            <a:spLocks noGrp="1"/>
          </p:cNvSpPr>
          <p:nvPr>
            <p:ph type="sldNum" sz="quarter" idx="5"/>
          </p:nvPr>
        </p:nvSpPr>
        <p:spPr/>
        <p:txBody>
          <a:bodyPr/>
          <a:lstStyle/>
          <a:p>
            <a:pPr>
              <a:defRPr/>
            </a:pPr>
            <a:fld id="{BBC22613-5715-4C82-A114-A78E5533B9D6}"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5811FFF7-50BF-F8A6-B088-72D400B3D86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9DA3D6B-ECFB-5B31-ABEF-A6F8BD3EBE82}"/>
              </a:ext>
            </a:extLst>
          </p:cNvPr>
          <p:cNvSpPr>
            <a:spLocks noGrp="1"/>
          </p:cNvSpPr>
          <p:nvPr>
            <p:ph type="body" idx="1"/>
          </p:nvPr>
        </p:nvSpPr>
        <p:spPr>
          <a:xfrm>
            <a:off x="704850" y="4424886"/>
            <a:ext cx="5486400" cy="4191238"/>
          </a:xfrm>
        </p:spPr>
        <p:txBody>
          <a:bodyPr/>
          <a:lstStyle/>
          <a:p>
            <a:pPr>
              <a:defRPr/>
            </a:pPr>
            <a:r>
              <a:rPr lang="en-US" u="sng" dirty="0"/>
              <a:t>Gamma-Ray Absorbed Dose</a:t>
            </a:r>
          </a:p>
          <a:p>
            <a:pPr marL="171450" indent="-171450">
              <a:buFont typeface="Arial" panose="020B0604020202020204" pitchFamily="34" charset="0"/>
              <a:buChar char="•"/>
              <a:defRPr/>
            </a:pPr>
            <a:r>
              <a:rPr lang="en-US" dirty="0"/>
              <a:t>Gamma-ray dose rates derived from measurements taken by airborne gamma-ray spectrometry (AGRS)</a:t>
            </a:r>
          </a:p>
          <a:p>
            <a:pPr marL="171450" indent="-171450">
              <a:buFont typeface="Arial" panose="020B0604020202020204" pitchFamily="34" charset="0"/>
              <a:buChar char="•"/>
              <a:defRPr/>
            </a:pPr>
            <a:r>
              <a:rPr lang="en-US" dirty="0"/>
              <a:t>Grids of 5-20 km flight paths across U.S. and Canada</a:t>
            </a:r>
          </a:p>
          <a:p>
            <a:pPr marL="171450" indent="-171450">
              <a:buFont typeface="Arial" panose="020B0604020202020204" pitchFamily="34" charset="0"/>
              <a:buChar char="•"/>
              <a:defRPr/>
            </a:pPr>
            <a:r>
              <a:rPr lang="en-US" dirty="0"/>
              <a:t>Elements of most importance: potassium, thorium, and uranium</a:t>
            </a:r>
          </a:p>
          <a:p>
            <a:pPr marL="171450" indent="-171450">
              <a:buFont typeface="Arial" panose="020B0604020202020204" pitchFamily="34" charset="0"/>
              <a:buChar char="•"/>
              <a:defRPr/>
            </a:pPr>
            <a:r>
              <a:rPr lang="en-US" dirty="0"/>
              <a:t>Highest gamma-ray exposures in Midwest and western U.S.</a:t>
            </a:r>
          </a:p>
          <a:p>
            <a:pPr>
              <a:defRPr/>
            </a:pPr>
            <a:endParaRPr lang="en-US" dirty="0"/>
          </a:p>
          <a:p>
            <a:pPr>
              <a:defRPr/>
            </a:pPr>
            <a:r>
              <a:rPr lang="en-US" u="sng" dirty="0"/>
              <a:t>Cancer Mortality Rates</a:t>
            </a:r>
          </a:p>
          <a:p>
            <a:pPr marL="171450" indent="-171450">
              <a:buFont typeface="Arial" panose="020B0604020202020204" pitchFamily="34" charset="0"/>
              <a:buChar char="•"/>
              <a:defRPr/>
            </a:pPr>
            <a:r>
              <a:rPr lang="en-US" dirty="0"/>
              <a:t>U.S. average: 207 deaths per 100,000 person-years</a:t>
            </a:r>
          </a:p>
          <a:p>
            <a:pPr marL="171450" indent="-171450">
              <a:buFont typeface="Arial" panose="020B0604020202020204" pitchFamily="34" charset="0"/>
              <a:buChar char="•"/>
              <a:defRPr/>
            </a:pPr>
            <a:r>
              <a:rPr lang="en-US" dirty="0"/>
              <a:t>Lowest cancer mortality rates in Midwest and western U.S., where terrestrial gamma-ray exposures are highest</a:t>
            </a:r>
          </a:p>
          <a:p>
            <a:pPr>
              <a:defRPr/>
            </a:pPr>
            <a:endParaRPr lang="en-US" dirty="0"/>
          </a:p>
        </p:txBody>
      </p:sp>
      <p:sp>
        <p:nvSpPr>
          <p:cNvPr id="96260" name="Slide Number Placeholder 3">
            <a:extLst>
              <a:ext uri="{FF2B5EF4-FFF2-40B4-BE49-F238E27FC236}">
                <a16:creationId xmlns:a16="http://schemas.microsoft.com/office/drawing/2014/main" id="{A37454E1-7747-8121-09B9-5AD98B3CA6D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0DC1D733-306A-4C03-B87B-0EB1E7C9CBD1}" type="slidenum">
              <a:rPr lang="en-US" altLang="en-US" smtClean="0">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31741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2D7C0B6-23A8-63F6-C057-D942C002EC9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9FDBF91-77C1-2EC3-AD3B-B6C5C69360A8}"/>
              </a:ext>
            </a:extLst>
          </p:cNvPr>
          <p:cNvSpPr>
            <a:spLocks noGrp="1"/>
          </p:cNvSpPr>
          <p:nvPr>
            <p:ph type="body" idx="1"/>
          </p:nvPr>
        </p:nvSpPr>
        <p:spPr/>
        <p:txBody>
          <a:bodyPr/>
          <a:lstStyle/>
          <a:p>
            <a:pPr>
              <a:defRPr/>
            </a:pPr>
            <a:r>
              <a:rPr lang="en-US" u="sng" dirty="0"/>
              <a:t>Cosmic-Ray Exposure</a:t>
            </a:r>
          </a:p>
          <a:p>
            <a:pPr marL="171450" indent="-171450">
              <a:buFont typeface="Arial" panose="020B0604020202020204" pitchFamily="34" charset="0"/>
              <a:buChar char="•"/>
              <a:defRPr/>
            </a:pPr>
            <a:r>
              <a:rPr lang="en-US" dirty="0"/>
              <a:t>Cosmic-ray exposure calculated from topography</a:t>
            </a:r>
          </a:p>
          <a:p>
            <a:pPr marL="171450" indent="-171450">
              <a:buFont typeface="Arial" panose="020B0604020202020204" pitchFamily="34" charset="0"/>
              <a:buChar char="•"/>
              <a:defRPr/>
            </a:pPr>
            <a:r>
              <a:rPr lang="en-US" dirty="0"/>
              <a:t>Elevation data taken from the world database of 1 km digital elevation and were re-gridded using a 2 km grid cell</a:t>
            </a:r>
          </a:p>
          <a:p>
            <a:pPr marL="171450" indent="-171450">
              <a:buFont typeface="Arial" panose="020B0604020202020204" pitchFamily="34" charset="0"/>
              <a:buChar char="•"/>
              <a:defRPr/>
            </a:pPr>
            <a:r>
              <a:rPr lang="en-US" dirty="0"/>
              <a:t>Equations published by </a:t>
            </a:r>
            <a:r>
              <a:rPr lang="en-US" dirty="0" err="1"/>
              <a:t>Boltneva</a:t>
            </a:r>
            <a:r>
              <a:rPr lang="en-US" dirty="0"/>
              <a:t>, </a:t>
            </a:r>
            <a:r>
              <a:rPr lang="en-US" dirty="0" err="1"/>
              <a:t>Nazarov</a:t>
            </a:r>
            <a:r>
              <a:rPr lang="en-US" dirty="0"/>
              <a:t>, and </a:t>
            </a:r>
            <a:r>
              <a:rPr lang="en-US" dirty="0" err="1"/>
              <a:t>Fridman</a:t>
            </a:r>
            <a:r>
              <a:rPr lang="en-US" dirty="0"/>
              <a:t> (1974)</a:t>
            </a:r>
          </a:p>
          <a:p>
            <a:pPr marL="171450" indent="-171450">
              <a:buFont typeface="Arial" panose="020B0604020202020204" pitchFamily="34" charset="0"/>
              <a:buChar char="•"/>
              <a:defRPr/>
            </a:pPr>
            <a:r>
              <a:rPr lang="en-US" dirty="0"/>
              <a:t>Highest cosmic-ray exposures in Midwest and western U.S.</a:t>
            </a:r>
          </a:p>
          <a:p>
            <a:pPr>
              <a:defRPr/>
            </a:pPr>
            <a:endParaRPr lang="en-US" dirty="0"/>
          </a:p>
          <a:p>
            <a:pPr>
              <a:defRPr/>
            </a:pPr>
            <a:r>
              <a:rPr lang="en-US" u="sng" dirty="0"/>
              <a:t>Cancer Mortality Rates</a:t>
            </a:r>
          </a:p>
          <a:p>
            <a:pPr marL="171450" indent="-171450">
              <a:buFont typeface="Arial" panose="020B0604020202020204" pitchFamily="34" charset="0"/>
              <a:buChar char="•"/>
              <a:defRPr/>
            </a:pPr>
            <a:r>
              <a:rPr lang="en-US" dirty="0"/>
              <a:t>U.S. average: 207 deaths per 100,000 person-years</a:t>
            </a:r>
          </a:p>
          <a:p>
            <a:pPr marL="171450" indent="-171450">
              <a:buFont typeface="Arial" panose="020B0604020202020204" pitchFamily="34" charset="0"/>
              <a:buChar char="•"/>
              <a:defRPr/>
            </a:pPr>
            <a:r>
              <a:rPr lang="en-US" dirty="0"/>
              <a:t>Lowest cancer mortality rates in Midwest and western U.S., where cosmic-ray exposures are highest</a:t>
            </a:r>
          </a:p>
          <a:p>
            <a:pPr>
              <a:defRPr/>
            </a:pPr>
            <a:endParaRPr lang="en-US" sz="1400" dirty="0"/>
          </a:p>
        </p:txBody>
      </p:sp>
      <p:sp>
        <p:nvSpPr>
          <p:cNvPr id="98308" name="Slide Number Placeholder 3">
            <a:extLst>
              <a:ext uri="{FF2B5EF4-FFF2-40B4-BE49-F238E27FC236}">
                <a16:creationId xmlns:a16="http://schemas.microsoft.com/office/drawing/2014/main" id="{72E7218D-646C-6D94-6120-09BB48C3CBD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B2296595-8CBF-45CF-98D2-02E971FD3E72}"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550243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5FD1D938-9DA4-E2FA-BE78-B6513F5110A2}"/>
              </a:ext>
            </a:extLst>
          </p:cNvPr>
          <p:cNvSpPr>
            <a:spLocks noGrp="1" noRot="1" noChangeAspect="1" noChangeArrowheads="1" noTextEdit="1"/>
          </p:cNvSpPr>
          <p:nvPr>
            <p:ph type="sldImg"/>
          </p:nvPr>
        </p:nvSpPr>
        <p:spPr>
          <a:xfrm>
            <a:off x="1111250" y="706438"/>
            <a:ext cx="4635500" cy="3478212"/>
          </a:xfrm>
          <a:solidFill>
            <a:srgbClr val="FFFFFF"/>
          </a:solidFill>
          <a:ln/>
        </p:spPr>
      </p:sp>
      <p:sp>
        <p:nvSpPr>
          <p:cNvPr id="100355" name="Rectangle 3">
            <a:extLst>
              <a:ext uri="{FF2B5EF4-FFF2-40B4-BE49-F238E27FC236}">
                <a16:creationId xmlns:a16="http://schemas.microsoft.com/office/drawing/2014/main" id="{CF536930-2AC0-DAF4-0961-A9A13064A7D8}"/>
              </a:ext>
            </a:extLst>
          </p:cNvPr>
          <p:cNvSpPr>
            <a:spLocks noGrp="1"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ea typeface="MS PGothic" panose="020B0600070205080204" pitchFamily="34" charset="-128"/>
              </a:rPr>
              <a:t>This graphic shows that for natural background doses below 270 mrem per year, 22 of 38 states had cancer mortality rates below the U.S. average.</a:t>
            </a:r>
          </a:p>
          <a:p>
            <a:endParaRPr lang="en-US" altLang="en-US" dirty="0">
              <a:ea typeface="MS PGothic" panose="020B0600070205080204" pitchFamily="34" charset="-128"/>
            </a:endParaRPr>
          </a:p>
          <a:p>
            <a:r>
              <a:rPr lang="en-US" altLang="en-US" dirty="0">
                <a:ea typeface="MS PGothic" panose="020B0600070205080204" pitchFamily="34" charset="-128"/>
              </a:rPr>
              <a:t>States with annual background doses greater than 270 mrem had lower cancer mortality rates than the U.S. average, thus supporting low-dose radiation hormesis.</a:t>
            </a:r>
          </a:p>
          <a:p>
            <a:endParaRPr lang="en-US" altLang="en-US" dirty="0">
              <a:ea typeface="MS PGothic" panose="020B0600070205080204" pitchFamily="34" charset="-128"/>
            </a:endParaRPr>
          </a:p>
          <a:p>
            <a:r>
              <a:rPr lang="en-US" altLang="en-US" dirty="0">
                <a:ea typeface="MS PGothic" panose="020B0600070205080204" pitchFamily="34" charset="-128"/>
              </a:rPr>
              <a:t>Cancer mortality predictions based on the linear no-threshold (LNT) dose-response model show the inapplicability of this model to low-dose/dose-rate radiation.</a:t>
            </a:r>
          </a:p>
        </p:txBody>
      </p:sp>
    </p:spTree>
    <p:extLst>
      <p:ext uri="{BB962C8B-B14F-4D97-AF65-F5344CB8AC3E}">
        <p14:creationId xmlns:p14="http://schemas.microsoft.com/office/powerpoint/2010/main" val="222412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DF205D8-5DC5-6D00-EFF7-70883FBE41E8}"/>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44DE5566-25A4-4923-067A-F91D046C42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This graphic also shows the inapplicability of the LNT dose-response model to low- dose/dose-rate radiation. </a:t>
            </a:r>
          </a:p>
          <a:p>
            <a:endParaRPr lang="en-US" altLang="en-US" dirty="0"/>
          </a:p>
          <a:p>
            <a:r>
              <a:rPr lang="en-US" altLang="en-US" dirty="0"/>
              <a:t>The LNT model cancer mortality predictions are from the Biological Effects of Ionizing Radiation (BEIR) VII Report (</a:t>
            </a:r>
            <a:r>
              <a:rPr lang="en-US" altLang="en-US" u="sng" dirty="0">
                <a:hlinkClick r:id="rId3"/>
              </a:rPr>
              <a:t>NRC, 2006</a:t>
            </a:r>
            <a:r>
              <a:rPr lang="en-US" altLang="en-US" dirty="0"/>
              <a:t>)</a:t>
            </a:r>
          </a:p>
          <a:p>
            <a:endParaRPr lang="en-US" altLang="en-US" dirty="0"/>
          </a:p>
          <a:p>
            <a:r>
              <a:rPr lang="en-US" altLang="en-US" dirty="0"/>
              <a:t>Data points supporting low dose radiation hormesis are for the following radiation exposure studies:</a:t>
            </a:r>
          </a:p>
          <a:p>
            <a:r>
              <a:rPr lang="en-US" altLang="en-US" dirty="0"/>
              <a:t>Taiwan – residents of Co-60 contaminated apartments in Taiwan (</a:t>
            </a:r>
            <a:r>
              <a:rPr lang="en-US" altLang="en-US" u="sng" dirty="0">
                <a:hlinkClick r:id="rId4"/>
              </a:rPr>
              <a:t>Hwang, 2006</a:t>
            </a:r>
            <a:r>
              <a:rPr lang="en-US" altLang="en-US" dirty="0"/>
              <a:t>)</a:t>
            </a:r>
          </a:p>
          <a:p>
            <a:r>
              <a:rPr lang="en-US" altLang="en-US" dirty="0"/>
              <a:t>NSWS – radiation workers in Nuclear Shipyard Worker Study (</a:t>
            </a:r>
            <a:r>
              <a:rPr lang="en-US" altLang="en-US" u="sng" dirty="0" err="1">
                <a:hlinkClick r:id="rId5"/>
              </a:rPr>
              <a:t>Sponsler</a:t>
            </a:r>
            <a:r>
              <a:rPr lang="en-US" altLang="en-US" u="sng" dirty="0">
                <a:hlinkClick r:id="rId5"/>
              </a:rPr>
              <a:t>, 2005</a:t>
            </a:r>
            <a:r>
              <a:rPr lang="en-US" altLang="en-US" dirty="0"/>
              <a:t>) </a:t>
            </a:r>
          </a:p>
          <a:p>
            <a:r>
              <a:rPr lang="en-US" altLang="en-US" dirty="0"/>
              <a:t>British Radiologists – British radiologists who entered service during the period 1955-1979 (</a:t>
            </a:r>
            <a:r>
              <a:rPr lang="en-US" altLang="en-US" u="sng" dirty="0">
                <a:hlinkClick r:id="rId6"/>
              </a:rPr>
              <a:t>Berrington, 2001</a:t>
            </a:r>
            <a:r>
              <a:rPr lang="en-US" altLang="en-US" dirty="0"/>
              <a:t>)</a:t>
            </a:r>
          </a:p>
          <a:p>
            <a:r>
              <a:rPr lang="en-US" altLang="en-US" dirty="0" err="1"/>
              <a:t>Mayak</a:t>
            </a:r>
            <a:r>
              <a:rPr lang="en-US" altLang="en-US" dirty="0"/>
              <a:t> – residents of Russian villages near the </a:t>
            </a:r>
            <a:r>
              <a:rPr lang="en-US" altLang="en-US" dirty="0" err="1"/>
              <a:t>Mayak</a:t>
            </a:r>
            <a:r>
              <a:rPr lang="en-US" altLang="en-US" dirty="0"/>
              <a:t> Nuclear Weapons Facility following a radiation release accident in 1957 (</a:t>
            </a:r>
            <a:r>
              <a:rPr lang="en-US" altLang="en-US" u="sng" dirty="0" err="1">
                <a:hlinkClick r:id="rId7"/>
              </a:rPr>
              <a:t>Kostyuchenko</a:t>
            </a:r>
            <a:r>
              <a:rPr lang="en-US" altLang="en-US" u="sng" dirty="0">
                <a:hlinkClick r:id="rId7"/>
              </a:rPr>
              <a:t>, 1994</a:t>
            </a:r>
            <a:r>
              <a:rPr lang="en-US" altLang="en-US" dirty="0"/>
              <a:t>) </a:t>
            </a:r>
          </a:p>
          <a:p>
            <a:endParaRPr lang="en-US" altLang="en-US" dirty="0"/>
          </a:p>
        </p:txBody>
      </p:sp>
      <p:sp>
        <p:nvSpPr>
          <p:cNvPr id="102404" name="Slide Number Placeholder 3">
            <a:extLst>
              <a:ext uri="{FF2B5EF4-FFF2-40B4-BE49-F238E27FC236}">
                <a16:creationId xmlns:a16="http://schemas.microsoft.com/office/drawing/2014/main" id="{3D3482B8-7265-2682-4BD4-A1D566DD402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64F0966-0118-4B81-8BE9-F2F5B5E9B5D6}"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extLst>
      <p:ext uri="{BB962C8B-B14F-4D97-AF65-F5344CB8AC3E}">
        <p14:creationId xmlns:p14="http://schemas.microsoft.com/office/powerpoint/2010/main" val="58801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5C97B003-D1DC-977F-B7E5-5FD7EC82DB0E}"/>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66484A11-829F-941B-61FD-6204F8F850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Based on the reality of radiation hormesis, we can construct an idealized radiation dose response curve.</a:t>
            </a:r>
          </a:p>
        </p:txBody>
      </p:sp>
      <p:sp>
        <p:nvSpPr>
          <p:cNvPr id="104452" name="Slide Number Placeholder 3">
            <a:extLst>
              <a:ext uri="{FF2B5EF4-FFF2-40B4-BE49-F238E27FC236}">
                <a16:creationId xmlns:a16="http://schemas.microsoft.com/office/drawing/2014/main" id="{B6660F4C-8E5F-A2BF-DC38-F8A01AC75E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9136C1-C5CA-455F-909A-2BF931075A75}"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Tree>
    <p:extLst>
      <p:ext uri="{BB962C8B-B14F-4D97-AF65-F5344CB8AC3E}">
        <p14:creationId xmlns:p14="http://schemas.microsoft.com/office/powerpoint/2010/main" val="49316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6DA9B149-7D61-67FA-2F71-69FC9EFE7E94}"/>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D983C8F7-A719-0D54-55D9-DD9B8896E6F3}"/>
              </a:ext>
            </a:extLst>
          </p:cNvPr>
          <p:cNvSpPr>
            <a:spLocks noGrp="1" noChangeArrowheads="1"/>
          </p:cNvSpPr>
          <p:nvPr>
            <p:ph type="body" idx="1"/>
          </p:nvPr>
        </p:nvSpPr>
        <p:spPr>
          <a:xfrm>
            <a:off x="685800" y="4424886"/>
            <a:ext cx="5486400" cy="4380076"/>
          </a:xfrm>
        </p:spPr>
        <p:txBody>
          <a:bodyPr/>
          <a:lstStyle/>
          <a:p>
            <a:pPr eaLnBrk="1" hangingPunct="1">
              <a:lnSpc>
                <a:spcPct val="80000"/>
              </a:lnSpc>
              <a:spcBef>
                <a:spcPct val="25000"/>
              </a:spcBef>
              <a:defRPr/>
            </a:pPr>
            <a:r>
              <a:rPr lang="en-US" altLang="en-US" dirty="0">
                <a:latin typeface="+mn-lt"/>
              </a:rPr>
              <a:t>This graphic illustrates the idealized dose-response curve for </a:t>
            </a:r>
            <a:r>
              <a:rPr lang="en-US" altLang="en-US" u="sng" dirty="0">
                <a:latin typeface="+mn-lt"/>
              </a:rPr>
              <a:t>chronic</a:t>
            </a:r>
            <a:r>
              <a:rPr lang="en-US" altLang="en-US" dirty="0">
                <a:latin typeface="+mn-lt"/>
              </a:rPr>
              <a:t>, whole-body radiation exposures.</a:t>
            </a:r>
          </a:p>
          <a:p>
            <a:pPr eaLnBrk="1" hangingPunct="1">
              <a:lnSpc>
                <a:spcPct val="80000"/>
              </a:lnSpc>
              <a:spcBef>
                <a:spcPts val="0"/>
              </a:spcBef>
              <a:defRPr/>
            </a:pPr>
            <a:endParaRPr lang="en-US" altLang="en-US" dirty="0">
              <a:latin typeface="+mn-lt"/>
            </a:endParaRPr>
          </a:p>
          <a:p>
            <a:pPr eaLnBrk="1" hangingPunct="1">
              <a:lnSpc>
                <a:spcPct val="80000"/>
              </a:lnSpc>
              <a:spcBef>
                <a:spcPct val="25000"/>
              </a:spcBef>
              <a:defRPr/>
            </a:pPr>
            <a:r>
              <a:rPr lang="en-US" kern="100" dirty="0">
                <a:effectLst/>
                <a:latin typeface="+mn-lt"/>
                <a:ea typeface="Calibri" panose="020F0502020204030204" pitchFamily="34" charset="0"/>
                <a:cs typeface="Times New Roman" panose="02020603050405020304" pitchFamily="18" charset="0"/>
              </a:rPr>
              <a:t>The beneficial effects of low radiation doses are typically observed soon after initial exposure.</a:t>
            </a:r>
          </a:p>
          <a:p>
            <a:pPr eaLnBrk="1" hangingPunct="1">
              <a:lnSpc>
                <a:spcPct val="80000"/>
              </a:lnSpc>
              <a:spcBef>
                <a:spcPct val="25000"/>
              </a:spcBef>
              <a:defRPr/>
            </a:pPr>
            <a:endParaRPr lang="en-US" altLang="en-US" dirty="0">
              <a:latin typeface="+mn-lt"/>
            </a:endParaRPr>
          </a:p>
          <a:p>
            <a:pPr eaLnBrk="1" hangingPunct="1">
              <a:lnSpc>
                <a:spcPct val="80000"/>
              </a:lnSpc>
              <a:spcBef>
                <a:spcPct val="25000"/>
              </a:spcBef>
              <a:defRPr/>
            </a:pPr>
            <a:r>
              <a:rPr lang="en-US" altLang="en-US" dirty="0">
                <a:latin typeface="+mn-lt"/>
              </a:rPr>
              <a:t>From this graph, the optimum </a:t>
            </a:r>
            <a:r>
              <a:rPr lang="en-US" altLang="en-US" u="sng" dirty="0">
                <a:latin typeface="+mn-lt"/>
              </a:rPr>
              <a:t>chronic</a:t>
            </a:r>
            <a:r>
              <a:rPr lang="en-US" altLang="en-US" dirty="0">
                <a:latin typeface="+mn-lt"/>
              </a:rPr>
              <a:t> dose-rate for increased health and longevity would be about 100 </a:t>
            </a:r>
            <a:r>
              <a:rPr lang="en-US" altLang="en-US" dirty="0" err="1">
                <a:latin typeface="+mn-lt"/>
              </a:rPr>
              <a:t>mGy</a:t>
            </a:r>
            <a:r>
              <a:rPr lang="en-US" altLang="en-US" dirty="0">
                <a:latin typeface="+mn-lt"/>
              </a:rPr>
              <a:t>/yr, and the threshold for increased cancer risk would be about 10,000 </a:t>
            </a:r>
            <a:r>
              <a:rPr lang="en-US" altLang="en-US" dirty="0" err="1">
                <a:latin typeface="+mn-lt"/>
              </a:rPr>
              <a:t>mGy</a:t>
            </a:r>
            <a:r>
              <a:rPr lang="en-US" altLang="en-US" dirty="0">
                <a:latin typeface="+mn-lt"/>
              </a:rPr>
              <a:t>/yr.</a:t>
            </a:r>
          </a:p>
          <a:p>
            <a:pPr eaLnBrk="1" hangingPunct="1">
              <a:lnSpc>
                <a:spcPct val="80000"/>
              </a:lnSpc>
              <a:spcBef>
                <a:spcPts val="0"/>
              </a:spcBef>
              <a:defRPr/>
            </a:pPr>
            <a:endParaRPr lang="en-US" altLang="en-US" dirty="0">
              <a:latin typeface="+mn-lt"/>
            </a:endParaRPr>
          </a:p>
          <a:p>
            <a:pPr eaLnBrk="1" hangingPunct="1">
              <a:lnSpc>
                <a:spcPct val="80000"/>
              </a:lnSpc>
              <a:spcBef>
                <a:spcPct val="25000"/>
              </a:spcBef>
              <a:defRPr/>
            </a:pPr>
            <a:endParaRPr lang="en-US" altLang="en-US" dirty="0">
              <a:latin typeface="+mn-lt"/>
            </a:endParaRPr>
          </a:p>
        </p:txBody>
      </p:sp>
      <p:sp>
        <p:nvSpPr>
          <p:cNvPr id="108548" name="Slide Number Placeholder 3">
            <a:extLst>
              <a:ext uri="{FF2B5EF4-FFF2-40B4-BE49-F238E27FC236}">
                <a16:creationId xmlns:a16="http://schemas.microsoft.com/office/drawing/2014/main" id="{DB53AAA3-5AD0-70DD-33FF-CC12877E575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C06C15-E7DE-4B9B-B8BE-80B2B1B0F7D5}" type="slidenum">
              <a:rPr lang="en-US" altLang="en-US" smtClean="0">
                <a:latin typeface="Arial" panose="020B0604020202020204" pitchFamily="34" charset="0"/>
              </a:rPr>
              <a:pPr fontAlgn="base">
                <a:spcBef>
                  <a:spcPct val="0"/>
                </a:spcBef>
                <a:spcAft>
                  <a:spcPct val="0"/>
                </a:spcAft>
              </a:pPr>
              <a:t>15</a:t>
            </a:fld>
            <a:endParaRPr lang="en-US" altLang="en-US">
              <a:latin typeface="Arial" panose="020B0604020202020204" pitchFamily="34" charset="0"/>
            </a:endParaRPr>
          </a:p>
        </p:txBody>
      </p:sp>
    </p:spTree>
    <p:extLst>
      <p:ext uri="{BB962C8B-B14F-4D97-AF65-F5344CB8AC3E}">
        <p14:creationId xmlns:p14="http://schemas.microsoft.com/office/powerpoint/2010/main" val="3226121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61785-9EE5-7D1B-EAF3-EB4A79D8366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6EE84A8-63F6-B297-3800-7871EFEE479D}"/>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41E6808-BB67-244D-077B-BDD5E248C3D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Slide Number Placeholder 3">
            <a:extLst>
              <a:ext uri="{FF2B5EF4-FFF2-40B4-BE49-F238E27FC236}">
                <a16:creationId xmlns:a16="http://schemas.microsoft.com/office/drawing/2014/main" id="{D6A2A2AD-CB5A-D08D-A912-2E82AA0A82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4531-A919-4C12-B4D2-9196F749169D}" type="slidenum">
              <a:rPr lang="en-US" altLang="en-US" smtClean="0">
                <a:latin typeface="Arial" panose="020B0604020202020204" pitchFamily="34" charset="0"/>
              </a:rPr>
              <a:pPr fontAlgn="base">
                <a:spcBef>
                  <a:spcPct val="0"/>
                </a:spcBef>
                <a:spcAft>
                  <a:spcPct val="0"/>
                </a:spcAft>
              </a:pPr>
              <a:t>16</a:t>
            </a:fld>
            <a:endParaRPr lang="en-US" altLang="en-US">
              <a:latin typeface="Arial" panose="020B0604020202020204" pitchFamily="34" charset="0"/>
            </a:endParaRPr>
          </a:p>
        </p:txBody>
      </p:sp>
    </p:spTree>
    <p:extLst>
      <p:ext uri="{BB962C8B-B14F-4D97-AF65-F5344CB8AC3E}">
        <p14:creationId xmlns:p14="http://schemas.microsoft.com/office/powerpoint/2010/main" val="149770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9F39F-BE33-BAEE-A314-16048253EECB}"/>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F367885-4199-A40C-F090-3477025262FD}"/>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35201D92-65F3-1FA5-0FD8-4672CB80D40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summarizes the important dose rates on the dose-response curve in terms of the more meaningful rate of milli-gray per hour.</a:t>
            </a:r>
          </a:p>
          <a:p>
            <a:endParaRPr lang="en-US" altLang="en-US" dirty="0"/>
          </a:p>
        </p:txBody>
      </p:sp>
      <p:sp>
        <p:nvSpPr>
          <p:cNvPr id="22532" name="Slide Number Placeholder 3">
            <a:extLst>
              <a:ext uri="{FF2B5EF4-FFF2-40B4-BE49-F238E27FC236}">
                <a16:creationId xmlns:a16="http://schemas.microsoft.com/office/drawing/2014/main" id="{492C5022-5249-2781-1763-83DAE74B17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4531-A919-4C12-B4D2-9196F749169D}"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Tree>
    <p:extLst>
      <p:ext uri="{BB962C8B-B14F-4D97-AF65-F5344CB8AC3E}">
        <p14:creationId xmlns:p14="http://schemas.microsoft.com/office/powerpoint/2010/main" val="470585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93F08103-69B7-DBFB-7A39-C89836EF627F}"/>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BD2A3C85-A98C-31B0-0361-BDF411F472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graphic shows another way to look at the idealized dose-response curve for </a:t>
            </a:r>
            <a:r>
              <a:rPr lang="en-US" altLang="en-US" u="sng" dirty="0"/>
              <a:t>chronic</a:t>
            </a:r>
            <a:r>
              <a:rPr lang="en-US" altLang="en-US" dirty="0"/>
              <a:t>, whole-body radiation exposures, with the ambient dose being natural background radiation. The upper threshold of the low dose region would be the dose above natural background that produces the same health effects that background radiation does. This dose would define the threshold of adverse health effects or the boundary between low dose and high dose regions.</a:t>
            </a:r>
          </a:p>
          <a:p>
            <a:pPr>
              <a:spcBef>
                <a:spcPct val="0"/>
              </a:spcBef>
            </a:pPr>
            <a:endParaRPr lang="en-US" altLang="en-US" dirty="0"/>
          </a:p>
          <a:p>
            <a:r>
              <a:rPr lang="en-US" altLang="en-US" dirty="0"/>
              <a:t>Doses below the threshold dose (the low dose region) would result in more beneficial health effects compared to effects attributable only to natural background, and doses above the threshold dose (the high dose region) would result in detrimental health effects compared to natural background.</a:t>
            </a:r>
          </a:p>
          <a:p>
            <a:pPr>
              <a:spcBef>
                <a:spcPct val="0"/>
              </a:spcBef>
            </a:pPr>
            <a:endParaRPr lang="en-US" altLang="en-US" dirty="0"/>
          </a:p>
          <a:p>
            <a:r>
              <a:rPr lang="en-US" altLang="en-US" dirty="0"/>
              <a:t>Since annual natural background dose around the world varies by as much as a factor of 70 (e.g., Ramsar, Iran vs. areas of U.S.), an upper threshold dose (or dose-rate) would likely be specified relative to the highest background dose. Based on the idealized dose-response curve numbers provided by T.D. </a:t>
            </a:r>
            <a:r>
              <a:rPr lang="en-US" altLang="en-US" dirty="0" err="1"/>
              <a:t>Luckey</a:t>
            </a:r>
            <a:r>
              <a:rPr lang="en-US" altLang="en-US" dirty="0"/>
              <a:t> (Ref. 1), the upper threshold dose-rate would be about 1 </a:t>
            </a:r>
            <a:r>
              <a:rPr lang="en-US" altLang="en-US" dirty="0" err="1"/>
              <a:t>mGy</a:t>
            </a:r>
            <a:r>
              <a:rPr lang="en-US" altLang="en-US" dirty="0"/>
              <a:t> per hour (about 100 mrem per hour). This is consistent with the threshold dose rate illustrated in the dose-response curve of Slide 15.</a:t>
            </a:r>
          </a:p>
          <a:p>
            <a:endParaRPr lang="en-US" altLang="en-US" dirty="0"/>
          </a:p>
        </p:txBody>
      </p:sp>
      <p:sp>
        <p:nvSpPr>
          <p:cNvPr id="112644" name="Slide Number Placeholder 3">
            <a:extLst>
              <a:ext uri="{FF2B5EF4-FFF2-40B4-BE49-F238E27FC236}">
                <a16:creationId xmlns:a16="http://schemas.microsoft.com/office/drawing/2014/main" id="{BBA29F57-04DF-163F-66CB-C6D26E68679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BE38CE-0A44-45C7-8C67-1C554E5FBD63}"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Tree>
    <p:extLst>
      <p:ext uri="{BB962C8B-B14F-4D97-AF65-F5344CB8AC3E}">
        <p14:creationId xmlns:p14="http://schemas.microsoft.com/office/powerpoint/2010/main" val="2239264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5631052-6968-61AB-A614-813E120BD541}"/>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E1076E96-8323-29E8-8991-776438D099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point of this figure is to understand that </a:t>
            </a:r>
            <a:r>
              <a:rPr lang="en-US" altLang="en-US" u="sng" dirty="0"/>
              <a:t>chronic</a:t>
            </a:r>
            <a:r>
              <a:rPr lang="en-US" altLang="en-US" dirty="0"/>
              <a:t> radiation exposures of less than 100 rem over a 12-month period (about 8.3 mrem/</a:t>
            </a:r>
            <a:r>
              <a:rPr lang="en-US" altLang="en-US" dirty="0" err="1"/>
              <a:t>hr</a:t>
            </a:r>
            <a:r>
              <a:rPr lang="en-US" altLang="en-US" dirty="0"/>
              <a:t> or 0.083 </a:t>
            </a:r>
            <a:r>
              <a:rPr lang="en-US" altLang="en-US" dirty="0" err="1"/>
              <a:t>mGy</a:t>
            </a:r>
            <a:r>
              <a:rPr lang="en-US" altLang="en-US" dirty="0"/>
              <a:t>/</a:t>
            </a:r>
            <a:r>
              <a:rPr lang="en-US" altLang="en-US" dirty="0" err="1"/>
              <a:t>hr</a:t>
            </a:r>
            <a:r>
              <a:rPr lang="en-US" altLang="en-US" dirty="0"/>
              <a:t>) will not increase the risk of cancer or congenital defects.</a:t>
            </a:r>
          </a:p>
          <a:p>
            <a:endParaRPr lang="en-US" altLang="en-US" dirty="0"/>
          </a:p>
          <a:p>
            <a:r>
              <a:rPr lang="en-US" altLang="en-US" dirty="0"/>
              <a:t>In other words, the body’s adaptive protection mechanisms are not overwhelmed by </a:t>
            </a:r>
            <a:r>
              <a:rPr lang="en-US" altLang="en-US" u="sng" dirty="0"/>
              <a:t>chronic</a:t>
            </a:r>
            <a:r>
              <a:rPr lang="en-US" altLang="en-US" dirty="0"/>
              <a:t> low dose radiation exposures.</a:t>
            </a:r>
          </a:p>
          <a:p>
            <a:endParaRPr lang="en-US" altLang="en-US" dirty="0"/>
          </a:p>
          <a:p>
            <a:r>
              <a:rPr lang="en-US" altLang="en-US" dirty="0"/>
              <a:t>The threshold for increased risk of cancer or congenital defects indicated by the bar on the right in this histogram, is consistent with the upper threshold dose rate of the idealized dose-response curve (about 1 </a:t>
            </a:r>
            <a:r>
              <a:rPr lang="en-US" altLang="en-US" dirty="0" err="1"/>
              <a:t>mGy</a:t>
            </a:r>
            <a:r>
              <a:rPr lang="en-US" altLang="en-US" dirty="0"/>
              <a:t>/</a:t>
            </a:r>
            <a:r>
              <a:rPr lang="en-US" altLang="en-US" dirty="0" err="1"/>
              <a:t>hr</a:t>
            </a:r>
            <a:r>
              <a:rPr lang="en-US" altLang="en-US" dirty="0"/>
              <a:t>).</a:t>
            </a:r>
          </a:p>
        </p:txBody>
      </p:sp>
      <p:sp>
        <p:nvSpPr>
          <p:cNvPr id="114692" name="Slide Number Placeholder 3">
            <a:extLst>
              <a:ext uri="{FF2B5EF4-FFF2-40B4-BE49-F238E27FC236}">
                <a16:creationId xmlns:a16="http://schemas.microsoft.com/office/drawing/2014/main" id="{1CF723B6-31BA-4697-FFCB-A7914EBE5B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56244A-8F54-46C0-909D-F0AEAD86ADB3}"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Tree>
    <p:extLst>
      <p:ext uri="{BB962C8B-B14F-4D97-AF65-F5344CB8AC3E}">
        <p14:creationId xmlns:p14="http://schemas.microsoft.com/office/powerpoint/2010/main" val="320105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9E27AAC-8223-DBD4-7664-B7B35680B5BB}"/>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11C3212-AD30-7440-D0B2-FE1002C729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a:extLst>
              <a:ext uri="{FF2B5EF4-FFF2-40B4-BE49-F238E27FC236}">
                <a16:creationId xmlns:a16="http://schemas.microsoft.com/office/drawing/2014/main" id="{8418F442-111B-B4CB-F767-7215808309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2B974-EA0B-47A7-918B-044712980A1C}" type="slidenum">
              <a:rPr lang="en-US" altLang="en-US" smtClean="0">
                <a:latin typeface="Arial" panose="020B0604020202020204" pitchFamily="34" charset="0"/>
              </a:rPr>
              <a:pPr fontAlgn="base">
                <a:spcBef>
                  <a:spcPct val="0"/>
                </a:spcBef>
                <a:spcAft>
                  <a:spcPct val="0"/>
                </a:spcAft>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CD730348-E11A-A6DE-E334-1DF955B55416}"/>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052D3AF5-7F89-97D4-4CB5-E099B2CEFC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figure shows that </a:t>
            </a:r>
            <a:r>
              <a:rPr lang="en-US" altLang="en-US" u="sng" dirty="0"/>
              <a:t>acute</a:t>
            </a:r>
            <a:r>
              <a:rPr lang="en-US" altLang="en-US" dirty="0"/>
              <a:t> radiation doses of less than about 20 rem (0.2 </a:t>
            </a:r>
            <a:r>
              <a:rPr lang="en-US" altLang="en-US" dirty="0" err="1"/>
              <a:t>Gy</a:t>
            </a:r>
            <a:r>
              <a:rPr lang="en-US" altLang="en-US" dirty="0"/>
              <a:t>) do not increase the risk of cancer or congenital defects.</a:t>
            </a:r>
          </a:p>
          <a:p>
            <a:endParaRPr lang="en-US" altLang="en-US" dirty="0"/>
          </a:p>
          <a:p>
            <a:r>
              <a:rPr lang="en-US" altLang="en-US" dirty="0"/>
              <a:t>Here as well, the body’s adaptive protection mechanisms are not overwhelmed by </a:t>
            </a:r>
            <a:r>
              <a:rPr lang="en-US" altLang="en-US" u="sng" dirty="0"/>
              <a:t>acute</a:t>
            </a:r>
            <a:r>
              <a:rPr lang="en-US" altLang="en-US" dirty="0"/>
              <a:t> radiation doses of less than 20 rem.</a:t>
            </a:r>
          </a:p>
          <a:p>
            <a:endParaRPr lang="en-US" altLang="en-US" dirty="0"/>
          </a:p>
          <a:p>
            <a:r>
              <a:rPr lang="en-US" altLang="en-US" dirty="0"/>
              <a:t>LD</a:t>
            </a:r>
            <a:r>
              <a:rPr lang="en-US" altLang="en-US" baseline="-25000" dirty="0"/>
              <a:t>50/30</a:t>
            </a:r>
            <a:r>
              <a:rPr lang="en-US" altLang="en-US" dirty="0"/>
              <a:t> is the acute dose that without treatment will be lethal to 50% of those exposed within 30 days.</a:t>
            </a:r>
          </a:p>
          <a:p>
            <a:endParaRPr lang="en-US" altLang="en-US" dirty="0"/>
          </a:p>
        </p:txBody>
      </p:sp>
      <p:sp>
        <p:nvSpPr>
          <p:cNvPr id="116740" name="Slide Number Placeholder 3">
            <a:extLst>
              <a:ext uri="{FF2B5EF4-FFF2-40B4-BE49-F238E27FC236}">
                <a16:creationId xmlns:a16="http://schemas.microsoft.com/office/drawing/2014/main" id="{4F327A4A-065F-9C75-200F-97B4609F94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0CAD8F-C127-4B82-9C25-FA36A0277634}"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Tree>
    <p:extLst>
      <p:ext uri="{BB962C8B-B14F-4D97-AF65-F5344CB8AC3E}">
        <p14:creationId xmlns:p14="http://schemas.microsoft.com/office/powerpoint/2010/main" val="4228006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57F73-718E-95C8-323A-7A4EED50A36C}"/>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6AAAD93-A3D9-63F1-8AE7-F28CA52463B6}"/>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9804AB02-F0C4-5489-33B3-D849654398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Calibri" panose="020F0502020204030204" pitchFamily="34" charset="0"/>
                <a:cs typeface="Times New Roman" panose="02020603050405020304" pitchFamily="18" charset="0"/>
              </a:rPr>
              <a:t>For practical purposes, an acute radiation dose less than or equal to 200 </a:t>
            </a:r>
            <a:r>
              <a:rPr lang="en-US" altLang="en-US" dirty="0" err="1">
                <a:ea typeface="Calibri" panose="020F0502020204030204" pitchFamily="34" charset="0"/>
                <a:cs typeface="Times New Roman" panose="02020603050405020304" pitchFamily="18" charset="0"/>
              </a:rPr>
              <a:t>mGy</a:t>
            </a:r>
            <a:r>
              <a:rPr lang="en-US" altLang="en-US" dirty="0">
                <a:ea typeface="Calibri" panose="020F0502020204030204" pitchFamily="34" charset="0"/>
                <a:cs typeface="Times New Roman" panose="02020603050405020304" pitchFamily="18" charset="0"/>
              </a:rPr>
              <a:t> should be considered a low dose. For such a dose there is no evidence of any direct or indirect adverse health effects, and in fact, there is evidence that such a dose has beneficial health effects. </a:t>
            </a:r>
          </a:p>
          <a:p>
            <a:endParaRPr lang="en-US" altLang="en-US" dirty="0">
              <a:ea typeface="Calibri" panose="020F0502020204030204" pitchFamily="34" charset="0"/>
              <a:cs typeface="Times New Roman" panose="02020603050405020304" pitchFamily="18" charset="0"/>
            </a:endParaRPr>
          </a:p>
          <a:p>
            <a:r>
              <a:rPr lang="en-US" altLang="en-US" dirty="0">
                <a:ea typeface="Calibri" panose="020F0502020204030204" pitchFamily="34" charset="0"/>
                <a:cs typeface="Times New Roman" panose="02020603050405020304" pitchFamily="18" charset="0"/>
              </a:rPr>
              <a:t>An acute dose higher than 200 </a:t>
            </a:r>
            <a:r>
              <a:rPr lang="en-US" altLang="en-US" dirty="0" err="1">
                <a:ea typeface="Calibri" panose="020F0502020204030204" pitchFamily="34" charset="0"/>
                <a:cs typeface="Times New Roman" panose="02020603050405020304" pitchFamily="18" charset="0"/>
              </a:rPr>
              <a:t>mGy</a:t>
            </a:r>
            <a:r>
              <a:rPr lang="en-US" altLang="en-US" dirty="0">
                <a:ea typeface="Calibri" panose="020F0502020204030204" pitchFamily="34" charset="0"/>
                <a:cs typeface="Times New Roman" panose="02020603050405020304" pitchFamily="18" charset="0"/>
              </a:rPr>
              <a:t> would then be considered a high dose, with the </a:t>
            </a:r>
            <a:r>
              <a:rPr lang="en-US" altLang="en-US" u="sng" dirty="0">
                <a:ea typeface="Calibri" panose="020F0502020204030204" pitchFamily="34" charset="0"/>
                <a:cs typeface="Times New Roman" panose="02020603050405020304" pitchFamily="18" charset="0"/>
              </a:rPr>
              <a:t>possibility</a:t>
            </a:r>
            <a:r>
              <a:rPr lang="en-US" altLang="en-US" dirty="0">
                <a:ea typeface="Calibri" panose="020F0502020204030204" pitchFamily="34" charset="0"/>
                <a:cs typeface="Times New Roman" panose="02020603050405020304" pitchFamily="18" charset="0"/>
              </a:rPr>
              <a:t> of adverse health effects.</a:t>
            </a:r>
          </a:p>
          <a:p>
            <a:endParaRPr lang="en-US" altLang="en-US" dirty="0">
              <a:ea typeface="Calibri" panose="020F0502020204030204" pitchFamily="34" charset="0"/>
              <a:cs typeface="Times New Roman" panose="02020603050405020304" pitchFamily="18" charset="0"/>
            </a:endParaRPr>
          </a:p>
          <a:p>
            <a:r>
              <a:rPr lang="en-US" altLang="en-US" dirty="0">
                <a:ea typeface="Calibri" panose="020F0502020204030204" pitchFamily="34" charset="0"/>
                <a:cs typeface="Times New Roman" panose="02020603050405020304" pitchFamily="18" charset="0"/>
              </a:rPr>
              <a:t>There is no evidence that a chronic radiation dose less than or equal to 600 </a:t>
            </a:r>
            <a:r>
              <a:rPr lang="en-US" altLang="en-US" dirty="0" err="1">
                <a:ea typeface="Calibri" panose="020F0502020204030204" pitchFamily="34" charset="0"/>
                <a:cs typeface="Times New Roman" panose="02020603050405020304" pitchFamily="18" charset="0"/>
              </a:rPr>
              <a:t>mGy</a:t>
            </a:r>
            <a:r>
              <a:rPr lang="en-US" altLang="en-US" dirty="0">
                <a:ea typeface="Calibri" panose="020F0502020204030204" pitchFamily="34" charset="0"/>
                <a:cs typeface="Times New Roman" panose="02020603050405020304" pitchFamily="18" charset="0"/>
              </a:rPr>
              <a:t> per year (≈ 0.07 </a:t>
            </a:r>
            <a:r>
              <a:rPr lang="en-US" altLang="en-US" dirty="0" err="1">
                <a:ea typeface="Calibri" panose="020F0502020204030204" pitchFamily="34" charset="0"/>
                <a:cs typeface="Times New Roman" panose="02020603050405020304" pitchFamily="18" charset="0"/>
              </a:rPr>
              <a:t>mGy</a:t>
            </a:r>
            <a:r>
              <a:rPr lang="en-US" altLang="en-US" dirty="0">
                <a:ea typeface="Calibri" panose="020F0502020204030204" pitchFamily="34" charset="0"/>
                <a:cs typeface="Times New Roman" panose="02020603050405020304" pitchFamily="18" charset="0"/>
              </a:rPr>
              <a:t> per hour) has any direct or indirect adverse health effect, and a </a:t>
            </a:r>
            <a:r>
              <a:rPr lang="en-US" altLang="en-US" u="sng" dirty="0">
                <a:ea typeface="Calibri" panose="020F0502020204030204" pitchFamily="34" charset="0"/>
                <a:cs typeface="Times New Roman" panose="02020603050405020304" pitchFamily="18" charset="0"/>
              </a:rPr>
              <a:t>chronic dose of about 0.07 </a:t>
            </a:r>
            <a:r>
              <a:rPr lang="en-US" altLang="en-US" u="sng" dirty="0" err="1">
                <a:ea typeface="Calibri" panose="020F0502020204030204" pitchFamily="34" charset="0"/>
                <a:cs typeface="Times New Roman" panose="02020603050405020304" pitchFamily="18" charset="0"/>
              </a:rPr>
              <a:t>mGy</a:t>
            </a:r>
            <a:r>
              <a:rPr lang="en-US" altLang="en-US" u="sng" dirty="0">
                <a:ea typeface="Calibri" panose="020F0502020204030204" pitchFamily="34" charset="0"/>
                <a:cs typeface="Times New Roman" panose="02020603050405020304" pitchFamily="18" charset="0"/>
              </a:rPr>
              <a:t>/</a:t>
            </a:r>
            <a:r>
              <a:rPr lang="en-US" altLang="en-US" u="sng" dirty="0" err="1">
                <a:ea typeface="Calibri" panose="020F0502020204030204" pitchFamily="34" charset="0"/>
                <a:cs typeface="Times New Roman" panose="02020603050405020304" pitchFamily="18" charset="0"/>
              </a:rPr>
              <a:t>hr</a:t>
            </a:r>
            <a:r>
              <a:rPr lang="en-US" altLang="en-US" u="sng" dirty="0">
                <a:ea typeface="Calibri" panose="020F0502020204030204" pitchFamily="34" charset="0"/>
                <a:cs typeface="Times New Roman" panose="02020603050405020304" pitchFamily="18" charset="0"/>
              </a:rPr>
              <a:t> appears to promote </a:t>
            </a:r>
            <a:r>
              <a:rPr lang="en-US" altLang="en-US" b="1" u="sng" dirty="0">
                <a:ea typeface="Calibri" panose="020F0502020204030204" pitchFamily="34" charset="0"/>
                <a:cs typeface="Times New Roman" panose="02020603050405020304" pitchFamily="18" charset="0"/>
              </a:rPr>
              <a:t>optimal</a:t>
            </a:r>
            <a:r>
              <a:rPr lang="en-US" altLang="en-US" u="sng" dirty="0">
                <a:ea typeface="Calibri" panose="020F0502020204030204" pitchFamily="34" charset="0"/>
                <a:cs typeface="Times New Roman" panose="02020603050405020304" pitchFamily="18" charset="0"/>
              </a:rPr>
              <a:t> lifespan</a:t>
            </a:r>
            <a:r>
              <a:rPr lang="en-US" altLang="en-US" dirty="0">
                <a:ea typeface="Calibri" panose="020F0502020204030204" pitchFamily="34" charset="0"/>
                <a:cs typeface="Times New Roman" panose="02020603050405020304" pitchFamily="18" charset="0"/>
              </a:rPr>
              <a:t>. (Ref. 32</a:t>
            </a:r>
            <a:r>
              <a:rPr lang="en-US" altLang="en-US" dirty="0">
                <a:solidFill>
                  <a:srgbClr val="000000"/>
                </a:solidFill>
                <a:ea typeface="Calibri" panose="020F0502020204030204" pitchFamily="34" charset="0"/>
                <a:cs typeface="Times New Roman" panose="02020603050405020304" pitchFamily="18" charset="0"/>
              </a:rPr>
              <a:t>)</a:t>
            </a:r>
            <a:endParaRPr lang="en-US" altLang="en-US" i="1" dirty="0">
              <a:solidFill>
                <a:srgbClr val="000000"/>
              </a:solidFill>
              <a:ea typeface="Calibri" panose="020F0502020204030204" pitchFamily="34" charset="0"/>
              <a:cs typeface="Times New Roman" panose="02020603050405020304" pitchFamily="18" charset="0"/>
            </a:endParaRPr>
          </a:p>
          <a:p>
            <a:endParaRPr lang="en-US" altLang="en-US" dirty="0">
              <a:ea typeface="Calibri" panose="020F0502020204030204" pitchFamily="34" charset="0"/>
              <a:cs typeface="Times New Roman" panose="02020603050405020304" pitchFamily="18" charset="0"/>
            </a:endParaRPr>
          </a:p>
        </p:txBody>
      </p:sp>
      <p:sp>
        <p:nvSpPr>
          <p:cNvPr id="22532" name="Slide Number Placeholder 3">
            <a:extLst>
              <a:ext uri="{FF2B5EF4-FFF2-40B4-BE49-F238E27FC236}">
                <a16:creationId xmlns:a16="http://schemas.microsoft.com/office/drawing/2014/main" id="{861938B8-03FA-5E43-6947-97103101FD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4531-A919-4C12-B4D2-9196F749169D}" type="slidenum">
              <a:rPr lang="en-US" altLang="en-US" smtClean="0">
                <a:latin typeface="Arial" panose="020B0604020202020204" pitchFamily="34" charset="0"/>
              </a:rPr>
              <a:pPr fontAlgn="base">
                <a:spcBef>
                  <a:spcPct val="0"/>
                </a:spcBef>
                <a:spcAft>
                  <a:spcPct val="0"/>
                </a:spcAft>
              </a:pPr>
              <a:t>21</a:t>
            </a:fld>
            <a:endParaRPr lang="en-US" altLang="en-US">
              <a:latin typeface="Arial" panose="020B0604020202020204" pitchFamily="34" charset="0"/>
            </a:endParaRPr>
          </a:p>
        </p:txBody>
      </p:sp>
    </p:spTree>
    <p:extLst>
      <p:ext uri="{BB962C8B-B14F-4D97-AF65-F5344CB8AC3E}">
        <p14:creationId xmlns:p14="http://schemas.microsoft.com/office/powerpoint/2010/main" val="1980743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43CD84A7-8A60-F778-62B6-F9899CF14144}"/>
              </a:ext>
            </a:extLst>
          </p:cNvPr>
          <p:cNvSpPr>
            <a:spLocks noGrp="1" noRot="1" noChangeAspect="1" noChangeArrowheads="1" noTextEdit="1"/>
          </p:cNvSpPr>
          <p:nvPr>
            <p:ph type="sldImg"/>
          </p:nvPr>
        </p:nvSpPr>
        <p:spPr>
          <a:ln/>
        </p:spPr>
      </p:sp>
      <p:sp>
        <p:nvSpPr>
          <p:cNvPr id="166915" name="Notes Placeholder 2">
            <a:extLst>
              <a:ext uri="{FF2B5EF4-FFF2-40B4-BE49-F238E27FC236}">
                <a16:creationId xmlns:a16="http://schemas.microsoft.com/office/drawing/2014/main" id="{2A518B3A-C7E0-E51D-A4E2-B5EFE636D8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Note the logarithmic scale and doses in </a:t>
            </a:r>
            <a:r>
              <a:rPr lang="en-US" altLang="en-US" dirty="0" err="1">
                <a:latin typeface="Times" panose="02020603050405020304" pitchFamily="18" charset="0"/>
              </a:rPr>
              <a:t>microgray</a:t>
            </a:r>
            <a:r>
              <a:rPr lang="en-US" altLang="en-US" dirty="0">
                <a:latin typeface="Times" panose="02020603050405020304" pitchFamily="18" charset="0"/>
              </a:rPr>
              <a:t> per hour </a:t>
            </a:r>
            <a:r>
              <a:rPr lang="en-US" altLang="en-US" dirty="0">
                <a:latin typeface="Times" panose="02020603050405020304" pitchFamily="18" charset="0"/>
                <a:ea typeface="Calibri" panose="020F0502020204030204" pitchFamily="34" charset="0"/>
                <a:cs typeface="Times" panose="02020603050405020304" pitchFamily="18" charset="0"/>
              </a:rPr>
              <a:t>so that order-of-magnitude differences between normal low-dose-rate exposures and the high-dose-rate threshold are obvious.</a:t>
            </a:r>
            <a:endParaRPr lang="en-US" altLang="en-US"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41B55F91-BF96-6588-2F47-EE2D2CB64C35}"/>
              </a:ext>
            </a:extLst>
          </p:cNvPr>
          <p:cNvSpPr>
            <a:spLocks noGrp="1"/>
          </p:cNvSpPr>
          <p:nvPr>
            <p:ph type="sldNum" sz="quarter" idx="5"/>
          </p:nvPr>
        </p:nvSpPr>
        <p:spPr/>
        <p:txBody>
          <a:bodyPr/>
          <a:lstStyle/>
          <a:p>
            <a:pPr>
              <a:defRPr/>
            </a:pPr>
            <a:fld id="{51F2BEC5-D440-4191-B7B6-5DAD13E7A186}" type="slidenum">
              <a:rPr lang="en-US" altLang="en-US" smtClean="0"/>
              <a:pPr>
                <a:defRPr/>
              </a:pPr>
              <a:t>22</a:t>
            </a:fld>
            <a:endParaRPr lang="en-US" altLang="en-US"/>
          </a:p>
        </p:txBody>
      </p:sp>
    </p:spTree>
    <p:extLst>
      <p:ext uri="{BB962C8B-B14F-4D97-AF65-F5344CB8AC3E}">
        <p14:creationId xmlns:p14="http://schemas.microsoft.com/office/powerpoint/2010/main" val="4154311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0083B-E929-52DA-31F5-F8D759D42EC5}"/>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7F87006-D6A7-96A1-BF70-731657DBD9D7}"/>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C4A3429-3220-FB11-8A9F-AF88374B7E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look at some radiation exposure studies that support hormesis.</a:t>
            </a:r>
          </a:p>
          <a:p>
            <a:endParaRPr lang="en-US" altLang="en-US" dirty="0"/>
          </a:p>
        </p:txBody>
      </p:sp>
      <p:sp>
        <p:nvSpPr>
          <p:cNvPr id="22532" name="Slide Number Placeholder 3">
            <a:extLst>
              <a:ext uri="{FF2B5EF4-FFF2-40B4-BE49-F238E27FC236}">
                <a16:creationId xmlns:a16="http://schemas.microsoft.com/office/drawing/2014/main" id="{94248B15-5202-857F-27E9-D1389BBCF1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4531-A919-4C12-B4D2-9196F749169D}"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Tree>
    <p:extLst>
      <p:ext uri="{BB962C8B-B14F-4D97-AF65-F5344CB8AC3E}">
        <p14:creationId xmlns:p14="http://schemas.microsoft.com/office/powerpoint/2010/main" val="279177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EAA8-A7C4-E5B2-12D7-40632F4FE750}"/>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F9BDA78-CCD4-B16D-FF3E-1ABFB4214EB7}"/>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5A7F15C9-0085-F599-627E-97CDABDE04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Paracelsus (16</a:t>
            </a:r>
            <a:r>
              <a:rPr lang="en-US" altLang="en-US" baseline="30000" dirty="0"/>
              <a:t>th</a:t>
            </a:r>
            <a:r>
              <a:rPr lang="en-US" altLang="en-US" dirty="0"/>
              <a:t> century), the father of toxicology, is credited with the observation that the dose is what makes the poison.</a:t>
            </a:r>
          </a:p>
          <a:p>
            <a:endParaRPr lang="en-US" altLang="en-US" dirty="0"/>
          </a:p>
          <a:p>
            <a:r>
              <a:rPr lang="en-US" altLang="en-US" dirty="0"/>
              <a:t>Small amounts of potentially toxic chemicals (e.g., arsenic and mercury) are necessary for life to exist, while amounts above some threshold are toxic.</a:t>
            </a:r>
          </a:p>
          <a:p>
            <a:endParaRPr lang="en-US" altLang="en-US" dirty="0"/>
          </a:p>
          <a:p>
            <a:r>
              <a:rPr lang="en-US" altLang="en-US" dirty="0"/>
              <a:t>Ionizing radiation is no different than other potential toxins. Small doses are essential to life, while doses above some threshold increase cancer risk.</a:t>
            </a:r>
          </a:p>
          <a:p>
            <a:endParaRPr lang="en-US" altLang="en-US" dirty="0"/>
          </a:p>
          <a:p>
            <a:r>
              <a:rPr lang="en-US" altLang="en-US" dirty="0"/>
              <a:t>Note that the U.S. average dose-rate for (chronic) natural background radiation is around 0.0004 </a:t>
            </a:r>
            <a:r>
              <a:rPr lang="en-US" altLang="en-US" dirty="0" err="1"/>
              <a:t>mGy</a:t>
            </a:r>
            <a:r>
              <a:rPr lang="en-US" altLang="en-US" dirty="0"/>
              <a:t>/</a:t>
            </a:r>
            <a:r>
              <a:rPr lang="en-US" altLang="en-US" dirty="0" err="1"/>
              <a:t>hr</a:t>
            </a:r>
            <a:r>
              <a:rPr lang="en-US" altLang="en-US" dirty="0"/>
              <a:t>, well within the range of effective adaptive protection.</a:t>
            </a:r>
          </a:p>
          <a:p>
            <a:endParaRPr lang="en-US" altLang="en-US" dirty="0">
              <a:ea typeface="Calibri" panose="020F0502020204030204" pitchFamily="34" charset="0"/>
              <a:cs typeface="Times New Roman" panose="02020603050405020304" pitchFamily="18" charset="0"/>
            </a:endParaRPr>
          </a:p>
        </p:txBody>
      </p:sp>
      <p:sp>
        <p:nvSpPr>
          <p:cNvPr id="22532" name="Slide Number Placeholder 3">
            <a:extLst>
              <a:ext uri="{FF2B5EF4-FFF2-40B4-BE49-F238E27FC236}">
                <a16:creationId xmlns:a16="http://schemas.microsoft.com/office/drawing/2014/main" id="{88A647C3-F747-113B-EB2D-DAC8D6E66A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4531-A919-4C12-B4D2-9196F749169D}" type="slidenum">
              <a:rPr lang="en-US" altLang="en-US" smtClean="0">
                <a:latin typeface="Arial" panose="020B0604020202020204" pitchFamily="34" charset="0"/>
              </a:rPr>
              <a:pPr fontAlgn="base">
                <a:spcBef>
                  <a:spcPct val="0"/>
                </a:spcBef>
                <a:spcAft>
                  <a:spcPct val="0"/>
                </a:spcAft>
              </a:pPr>
              <a:t>24</a:t>
            </a:fld>
            <a:endParaRPr lang="en-US" altLang="en-US">
              <a:latin typeface="Arial" panose="020B0604020202020204" pitchFamily="34" charset="0"/>
            </a:endParaRPr>
          </a:p>
        </p:txBody>
      </p:sp>
    </p:spTree>
    <p:extLst>
      <p:ext uri="{BB962C8B-B14F-4D97-AF65-F5344CB8AC3E}">
        <p14:creationId xmlns:p14="http://schemas.microsoft.com/office/powerpoint/2010/main" val="3497420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6AD89-E70F-6793-799B-7B5034DEF448}"/>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BA56CE5-11DA-A96E-5C27-EC2B3FADFA6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44BD3004-21E9-6A05-A163-CB78A03459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Calibri" panose="020F0502020204030204" pitchFamily="34" charset="0"/>
              <a:cs typeface="Times New Roman" panose="02020603050405020304" pitchFamily="18" charset="0"/>
            </a:endParaRPr>
          </a:p>
        </p:txBody>
      </p:sp>
      <p:sp>
        <p:nvSpPr>
          <p:cNvPr id="22532" name="Slide Number Placeholder 3">
            <a:extLst>
              <a:ext uri="{FF2B5EF4-FFF2-40B4-BE49-F238E27FC236}">
                <a16:creationId xmlns:a16="http://schemas.microsoft.com/office/drawing/2014/main" id="{F5F2B0AC-FCA9-9085-134B-E4A5D284F0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4531-A919-4C12-B4D2-9196F749169D}" type="slidenum">
              <a:rPr lang="en-US" altLang="en-US" smtClean="0">
                <a:latin typeface="Arial" panose="020B0604020202020204" pitchFamily="34" charset="0"/>
              </a:rPr>
              <a:pPr fontAlgn="base">
                <a:spcBef>
                  <a:spcPct val="0"/>
                </a:spcBef>
                <a:spcAft>
                  <a:spcPct val="0"/>
                </a:spcAft>
              </a:pPr>
              <a:t>25</a:t>
            </a:fld>
            <a:endParaRPr lang="en-US" altLang="en-US">
              <a:latin typeface="Arial" panose="020B0604020202020204" pitchFamily="34" charset="0"/>
            </a:endParaRPr>
          </a:p>
        </p:txBody>
      </p:sp>
    </p:spTree>
    <p:extLst>
      <p:ext uri="{BB962C8B-B14F-4D97-AF65-F5344CB8AC3E}">
        <p14:creationId xmlns:p14="http://schemas.microsoft.com/office/powerpoint/2010/main" val="3255387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32A457BD-9D51-893C-161A-339260C65FEE}"/>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F76F17D2-4CC3-2901-8573-0A7E80BCB5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1076" name="Slide Number Placeholder 3">
            <a:extLst>
              <a:ext uri="{FF2B5EF4-FFF2-40B4-BE49-F238E27FC236}">
                <a16:creationId xmlns:a16="http://schemas.microsoft.com/office/drawing/2014/main" id="{182ED607-5B08-8A4A-CC23-C4E04E2D6F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88E7146-46A0-4111-89D3-76B799FC286C}" type="slidenum">
              <a:rPr lang="en-US" altLang="en-US" smtClean="0">
                <a:latin typeface="Arial" panose="020B0604020202020204" pitchFamily="34" charset="0"/>
              </a:rPr>
              <a:pPr fontAlgn="base">
                <a:spcBef>
                  <a:spcPct val="0"/>
                </a:spcBef>
                <a:spcAft>
                  <a:spcPct val="0"/>
                </a:spcAft>
              </a:pPr>
              <a:t>26</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BA2E5F68-9A1D-A586-D878-7EE7502957D7}"/>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BD6D4D00-6498-9008-E219-D949612CD9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F8FE76B-9FDB-E2BC-7583-48B540A3D5BF}"/>
              </a:ext>
            </a:extLst>
          </p:cNvPr>
          <p:cNvSpPr>
            <a:spLocks noGrp="1"/>
          </p:cNvSpPr>
          <p:nvPr>
            <p:ph type="sldNum" sz="quarter" idx="5"/>
          </p:nvPr>
        </p:nvSpPr>
        <p:spPr/>
        <p:txBody>
          <a:bodyPr/>
          <a:lstStyle/>
          <a:p>
            <a:pPr>
              <a:defRPr/>
            </a:pPr>
            <a:fld id="{F5E9271B-DDD2-41CE-847D-7D12B6A9A4D5}" type="slidenum">
              <a:rPr lang="en-US" altLang="en-US" smtClean="0"/>
              <a:pPr>
                <a:defRPr/>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80B088F9-0A24-CAD8-4799-2C6D6B627539}"/>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BDE40FED-71D1-31D1-0040-C9F2AC2CE1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B4B2221-B30D-22F3-5079-E1B8B76AEAF7}"/>
              </a:ext>
            </a:extLst>
          </p:cNvPr>
          <p:cNvSpPr>
            <a:spLocks noGrp="1"/>
          </p:cNvSpPr>
          <p:nvPr>
            <p:ph type="sldNum" sz="quarter" idx="5"/>
          </p:nvPr>
        </p:nvSpPr>
        <p:spPr/>
        <p:txBody>
          <a:bodyPr/>
          <a:lstStyle/>
          <a:p>
            <a:pPr>
              <a:defRPr/>
            </a:pPr>
            <a:fld id="{70781184-50E4-4B52-90D9-B067EE3D674F}" type="slidenum">
              <a:rPr lang="en-US" altLang="en-US" smtClean="0"/>
              <a:pPr>
                <a:defRPr/>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B0A7F07C-A96B-3C41-9DD7-191F547E498D}"/>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455B96FC-0B20-73CB-3E59-9BE9583138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5744F3C-D7C2-BC26-5424-957820913F8D}"/>
              </a:ext>
            </a:extLst>
          </p:cNvPr>
          <p:cNvSpPr>
            <a:spLocks noGrp="1"/>
          </p:cNvSpPr>
          <p:nvPr>
            <p:ph type="sldNum" sz="quarter" idx="5"/>
          </p:nvPr>
        </p:nvSpPr>
        <p:spPr/>
        <p:txBody>
          <a:bodyPr/>
          <a:lstStyle/>
          <a:p>
            <a:pPr>
              <a:defRPr/>
            </a:pPr>
            <a:fld id="{2F6438DD-49B4-43EB-978F-52A7B0BA3386}" type="slidenum">
              <a:rPr lang="en-US" altLang="en-US" smtClean="0"/>
              <a:pPr>
                <a:defRPr/>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7EAF1-65C7-36B8-784A-DF73154E97C3}"/>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D4F77A2-8AF7-B84B-A77F-CB23ED0A49C0}"/>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F8279D9-91B3-571A-E00A-D53E0567FE9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Slide reference:</a:t>
            </a:r>
          </a:p>
          <a:p>
            <a:r>
              <a:rPr lang="en-US" altLang="en-US" dirty="0"/>
              <a:t>a. Hugh Henry, Radiation Effects on People – The Revolution in Radiobiology, 2024</a:t>
            </a:r>
          </a:p>
        </p:txBody>
      </p:sp>
      <p:sp>
        <p:nvSpPr>
          <p:cNvPr id="22532" name="Slide Number Placeholder 3">
            <a:extLst>
              <a:ext uri="{FF2B5EF4-FFF2-40B4-BE49-F238E27FC236}">
                <a16:creationId xmlns:a16="http://schemas.microsoft.com/office/drawing/2014/main" id="{7A956702-1EEF-3517-4EB1-1C2A6DD21D9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4531-A919-4C12-B4D2-9196F749169D}" type="slidenum">
              <a:rPr lang="en-US" altLang="en-US" smtClean="0">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Tree>
    <p:extLst>
      <p:ext uri="{BB962C8B-B14F-4D97-AF65-F5344CB8AC3E}">
        <p14:creationId xmlns:p14="http://schemas.microsoft.com/office/powerpoint/2010/main" val="285476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9828D-7BAD-28F5-01B9-B832BF3CBAC2}"/>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95B9B4F-0FBE-99D7-5B73-0D29E9768C95}"/>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E5EFAF60-DFA4-3CD9-BA55-05B193FF0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Slide Number Placeholder 3">
            <a:extLst>
              <a:ext uri="{FF2B5EF4-FFF2-40B4-BE49-F238E27FC236}">
                <a16:creationId xmlns:a16="http://schemas.microsoft.com/office/drawing/2014/main" id="{805BEA40-6C52-6AC6-4E30-B3ED2FA209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4531-A919-4C12-B4D2-9196F749169D}"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Tree>
    <p:extLst>
      <p:ext uri="{BB962C8B-B14F-4D97-AF65-F5344CB8AC3E}">
        <p14:creationId xmlns:p14="http://schemas.microsoft.com/office/powerpoint/2010/main" val="59916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D99F-22D9-DD26-E5A1-0D1859F8C67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61EA391-4CB9-98A0-F160-844450D4833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0B66F1DB-E71E-4EFC-F643-D869D960932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Slide Number Placeholder 3">
            <a:extLst>
              <a:ext uri="{FF2B5EF4-FFF2-40B4-BE49-F238E27FC236}">
                <a16:creationId xmlns:a16="http://schemas.microsoft.com/office/drawing/2014/main" id="{F6D4F5B8-EFDE-E846-619C-F1CD6590CD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4531-A919-4C12-B4D2-9196F749169D}" type="slidenum">
              <a:rPr lang="en-US" altLang="en-US" smtClean="0">
                <a:latin typeface="Arial" panose="020B0604020202020204" pitchFamily="34" charset="0"/>
              </a:rPr>
              <a:pPr fontAlgn="base">
                <a:spcBef>
                  <a:spcPct val="0"/>
                </a:spcBef>
                <a:spcAft>
                  <a:spcPct val="0"/>
                </a:spcAft>
              </a:pPr>
              <a:t>5</a:t>
            </a:fld>
            <a:endParaRPr lang="en-US" altLang="en-US">
              <a:latin typeface="Arial" panose="020B0604020202020204" pitchFamily="34" charset="0"/>
            </a:endParaRPr>
          </a:p>
        </p:txBody>
      </p:sp>
    </p:spTree>
    <p:extLst>
      <p:ext uri="{BB962C8B-B14F-4D97-AF65-F5344CB8AC3E}">
        <p14:creationId xmlns:p14="http://schemas.microsoft.com/office/powerpoint/2010/main" val="356361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08E4CB7-BCD0-F069-1584-CF3442AE9875}"/>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31D2BEC2-CE31-89B4-A46B-26F93C218A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Numerous studies support this dose-response conclusion.</a:t>
            </a:r>
          </a:p>
        </p:txBody>
      </p:sp>
      <p:sp>
        <p:nvSpPr>
          <p:cNvPr id="22532" name="Slide Number Placeholder 3">
            <a:extLst>
              <a:ext uri="{FF2B5EF4-FFF2-40B4-BE49-F238E27FC236}">
                <a16:creationId xmlns:a16="http://schemas.microsoft.com/office/drawing/2014/main" id="{EF1E6789-F652-8BCD-4F36-F111860E01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934531-A919-4C12-B4D2-9196F749169D}"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58DB743-7FF4-DA74-CF3F-7E48FBEF9317}"/>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54CC246-D3E4-CC29-15B9-8C84DDA63742}"/>
              </a:ext>
            </a:extLst>
          </p:cNvPr>
          <p:cNvSpPr>
            <a:spLocks noGrp="1" noChangeArrowheads="1"/>
          </p:cNvSpPr>
          <p:nvPr>
            <p:ph type="body" idx="1"/>
          </p:nvPr>
        </p:nvSpPr>
        <p:spPr/>
        <p:txBody>
          <a:bodyPr/>
          <a:lstStyle/>
          <a:p>
            <a:pPr eaLnBrk="1" hangingPunct="1">
              <a:spcBef>
                <a:spcPct val="0"/>
              </a:spcBef>
              <a:defRPr/>
            </a:pPr>
            <a:r>
              <a:rPr lang="en-US" altLang="en-US" dirty="0">
                <a:latin typeface="+mn-lt"/>
              </a:rPr>
              <a:t>This graphic shows that radiation-induced hormesis</a:t>
            </a:r>
          </a:p>
          <a:p>
            <a:pPr marL="628650" lvl="1" indent="-171450" eaLnBrk="1" hangingPunct="1">
              <a:spcBef>
                <a:spcPct val="0"/>
              </a:spcBef>
              <a:buFont typeface="Arial" panose="020B0604020202020204" pitchFamily="34" charset="0"/>
              <a:buChar char="•"/>
              <a:defRPr/>
            </a:pPr>
            <a:r>
              <a:rPr lang="en-US" altLang="en-US" dirty="0">
                <a:latin typeface="+mn-lt"/>
              </a:rPr>
              <a:t>is applicable to physiological effects of </a:t>
            </a:r>
            <a:r>
              <a:rPr lang="en-US" altLang="en-US" u="sng" dirty="0">
                <a:latin typeface="+mn-lt"/>
              </a:rPr>
              <a:t>acute</a:t>
            </a:r>
            <a:r>
              <a:rPr lang="en-US" altLang="en-US" dirty="0">
                <a:latin typeface="+mn-lt"/>
              </a:rPr>
              <a:t>, low-dose radiation in the range of 0.01 to 0.5 </a:t>
            </a:r>
            <a:r>
              <a:rPr lang="en-US" altLang="en-US" dirty="0" err="1">
                <a:latin typeface="+mn-lt"/>
              </a:rPr>
              <a:t>Gy</a:t>
            </a:r>
            <a:r>
              <a:rPr lang="en-US" altLang="en-US" dirty="0">
                <a:latin typeface="+mn-lt"/>
              </a:rPr>
              <a:t> of total absorbed dose, and </a:t>
            </a:r>
          </a:p>
          <a:p>
            <a:pPr marL="628650" lvl="1" indent="-171450" eaLnBrk="1" hangingPunct="1">
              <a:spcBef>
                <a:spcPct val="0"/>
              </a:spcBef>
              <a:buFont typeface="Arial" panose="020B0604020202020204" pitchFamily="34" charset="0"/>
              <a:buChar char="•"/>
              <a:defRPr/>
            </a:pPr>
            <a:r>
              <a:rPr lang="en-US" altLang="en-US" dirty="0"/>
              <a:t>neutralizes radiation-induced DNA damage for </a:t>
            </a:r>
            <a:r>
              <a:rPr lang="en-US" altLang="en-US" u="sng" dirty="0"/>
              <a:t>acute</a:t>
            </a:r>
            <a:r>
              <a:rPr lang="en-US" altLang="en-US" dirty="0"/>
              <a:t> doses up to 0.2 </a:t>
            </a:r>
            <a:r>
              <a:rPr lang="en-US" altLang="en-US" dirty="0" err="1"/>
              <a:t>Gy</a:t>
            </a:r>
            <a:r>
              <a:rPr lang="en-US" altLang="en-US" dirty="0"/>
              <a:t>.</a:t>
            </a:r>
          </a:p>
          <a:p>
            <a:pPr>
              <a:defRPr/>
            </a:pPr>
            <a:endParaRPr lang="en-US" altLang="en-US" dirty="0"/>
          </a:p>
          <a:p>
            <a:pPr>
              <a:defRPr/>
            </a:pPr>
            <a:r>
              <a:rPr lang="en-US" altLang="en-US" dirty="0">
                <a:latin typeface="+mn-lt"/>
              </a:rPr>
              <a:t>0.2 Gray (20 rem) is effectively the absorbed dose threshold for radiation-induced adverse health effects.</a:t>
            </a:r>
          </a:p>
        </p:txBody>
      </p:sp>
      <p:sp>
        <p:nvSpPr>
          <p:cNvPr id="20484" name="Slide Number Placeholder 3">
            <a:extLst>
              <a:ext uri="{FF2B5EF4-FFF2-40B4-BE49-F238E27FC236}">
                <a16:creationId xmlns:a16="http://schemas.microsoft.com/office/drawing/2014/main" id="{0ADED325-21C8-46EB-18D6-E7EDEEC761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ECCB87-77E4-441C-866F-6E67602D8BE2}"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0134AA42-A0F0-CC08-7113-DEB152705144}"/>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CB8B93E0-743E-7685-EB15-BFA11AAF9B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164" name="Slide Number Placeholder 3">
            <a:extLst>
              <a:ext uri="{FF2B5EF4-FFF2-40B4-BE49-F238E27FC236}">
                <a16:creationId xmlns:a16="http://schemas.microsoft.com/office/drawing/2014/main" id="{27EDAE73-7D5D-09ED-CB97-89210E4199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74E697-65CB-4723-87AE-7F731DF3764C}" type="slidenum">
              <a:rPr lang="en-US" altLang="en-US" smtClean="0">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Tree>
    <p:extLst>
      <p:ext uri="{BB962C8B-B14F-4D97-AF65-F5344CB8AC3E}">
        <p14:creationId xmlns:p14="http://schemas.microsoft.com/office/powerpoint/2010/main" val="94770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E172D902-7F58-9C7E-C905-88CBE862303F}"/>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24D64DB1-0670-C7D5-3C39-612CD629D6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a:extLst>
              <a:ext uri="{FF2B5EF4-FFF2-40B4-BE49-F238E27FC236}">
                <a16:creationId xmlns:a16="http://schemas.microsoft.com/office/drawing/2014/main" id="{8627F779-C442-4586-50A0-91EAF70083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952EF1-A689-40A3-8C97-DC792B7725C1}"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extLst>
      <p:ext uri="{BB962C8B-B14F-4D97-AF65-F5344CB8AC3E}">
        <p14:creationId xmlns:p14="http://schemas.microsoft.com/office/powerpoint/2010/main" val="1059542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542075-060A-4CD0-A88C-FE7F7DC84234}" type="slidenum">
              <a:rPr lang="en-US" altLang="en-US" smtClean="0"/>
              <a:pPr>
                <a:defRPr/>
              </a:pPr>
              <a:t>‹#›</a:t>
            </a:fld>
            <a:endParaRPr lang="en-US" altLang="en-US"/>
          </a:p>
        </p:txBody>
      </p:sp>
    </p:spTree>
    <p:extLst>
      <p:ext uri="{BB962C8B-B14F-4D97-AF65-F5344CB8AC3E}">
        <p14:creationId xmlns:p14="http://schemas.microsoft.com/office/powerpoint/2010/main" val="344365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2DCA6A-91BA-4901-AEDD-A4718388DDBE}" type="slidenum">
              <a:rPr lang="en-US" altLang="en-US" smtClean="0"/>
              <a:pPr>
                <a:defRPr/>
              </a:pPr>
              <a:t>‹#›</a:t>
            </a:fld>
            <a:endParaRPr lang="en-US" altLang="en-US"/>
          </a:p>
        </p:txBody>
      </p:sp>
    </p:spTree>
    <p:extLst>
      <p:ext uri="{BB962C8B-B14F-4D97-AF65-F5344CB8AC3E}">
        <p14:creationId xmlns:p14="http://schemas.microsoft.com/office/powerpoint/2010/main" val="313252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2DCA6A-91BA-4901-AEDD-A4718388DDBE}"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595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2DCA6A-91BA-4901-AEDD-A4718388DDBE}" type="slidenum">
              <a:rPr lang="en-US" altLang="en-US" smtClean="0"/>
              <a:pPr>
                <a:defRPr/>
              </a:pPr>
              <a:t>‹#›</a:t>
            </a:fld>
            <a:endParaRPr lang="en-US" altLang="en-US"/>
          </a:p>
        </p:txBody>
      </p:sp>
    </p:spTree>
    <p:extLst>
      <p:ext uri="{BB962C8B-B14F-4D97-AF65-F5344CB8AC3E}">
        <p14:creationId xmlns:p14="http://schemas.microsoft.com/office/powerpoint/2010/main" val="1141422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2DCA6A-91BA-4901-AEDD-A4718388DDBE}"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5380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2DCA6A-91BA-4901-AEDD-A4718388DDBE}" type="slidenum">
              <a:rPr lang="en-US" altLang="en-US" smtClean="0"/>
              <a:pPr>
                <a:defRPr/>
              </a:pPr>
              <a:t>‹#›</a:t>
            </a:fld>
            <a:endParaRPr lang="en-US" altLang="en-US"/>
          </a:p>
        </p:txBody>
      </p:sp>
    </p:spTree>
    <p:extLst>
      <p:ext uri="{BB962C8B-B14F-4D97-AF65-F5344CB8AC3E}">
        <p14:creationId xmlns:p14="http://schemas.microsoft.com/office/powerpoint/2010/main" val="851912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F8288E-4410-4DFE-9B9C-175C71342326}" type="slidenum">
              <a:rPr lang="en-US" altLang="en-US" smtClean="0"/>
              <a:pPr>
                <a:defRPr/>
              </a:pPr>
              <a:t>‹#›</a:t>
            </a:fld>
            <a:endParaRPr lang="en-US" altLang="en-US"/>
          </a:p>
        </p:txBody>
      </p:sp>
    </p:spTree>
    <p:extLst>
      <p:ext uri="{BB962C8B-B14F-4D97-AF65-F5344CB8AC3E}">
        <p14:creationId xmlns:p14="http://schemas.microsoft.com/office/powerpoint/2010/main" val="423115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0CE182-791F-4B48-8C06-36C4DEE5466E}" type="slidenum">
              <a:rPr lang="en-US" altLang="en-US" smtClean="0"/>
              <a:pPr>
                <a:defRPr/>
              </a:pPr>
              <a:t>‹#›</a:t>
            </a:fld>
            <a:endParaRPr lang="en-US" altLang="en-US"/>
          </a:p>
        </p:txBody>
      </p:sp>
    </p:spTree>
    <p:extLst>
      <p:ext uri="{BB962C8B-B14F-4D97-AF65-F5344CB8AC3E}">
        <p14:creationId xmlns:p14="http://schemas.microsoft.com/office/powerpoint/2010/main" val="123212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BB2B9B-79E7-48A1-A440-845CBAB99F7F}" type="slidenum">
              <a:rPr lang="en-US" altLang="en-US" smtClean="0"/>
              <a:pPr>
                <a:defRPr/>
              </a:pPr>
              <a:t>‹#›</a:t>
            </a:fld>
            <a:endParaRPr lang="en-US" altLang="en-US"/>
          </a:p>
        </p:txBody>
      </p:sp>
    </p:spTree>
    <p:extLst>
      <p:ext uri="{BB962C8B-B14F-4D97-AF65-F5344CB8AC3E}">
        <p14:creationId xmlns:p14="http://schemas.microsoft.com/office/powerpoint/2010/main" val="287502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0E652E-7A98-4650-B71E-6E9F706F6478}" type="slidenum">
              <a:rPr lang="en-US" altLang="en-US" smtClean="0"/>
              <a:pPr>
                <a:defRPr/>
              </a:pPr>
              <a:t>‹#›</a:t>
            </a:fld>
            <a:endParaRPr lang="en-US" altLang="en-US"/>
          </a:p>
        </p:txBody>
      </p:sp>
    </p:spTree>
    <p:extLst>
      <p:ext uri="{BB962C8B-B14F-4D97-AF65-F5344CB8AC3E}">
        <p14:creationId xmlns:p14="http://schemas.microsoft.com/office/powerpoint/2010/main" val="238692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0E81C9-9F23-4EE3-A5A2-C48F64F35B0A}" type="slidenum">
              <a:rPr lang="en-US" altLang="en-US" smtClean="0"/>
              <a:pPr>
                <a:defRPr/>
              </a:pPr>
              <a:t>‹#›</a:t>
            </a:fld>
            <a:endParaRPr lang="en-US" altLang="en-US"/>
          </a:p>
        </p:txBody>
      </p:sp>
    </p:spTree>
    <p:extLst>
      <p:ext uri="{BB962C8B-B14F-4D97-AF65-F5344CB8AC3E}">
        <p14:creationId xmlns:p14="http://schemas.microsoft.com/office/powerpoint/2010/main" val="231282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5B0AE0D-AD8C-49B4-92CF-4EE31589781D}" type="slidenum">
              <a:rPr lang="en-US" altLang="en-US" smtClean="0"/>
              <a:pPr>
                <a:defRPr/>
              </a:pPr>
              <a:t>‹#›</a:t>
            </a:fld>
            <a:endParaRPr lang="en-US" altLang="en-US"/>
          </a:p>
        </p:txBody>
      </p:sp>
    </p:spTree>
    <p:extLst>
      <p:ext uri="{BB962C8B-B14F-4D97-AF65-F5344CB8AC3E}">
        <p14:creationId xmlns:p14="http://schemas.microsoft.com/office/powerpoint/2010/main" val="255626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76DB810-1B21-4B1A-B595-FF52709BCAD9}" type="slidenum">
              <a:rPr lang="en-US" altLang="en-US" smtClean="0"/>
              <a:pPr>
                <a:defRPr/>
              </a:pPr>
              <a:t>‹#›</a:t>
            </a:fld>
            <a:endParaRPr lang="en-US" altLang="en-US"/>
          </a:p>
        </p:txBody>
      </p:sp>
    </p:spTree>
    <p:extLst>
      <p:ext uri="{BB962C8B-B14F-4D97-AF65-F5344CB8AC3E}">
        <p14:creationId xmlns:p14="http://schemas.microsoft.com/office/powerpoint/2010/main" val="416135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DA5391C-9E7B-4928-90EB-65553B0F7754}" type="slidenum">
              <a:rPr lang="en-US" altLang="en-US" smtClean="0"/>
              <a:pPr>
                <a:defRPr/>
              </a:pPr>
              <a:t>‹#›</a:t>
            </a:fld>
            <a:endParaRPr lang="en-US" altLang="en-US"/>
          </a:p>
        </p:txBody>
      </p:sp>
    </p:spTree>
    <p:extLst>
      <p:ext uri="{BB962C8B-B14F-4D97-AF65-F5344CB8AC3E}">
        <p14:creationId xmlns:p14="http://schemas.microsoft.com/office/powerpoint/2010/main" val="159387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4893DA-A01C-4C11-A2E2-BDF3D82802BC}" type="slidenum">
              <a:rPr lang="en-US" altLang="en-US" smtClean="0"/>
              <a:pPr>
                <a:defRPr/>
              </a:pPr>
              <a:t>‹#›</a:t>
            </a:fld>
            <a:endParaRPr lang="en-US" altLang="en-US"/>
          </a:p>
        </p:txBody>
      </p:sp>
    </p:spTree>
    <p:extLst>
      <p:ext uri="{BB962C8B-B14F-4D97-AF65-F5344CB8AC3E}">
        <p14:creationId xmlns:p14="http://schemas.microsoft.com/office/powerpoint/2010/main" val="52567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9DD6F8-2BF0-4909-ACF6-9EEE98CB5E6D}" type="slidenum">
              <a:rPr lang="en-US" altLang="en-US" smtClean="0"/>
              <a:pPr>
                <a:defRPr/>
              </a:pPr>
              <a:t>‹#›</a:t>
            </a:fld>
            <a:endParaRPr lang="en-US" altLang="en-US"/>
          </a:p>
        </p:txBody>
      </p:sp>
    </p:spTree>
    <p:extLst>
      <p:ext uri="{BB962C8B-B14F-4D97-AF65-F5344CB8AC3E}">
        <p14:creationId xmlns:p14="http://schemas.microsoft.com/office/powerpoint/2010/main" val="370517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612DCA6A-91BA-4901-AEDD-A4718388DDBE}" type="slidenum">
              <a:rPr lang="en-US" altLang="en-US" smtClean="0"/>
              <a:pPr>
                <a:defRPr/>
              </a:pPr>
              <a:t>‹#›</a:t>
            </a:fld>
            <a:endParaRPr lang="en-US" altLang="en-US"/>
          </a:p>
        </p:txBody>
      </p:sp>
    </p:spTree>
    <p:extLst>
      <p:ext uri="{BB962C8B-B14F-4D97-AF65-F5344CB8AC3E}">
        <p14:creationId xmlns:p14="http://schemas.microsoft.com/office/powerpoint/2010/main" val="18230078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mragheb.com/NPRE%20402%20ME%20405%20Nuclear%20Power%20Engineering/Radiation%20Hormesis.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168E47D-1EC9-5D62-6846-EF76FF9B1930}"/>
              </a:ext>
            </a:extLst>
          </p:cNvPr>
          <p:cNvSpPr>
            <a:spLocks noGrp="1" noChangeArrowheads="1"/>
          </p:cNvSpPr>
          <p:nvPr>
            <p:ph type="ctrTitle"/>
          </p:nvPr>
        </p:nvSpPr>
        <p:spPr>
          <a:xfrm>
            <a:off x="685800" y="1752600"/>
            <a:ext cx="7772400" cy="1069975"/>
          </a:xfrm>
        </p:spPr>
        <p:txBody>
          <a:bodyPr/>
          <a:lstStyle/>
          <a:p>
            <a:pPr algn="ctr" eaLnBrk="1" hangingPunct="1"/>
            <a:r>
              <a:rPr lang="en-US" altLang="en-US" sz="4000" dirty="0">
                <a:solidFill>
                  <a:schemeClr val="tx1"/>
                </a:solidFill>
                <a:latin typeface="Arial" panose="020B0604020202020204" pitchFamily="34" charset="0"/>
                <a:cs typeface="Arial" panose="020B0604020202020204" pitchFamily="34" charset="0"/>
              </a:rPr>
              <a:t>Radiation Hormesis</a:t>
            </a:r>
          </a:p>
        </p:txBody>
      </p:sp>
      <p:sp>
        <p:nvSpPr>
          <p:cNvPr id="3075" name="Rectangle 3">
            <a:extLst>
              <a:ext uri="{FF2B5EF4-FFF2-40B4-BE49-F238E27FC236}">
                <a16:creationId xmlns:a16="http://schemas.microsoft.com/office/drawing/2014/main" id="{B97E86D3-B2D7-94AE-32F4-30F3D247CB6F}"/>
              </a:ext>
            </a:extLst>
          </p:cNvPr>
          <p:cNvSpPr>
            <a:spLocks noGrp="1" noChangeArrowheads="1"/>
          </p:cNvSpPr>
          <p:nvPr>
            <p:ph type="subTitle" idx="1"/>
          </p:nvPr>
        </p:nvSpPr>
        <p:spPr>
          <a:xfrm>
            <a:off x="1371600" y="2971800"/>
            <a:ext cx="6400800" cy="533400"/>
          </a:xfrm>
        </p:spPr>
        <p:txBody>
          <a:bodyPr/>
          <a:lstStyle/>
          <a:p>
            <a:pPr algn="ctr" eaLnBrk="1" hangingPunct="1">
              <a:spcBef>
                <a:spcPct val="0"/>
              </a:spcBef>
            </a:pPr>
            <a:r>
              <a:rPr lang="en-US" altLang="en-US" dirty="0">
                <a:solidFill>
                  <a:schemeClr val="tx1"/>
                </a:solidFill>
                <a:latin typeface="Arial" panose="020B0604020202020204" pitchFamily="34" charset="0"/>
                <a:cs typeface="Arial" panose="020B0604020202020204" pitchFamily="34" charset="0"/>
              </a:rPr>
              <a:t>Beneficial Effects of Low-Dose Radiation</a:t>
            </a:r>
          </a:p>
        </p:txBody>
      </p:sp>
      <p:sp>
        <p:nvSpPr>
          <p:cNvPr id="3076" name="Text Box 4">
            <a:extLst>
              <a:ext uri="{FF2B5EF4-FFF2-40B4-BE49-F238E27FC236}">
                <a16:creationId xmlns:a16="http://schemas.microsoft.com/office/drawing/2014/main" id="{56064B8B-41F0-3332-3022-0F3F93DA0DC2}"/>
              </a:ext>
            </a:extLst>
          </p:cNvPr>
          <p:cNvSpPr txBox="1">
            <a:spLocks noChangeArrowheads="1"/>
          </p:cNvSpPr>
          <p:nvPr/>
        </p:nvSpPr>
        <p:spPr bwMode="auto">
          <a:xfrm>
            <a:off x="1981200" y="3654425"/>
            <a:ext cx="5181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000">
                <a:latin typeface="Arial" panose="020B0604020202020204" pitchFamily="34" charset="0"/>
              </a:rPr>
              <a:t>Jeffrey A. Mahn</a:t>
            </a:r>
          </a:p>
          <a:p>
            <a:pPr algn="ctr" eaLnBrk="1" hangingPunct="1">
              <a:lnSpc>
                <a:spcPct val="100000"/>
              </a:lnSpc>
              <a:spcBef>
                <a:spcPct val="0"/>
              </a:spcBef>
              <a:buFontTx/>
              <a:buNone/>
            </a:pPr>
            <a:r>
              <a:rPr lang="en-US" altLang="en-US" sz="2000">
                <a:latin typeface="Arial" panose="020B0604020202020204" pitchFamily="34" charset="0"/>
              </a:rPr>
              <a:t>Nuclear Engineer (Retired)</a:t>
            </a:r>
          </a:p>
          <a:p>
            <a:pPr algn="ctr" eaLnBrk="1" hangingPunct="1">
              <a:lnSpc>
                <a:spcPct val="100000"/>
              </a:lnSpc>
              <a:spcBef>
                <a:spcPct val="0"/>
              </a:spcBef>
              <a:buFontTx/>
              <a:buNone/>
            </a:pPr>
            <a:r>
              <a:rPr lang="en-US" altLang="en-US" sz="2000">
                <a:latin typeface="Arial" panose="020B0604020202020204" pitchFamily="34" charset="0"/>
              </a:rPr>
              <a:t>Albuquerque, NM USA</a:t>
            </a:r>
          </a:p>
          <a:p>
            <a:pPr algn="ctr" eaLnBrk="1" hangingPunct="1">
              <a:lnSpc>
                <a:spcPct val="100000"/>
              </a:lnSpc>
              <a:spcBef>
                <a:spcPct val="0"/>
              </a:spcBef>
              <a:buFontTx/>
              <a:buNone/>
            </a:pPr>
            <a:r>
              <a:rPr lang="en-US" altLang="en-US" sz="2000">
                <a:latin typeface="Arial" panose="020B0604020202020204" pitchFamily="34" charset="0"/>
              </a:rPr>
              <a:t>jamahn47@gmail.com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Box 1">
            <a:extLst>
              <a:ext uri="{FF2B5EF4-FFF2-40B4-BE49-F238E27FC236}">
                <a16:creationId xmlns:a16="http://schemas.microsoft.com/office/drawing/2014/main" id="{52B03CB6-02A8-A037-4D1F-C2EB39C4A4C5}"/>
              </a:ext>
            </a:extLst>
          </p:cNvPr>
          <p:cNvSpPr txBox="1">
            <a:spLocks noChangeArrowheads="1"/>
          </p:cNvSpPr>
          <p:nvPr/>
        </p:nvSpPr>
        <p:spPr bwMode="auto">
          <a:xfrm>
            <a:off x="685800" y="490537"/>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dirty="0">
                <a:latin typeface="Arial" panose="020B0604020202020204" pitchFamily="34" charset="0"/>
              </a:rPr>
              <a:t>Gamma-Ray Dose vs. Cancer Mortality Rate</a:t>
            </a:r>
          </a:p>
        </p:txBody>
      </p:sp>
      <p:grpSp>
        <p:nvGrpSpPr>
          <p:cNvPr id="2" name="Group 1">
            <a:extLst>
              <a:ext uri="{FF2B5EF4-FFF2-40B4-BE49-F238E27FC236}">
                <a16:creationId xmlns:a16="http://schemas.microsoft.com/office/drawing/2014/main" id="{457C0C96-6A22-AC0F-6B75-F66EFD3ED0A5}"/>
              </a:ext>
            </a:extLst>
          </p:cNvPr>
          <p:cNvGrpSpPr/>
          <p:nvPr/>
        </p:nvGrpSpPr>
        <p:grpSpPr>
          <a:xfrm>
            <a:off x="715962" y="1371600"/>
            <a:ext cx="7589838" cy="4995863"/>
            <a:chOff x="715963" y="1881188"/>
            <a:chExt cx="6324600" cy="3932237"/>
          </a:xfrm>
        </p:grpSpPr>
        <p:pic>
          <p:nvPicPr>
            <p:cNvPr id="95234" name="Picture 2">
              <a:extLst>
                <a:ext uri="{FF2B5EF4-FFF2-40B4-BE49-F238E27FC236}">
                  <a16:creationId xmlns:a16="http://schemas.microsoft.com/office/drawing/2014/main" id="{E3182059-43EB-A128-9C88-A743C7E4C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881188"/>
              <a:ext cx="6194425"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5236" name="Group 4">
              <a:extLst>
                <a:ext uri="{FF2B5EF4-FFF2-40B4-BE49-F238E27FC236}">
                  <a16:creationId xmlns:a16="http://schemas.microsoft.com/office/drawing/2014/main" id="{09F734F7-B14B-C3CE-F81B-C1C3E594E28F}"/>
                </a:ext>
              </a:extLst>
            </p:cNvPr>
            <p:cNvGrpSpPr>
              <a:grpSpLocks/>
            </p:cNvGrpSpPr>
            <p:nvPr/>
          </p:nvGrpSpPr>
          <p:grpSpPr bwMode="auto">
            <a:xfrm>
              <a:off x="715963" y="3870325"/>
              <a:ext cx="6324600" cy="1943100"/>
              <a:chOff x="136207" y="3810000"/>
              <a:chExt cx="8824913" cy="2855876"/>
            </a:xfrm>
          </p:grpSpPr>
          <p:pic>
            <p:nvPicPr>
              <p:cNvPr id="95237" name="Picture 3">
                <a:extLst>
                  <a:ext uri="{FF2B5EF4-FFF2-40B4-BE49-F238E27FC236}">
                    <a16:creationId xmlns:a16="http://schemas.microsoft.com/office/drawing/2014/main" id="{8F0E9170-D724-A826-E15C-A3C26E5A1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07" y="3810000"/>
                <a:ext cx="8824913" cy="285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38" name="TextBox 2">
                <a:extLst>
                  <a:ext uri="{FF2B5EF4-FFF2-40B4-BE49-F238E27FC236}">
                    <a16:creationId xmlns:a16="http://schemas.microsoft.com/office/drawing/2014/main" id="{94FDD44E-F525-427E-F936-B74917A56C82}"/>
                  </a:ext>
                </a:extLst>
              </p:cNvPr>
              <p:cNvSpPr txBox="1">
                <a:spLocks noChangeArrowheads="1"/>
              </p:cNvSpPr>
              <p:nvPr/>
            </p:nvSpPr>
            <p:spPr bwMode="auto">
              <a:xfrm>
                <a:off x="4241695" y="5625421"/>
                <a:ext cx="2887980" cy="33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b="1">
                    <a:latin typeface="Arial" panose="020B0604020202020204" pitchFamily="34" charset="0"/>
                  </a:rPr>
                  <a:t>(0 – 325 deaths per 100,000 p-y)</a:t>
                </a:r>
              </a:p>
            </p:txBody>
          </p:sp>
        </p:grpSp>
      </p:grpSp>
      <p:sp>
        <p:nvSpPr>
          <p:cNvPr id="4" name="TextBox 3">
            <a:extLst>
              <a:ext uri="{FF2B5EF4-FFF2-40B4-BE49-F238E27FC236}">
                <a16:creationId xmlns:a16="http://schemas.microsoft.com/office/drawing/2014/main" id="{4F8BF761-4C18-EC86-AEA4-BA105581C905}"/>
              </a:ext>
            </a:extLst>
          </p:cNvPr>
          <p:cNvSpPr txBox="1"/>
          <p:nvPr/>
        </p:nvSpPr>
        <p:spPr>
          <a:xfrm>
            <a:off x="457200" y="6485895"/>
            <a:ext cx="457200" cy="369332"/>
          </a:xfrm>
          <a:prstGeom prst="rect">
            <a:avLst/>
          </a:prstGeom>
          <a:noFill/>
        </p:spPr>
        <p:txBody>
          <a:bodyPr wrap="square">
            <a:spAutoFit/>
          </a:bodyPr>
          <a:lstStyle/>
          <a:p>
            <a:r>
              <a:rPr lang="en-US" dirty="0">
                <a:solidFill>
                  <a:srgbClr val="FF0000"/>
                </a:solidFill>
              </a:rPr>
              <a:t>10</a:t>
            </a:r>
          </a:p>
        </p:txBody>
      </p:sp>
    </p:spTree>
    <p:extLst>
      <p:ext uri="{BB962C8B-B14F-4D97-AF65-F5344CB8AC3E}">
        <p14:creationId xmlns:p14="http://schemas.microsoft.com/office/powerpoint/2010/main" val="235931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1">
            <a:extLst>
              <a:ext uri="{FF2B5EF4-FFF2-40B4-BE49-F238E27FC236}">
                <a16:creationId xmlns:a16="http://schemas.microsoft.com/office/drawing/2014/main" id="{D1E29680-E145-16F2-FA7E-C4845824BF25}"/>
              </a:ext>
            </a:extLst>
          </p:cNvPr>
          <p:cNvSpPr txBox="1">
            <a:spLocks noChangeArrowheads="1"/>
          </p:cNvSpPr>
          <p:nvPr/>
        </p:nvSpPr>
        <p:spPr bwMode="auto">
          <a:xfrm>
            <a:off x="304800" y="392531"/>
            <a:ext cx="838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dirty="0">
                <a:latin typeface="Arial" panose="020B0604020202020204" pitchFamily="34" charset="0"/>
              </a:rPr>
              <a:t>Cosmic-Ray Exposure vs. Cancer Mortality Rate</a:t>
            </a:r>
          </a:p>
        </p:txBody>
      </p:sp>
      <p:grpSp>
        <p:nvGrpSpPr>
          <p:cNvPr id="2" name="Group 1">
            <a:extLst>
              <a:ext uri="{FF2B5EF4-FFF2-40B4-BE49-F238E27FC236}">
                <a16:creationId xmlns:a16="http://schemas.microsoft.com/office/drawing/2014/main" id="{9EF56513-71D3-BE65-9999-90FB507F6D08}"/>
              </a:ext>
            </a:extLst>
          </p:cNvPr>
          <p:cNvGrpSpPr/>
          <p:nvPr/>
        </p:nvGrpSpPr>
        <p:grpSpPr>
          <a:xfrm>
            <a:off x="838200" y="1371600"/>
            <a:ext cx="7467600" cy="4876800"/>
            <a:chOff x="990600" y="1884363"/>
            <a:chExt cx="6111875" cy="3840162"/>
          </a:xfrm>
        </p:grpSpPr>
        <p:pic>
          <p:nvPicPr>
            <p:cNvPr id="97283" name="Picture 2">
              <a:extLst>
                <a:ext uri="{FF2B5EF4-FFF2-40B4-BE49-F238E27FC236}">
                  <a16:creationId xmlns:a16="http://schemas.microsoft.com/office/drawing/2014/main" id="{E0400866-A4A1-E04E-3A60-4134B743F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84363"/>
              <a:ext cx="6019800" cy="182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7284" name="Group 3">
              <a:extLst>
                <a:ext uri="{FF2B5EF4-FFF2-40B4-BE49-F238E27FC236}">
                  <a16:creationId xmlns:a16="http://schemas.microsoft.com/office/drawing/2014/main" id="{5C5D6B07-ED15-C304-B537-EB873790F7A5}"/>
                </a:ext>
              </a:extLst>
            </p:cNvPr>
            <p:cNvGrpSpPr>
              <a:grpSpLocks/>
            </p:cNvGrpSpPr>
            <p:nvPr/>
          </p:nvGrpSpPr>
          <p:grpSpPr bwMode="auto">
            <a:xfrm>
              <a:off x="990600" y="3743325"/>
              <a:ext cx="6111875" cy="1981200"/>
              <a:chOff x="136207" y="3810000"/>
              <a:chExt cx="8824913" cy="2855876"/>
            </a:xfrm>
          </p:grpSpPr>
          <p:pic>
            <p:nvPicPr>
              <p:cNvPr id="97285" name="Picture 3">
                <a:extLst>
                  <a:ext uri="{FF2B5EF4-FFF2-40B4-BE49-F238E27FC236}">
                    <a16:creationId xmlns:a16="http://schemas.microsoft.com/office/drawing/2014/main" id="{7530D347-3372-9311-5FAE-1444A135E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07" y="3810000"/>
                <a:ext cx="8824913" cy="285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6" name="TextBox 2">
                <a:extLst>
                  <a:ext uri="{FF2B5EF4-FFF2-40B4-BE49-F238E27FC236}">
                    <a16:creationId xmlns:a16="http://schemas.microsoft.com/office/drawing/2014/main" id="{5B2F098C-24B1-90BA-412E-610B2AFFB7D3}"/>
                  </a:ext>
                </a:extLst>
              </p:cNvPr>
              <p:cNvSpPr txBox="1">
                <a:spLocks noChangeArrowheads="1"/>
              </p:cNvSpPr>
              <p:nvPr/>
            </p:nvSpPr>
            <p:spPr bwMode="auto">
              <a:xfrm>
                <a:off x="4267201" y="5714998"/>
                <a:ext cx="3604737" cy="33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b="1">
                    <a:latin typeface="Arial" panose="020B0604020202020204" pitchFamily="34" charset="0"/>
                  </a:rPr>
                  <a:t>(0 – 325 deaths per 100,000 p-y)</a:t>
                </a:r>
              </a:p>
            </p:txBody>
          </p:sp>
        </p:grpSp>
      </p:grpSp>
      <p:sp>
        <p:nvSpPr>
          <p:cNvPr id="4" name="TextBox 3">
            <a:extLst>
              <a:ext uri="{FF2B5EF4-FFF2-40B4-BE49-F238E27FC236}">
                <a16:creationId xmlns:a16="http://schemas.microsoft.com/office/drawing/2014/main" id="{DD20E961-0676-4E5B-6448-F48DE0E29F05}"/>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11</a:t>
            </a:r>
          </a:p>
        </p:txBody>
      </p:sp>
    </p:spTree>
    <p:extLst>
      <p:ext uri="{BB962C8B-B14F-4D97-AF65-F5344CB8AC3E}">
        <p14:creationId xmlns:p14="http://schemas.microsoft.com/office/powerpoint/2010/main" val="290866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7">
            <a:extLst>
              <a:ext uri="{FF2B5EF4-FFF2-40B4-BE49-F238E27FC236}">
                <a16:creationId xmlns:a16="http://schemas.microsoft.com/office/drawing/2014/main" id="{16A3DB38-2314-F19A-D18B-2D6A2C4174CA}"/>
              </a:ext>
            </a:extLst>
          </p:cNvPr>
          <p:cNvSpPr txBox="1">
            <a:spLocks noChangeArrowheads="1"/>
          </p:cNvSpPr>
          <p:nvPr/>
        </p:nvSpPr>
        <p:spPr bwMode="auto">
          <a:xfrm>
            <a:off x="408063" y="542960"/>
            <a:ext cx="8358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dirty="0">
                <a:solidFill>
                  <a:srgbClr val="000000"/>
                </a:solidFill>
                <a:latin typeface="Times New Roman" panose="02020603050405020304" pitchFamily="18" charset="0"/>
                <a:ea typeface="MS PGothic" panose="020B0600070205080204" pitchFamily="34" charset="-128"/>
                <a:cs typeface="Arial" panose="020B0604020202020204" pitchFamily="34" charset="0"/>
              </a:rPr>
              <a:t>Background Radiation Differences on Annual Cancer Mortality</a:t>
            </a:r>
          </a:p>
          <a:p>
            <a:pPr algn="ctr" eaLnBrk="1" hangingPunct="1">
              <a:lnSpc>
                <a:spcPct val="100000"/>
              </a:lnSpc>
              <a:spcBef>
                <a:spcPct val="0"/>
              </a:spcBef>
              <a:buFontTx/>
              <a:buNone/>
            </a:pPr>
            <a:r>
              <a:rPr lang="en-US" altLang="en-US" sz="2400" dirty="0">
                <a:solidFill>
                  <a:srgbClr val="000000"/>
                </a:solidFill>
                <a:latin typeface="Times New Roman" panose="02020603050405020304" pitchFamily="18" charset="0"/>
                <a:ea typeface="MS PGothic" panose="020B0600070205080204" pitchFamily="34" charset="-128"/>
                <a:cs typeface="Arial" panose="020B0604020202020204" pitchFamily="34" charset="0"/>
              </a:rPr>
              <a:t>Rates per 100,000 for 46 U.S. States over a 17-Year Period</a:t>
            </a:r>
          </a:p>
        </p:txBody>
      </p:sp>
      <p:grpSp>
        <p:nvGrpSpPr>
          <p:cNvPr id="99331" name="Group 1">
            <a:extLst>
              <a:ext uri="{FF2B5EF4-FFF2-40B4-BE49-F238E27FC236}">
                <a16:creationId xmlns:a16="http://schemas.microsoft.com/office/drawing/2014/main" id="{A6E495E8-F7FE-52D1-19C9-43B7E14B12E8}"/>
              </a:ext>
            </a:extLst>
          </p:cNvPr>
          <p:cNvGrpSpPr>
            <a:grpSpLocks/>
          </p:cNvGrpSpPr>
          <p:nvPr/>
        </p:nvGrpSpPr>
        <p:grpSpPr bwMode="auto">
          <a:xfrm>
            <a:off x="762000" y="2057400"/>
            <a:ext cx="7045325" cy="3787120"/>
            <a:chOff x="318408" y="2057400"/>
            <a:chExt cx="7834486" cy="3978519"/>
          </a:xfrm>
        </p:grpSpPr>
        <p:sp>
          <p:nvSpPr>
            <p:cNvPr id="89092" name="Text Box 3">
              <a:extLst>
                <a:ext uri="{FF2B5EF4-FFF2-40B4-BE49-F238E27FC236}">
                  <a16:creationId xmlns:a16="http://schemas.microsoft.com/office/drawing/2014/main" id="{242030B5-8250-EA92-731B-1C2DB0EF7896}"/>
                </a:ext>
              </a:extLst>
            </p:cNvPr>
            <p:cNvSpPr txBox="1">
              <a:spLocks noChangeArrowheads="1"/>
            </p:cNvSpPr>
            <p:nvPr/>
          </p:nvSpPr>
          <p:spPr bwMode="auto">
            <a:xfrm>
              <a:off x="2964621" y="4332186"/>
              <a:ext cx="1910969" cy="44528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30000"/>
                </a:lnSpc>
                <a:spcBef>
                  <a:spcPct val="0"/>
                </a:spcBef>
                <a:buFontTx/>
                <a:buNone/>
                <a:defRPr/>
              </a:pPr>
              <a:r>
                <a:rPr lang="en-US" altLang="en-US" sz="1800" b="1" dirty="0">
                  <a:solidFill>
                    <a:srgbClr val="000000"/>
                  </a:solidFill>
                  <a:latin typeface="+mn-lt"/>
                  <a:ea typeface="MS PGothic" panose="020B0600070205080204" pitchFamily="34" charset="-128"/>
                  <a:cs typeface="Arial" panose="020B0604020202020204" pitchFamily="34" charset="0"/>
                </a:rPr>
                <a:t>(270 mrem/y)</a:t>
              </a:r>
            </a:p>
          </p:txBody>
        </p:sp>
        <p:sp>
          <p:nvSpPr>
            <p:cNvPr id="99333" name="Line 4">
              <a:extLst>
                <a:ext uri="{FF2B5EF4-FFF2-40B4-BE49-F238E27FC236}">
                  <a16:creationId xmlns:a16="http://schemas.microsoft.com/office/drawing/2014/main" id="{3850E7DB-61B9-AF4E-19E7-16E099B38FCD}"/>
                </a:ext>
              </a:extLst>
            </p:cNvPr>
            <p:cNvSpPr>
              <a:spLocks noChangeShapeType="1"/>
            </p:cNvSpPr>
            <p:nvPr/>
          </p:nvSpPr>
          <p:spPr bwMode="auto">
            <a:xfrm flipV="1">
              <a:off x="1524110" y="2245176"/>
              <a:ext cx="3200382" cy="1913737"/>
            </a:xfrm>
            <a:prstGeom prst="line">
              <a:avLst/>
            </a:prstGeom>
            <a:noFill/>
            <a:ln w="41275">
              <a:solidFill>
                <a:srgbClr val="A5121B"/>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4" name="Text Box 5">
              <a:extLst>
                <a:ext uri="{FF2B5EF4-FFF2-40B4-BE49-F238E27FC236}">
                  <a16:creationId xmlns:a16="http://schemas.microsoft.com/office/drawing/2014/main" id="{0ACBC927-5441-0DE5-DAAD-A34D35AA7C2B}"/>
                </a:ext>
              </a:extLst>
            </p:cNvPr>
            <p:cNvSpPr txBox="1">
              <a:spLocks noChangeArrowheads="1"/>
            </p:cNvSpPr>
            <p:nvPr/>
          </p:nvSpPr>
          <p:spPr bwMode="auto">
            <a:xfrm>
              <a:off x="5181882" y="2273286"/>
              <a:ext cx="1869245" cy="3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ea typeface="MS PGothic" panose="020B0600070205080204" pitchFamily="34" charset="-128"/>
                  <a:cs typeface="Arial" panose="020B0604020202020204" pitchFamily="34" charset="0"/>
                </a:rPr>
                <a:t>LNT prediction</a:t>
              </a:r>
            </a:p>
          </p:txBody>
        </p:sp>
        <p:sp>
          <p:nvSpPr>
            <p:cNvPr id="99335" name="Line 6">
              <a:extLst>
                <a:ext uri="{FF2B5EF4-FFF2-40B4-BE49-F238E27FC236}">
                  <a16:creationId xmlns:a16="http://schemas.microsoft.com/office/drawing/2014/main" id="{B7743DDE-FD5E-7D52-21AE-0574BFF6AEFD}"/>
                </a:ext>
              </a:extLst>
            </p:cNvPr>
            <p:cNvSpPr>
              <a:spLocks noChangeShapeType="1"/>
            </p:cNvSpPr>
            <p:nvPr/>
          </p:nvSpPr>
          <p:spPr bwMode="auto">
            <a:xfrm flipH="1" flipV="1">
              <a:off x="4419565" y="2473430"/>
              <a:ext cx="762317" cy="0"/>
            </a:xfrm>
            <a:prstGeom prst="line">
              <a:avLst/>
            </a:prstGeom>
            <a:noFill/>
            <a:ln w="9525">
              <a:solidFill>
                <a:srgbClr val="A512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6" name="Line 8">
              <a:extLst>
                <a:ext uri="{FF2B5EF4-FFF2-40B4-BE49-F238E27FC236}">
                  <a16:creationId xmlns:a16="http://schemas.microsoft.com/office/drawing/2014/main" id="{B99BC3F9-F884-CF81-A3DB-C08F79460C31}"/>
                </a:ext>
              </a:extLst>
            </p:cNvPr>
            <p:cNvSpPr>
              <a:spLocks noChangeShapeType="1"/>
            </p:cNvSpPr>
            <p:nvPr/>
          </p:nvSpPr>
          <p:spPr bwMode="auto">
            <a:xfrm>
              <a:off x="3734155" y="4779585"/>
              <a:ext cx="0" cy="1731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097" name="Text Box 10">
              <a:extLst>
                <a:ext uri="{FF2B5EF4-FFF2-40B4-BE49-F238E27FC236}">
                  <a16:creationId xmlns:a16="http://schemas.microsoft.com/office/drawing/2014/main" id="{B3E8F7A5-6AFA-8B92-3F9B-340E8139E80D}"/>
                </a:ext>
              </a:extLst>
            </p:cNvPr>
            <p:cNvSpPr txBox="1">
              <a:spLocks noChangeArrowheads="1"/>
            </p:cNvSpPr>
            <p:nvPr/>
          </p:nvSpPr>
          <p:spPr bwMode="auto">
            <a:xfrm>
              <a:off x="2735130" y="5486256"/>
              <a:ext cx="4761570" cy="549663"/>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dirty="0">
                  <a:latin typeface="+mn-lt"/>
                  <a:ea typeface="MS PGothic" panose="020B0600070205080204" pitchFamily="34" charset="-128"/>
                </a:rPr>
                <a:t>Background Dose (mSv/y)</a:t>
              </a:r>
            </a:p>
          </p:txBody>
        </p:sp>
        <p:sp>
          <p:nvSpPr>
            <p:cNvPr id="99338" name="Line 12">
              <a:extLst>
                <a:ext uri="{FF2B5EF4-FFF2-40B4-BE49-F238E27FC236}">
                  <a16:creationId xmlns:a16="http://schemas.microsoft.com/office/drawing/2014/main" id="{FC47C41A-70C3-AA80-28B1-229B9BDC3E31}"/>
                </a:ext>
              </a:extLst>
            </p:cNvPr>
            <p:cNvSpPr>
              <a:spLocks noChangeShapeType="1"/>
            </p:cNvSpPr>
            <p:nvPr/>
          </p:nvSpPr>
          <p:spPr bwMode="auto">
            <a:xfrm rot="5400000" flipV="1">
              <a:off x="4838502" y="1638351"/>
              <a:ext cx="0" cy="6628784"/>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99339" name="Line 14">
              <a:extLst>
                <a:ext uri="{FF2B5EF4-FFF2-40B4-BE49-F238E27FC236}">
                  <a16:creationId xmlns:a16="http://schemas.microsoft.com/office/drawing/2014/main" id="{26F6737F-4F67-5CBD-E75D-D81445E83635}"/>
                </a:ext>
              </a:extLst>
            </p:cNvPr>
            <p:cNvSpPr>
              <a:spLocks noChangeShapeType="1"/>
            </p:cNvSpPr>
            <p:nvPr/>
          </p:nvSpPr>
          <p:spPr bwMode="auto">
            <a:xfrm>
              <a:off x="3276764" y="4952743"/>
              <a:ext cx="0" cy="1529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0" name="Text Box 18">
              <a:extLst>
                <a:ext uri="{FF2B5EF4-FFF2-40B4-BE49-F238E27FC236}">
                  <a16:creationId xmlns:a16="http://schemas.microsoft.com/office/drawing/2014/main" id="{E14C86DD-CCC2-ECDE-53A9-46CD38C2C82E}"/>
                </a:ext>
              </a:extLst>
            </p:cNvPr>
            <p:cNvSpPr txBox="1">
              <a:spLocks noChangeArrowheads="1"/>
            </p:cNvSpPr>
            <p:nvPr/>
          </p:nvSpPr>
          <p:spPr bwMode="auto">
            <a:xfrm>
              <a:off x="2133964" y="5119155"/>
              <a:ext cx="554535" cy="3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Stone Sans ITC TT-Semi"/>
                  <a:ea typeface="MS PGothic" panose="020B0600070205080204" pitchFamily="34" charset="-128"/>
                </a:rPr>
                <a:t>2.4</a:t>
              </a:r>
            </a:p>
          </p:txBody>
        </p:sp>
        <p:sp>
          <p:nvSpPr>
            <p:cNvPr id="99341" name="Text Box 19">
              <a:extLst>
                <a:ext uri="{FF2B5EF4-FFF2-40B4-BE49-F238E27FC236}">
                  <a16:creationId xmlns:a16="http://schemas.microsoft.com/office/drawing/2014/main" id="{A15CB175-A5AD-86EF-95A3-DF43277EAA31}"/>
                </a:ext>
              </a:extLst>
            </p:cNvPr>
            <p:cNvSpPr txBox="1">
              <a:spLocks noChangeArrowheads="1"/>
            </p:cNvSpPr>
            <p:nvPr/>
          </p:nvSpPr>
          <p:spPr bwMode="auto">
            <a:xfrm>
              <a:off x="3050093" y="5119155"/>
              <a:ext cx="554535" cy="3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Stone Sans ITC TT-Semi"/>
                  <a:ea typeface="MS PGothic" panose="020B0600070205080204" pitchFamily="34" charset="-128"/>
                </a:rPr>
                <a:t>2.6</a:t>
              </a:r>
            </a:p>
          </p:txBody>
        </p:sp>
        <p:sp>
          <p:nvSpPr>
            <p:cNvPr id="99342" name="Text Box 20">
              <a:extLst>
                <a:ext uri="{FF2B5EF4-FFF2-40B4-BE49-F238E27FC236}">
                  <a16:creationId xmlns:a16="http://schemas.microsoft.com/office/drawing/2014/main" id="{67538E6A-0E0A-82A9-E1D9-A91EB9DD057F}"/>
                </a:ext>
              </a:extLst>
            </p:cNvPr>
            <p:cNvSpPr txBox="1">
              <a:spLocks noChangeArrowheads="1"/>
            </p:cNvSpPr>
            <p:nvPr/>
          </p:nvSpPr>
          <p:spPr bwMode="auto">
            <a:xfrm>
              <a:off x="3887967" y="5119155"/>
              <a:ext cx="554535" cy="3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Stone Sans ITC TT-Semi"/>
                  <a:ea typeface="MS PGothic" panose="020B0600070205080204" pitchFamily="34" charset="-128"/>
                </a:rPr>
                <a:t>2.8</a:t>
              </a:r>
            </a:p>
          </p:txBody>
        </p:sp>
        <p:sp>
          <p:nvSpPr>
            <p:cNvPr id="99343" name="Text Box 21">
              <a:extLst>
                <a:ext uri="{FF2B5EF4-FFF2-40B4-BE49-F238E27FC236}">
                  <a16:creationId xmlns:a16="http://schemas.microsoft.com/office/drawing/2014/main" id="{815951EE-FE10-D32C-4501-D0BDC07FC1A3}"/>
                </a:ext>
              </a:extLst>
            </p:cNvPr>
            <p:cNvSpPr txBox="1">
              <a:spLocks noChangeArrowheads="1"/>
            </p:cNvSpPr>
            <p:nvPr/>
          </p:nvSpPr>
          <p:spPr bwMode="auto">
            <a:xfrm>
              <a:off x="4802748" y="5119155"/>
              <a:ext cx="554535" cy="3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Stone Sans ITC TT-Semi"/>
                  <a:ea typeface="MS PGothic" panose="020B0600070205080204" pitchFamily="34" charset="-128"/>
                </a:rPr>
                <a:t>3.0</a:t>
              </a:r>
            </a:p>
          </p:txBody>
        </p:sp>
        <p:sp>
          <p:nvSpPr>
            <p:cNvPr id="99344" name="Text Box 22">
              <a:extLst>
                <a:ext uri="{FF2B5EF4-FFF2-40B4-BE49-F238E27FC236}">
                  <a16:creationId xmlns:a16="http://schemas.microsoft.com/office/drawing/2014/main" id="{65603333-FD9D-0E5C-5075-3FB9B9F72281}"/>
                </a:ext>
              </a:extLst>
            </p:cNvPr>
            <p:cNvSpPr txBox="1">
              <a:spLocks noChangeArrowheads="1"/>
            </p:cNvSpPr>
            <p:nvPr/>
          </p:nvSpPr>
          <p:spPr bwMode="auto">
            <a:xfrm>
              <a:off x="5716178" y="5119155"/>
              <a:ext cx="555884" cy="3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Stone Sans ITC TT-Semi"/>
                  <a:ea typeface="MS PGothic" panose="020B0600070205080204" pitchFamily="34" charset="-128"/>
                </a:rPr>
                <a:t>3.2</a:t>
              </a:r>
            </a:p>
          </p:txBody>
        </p:sp>
        <p:sp>
          <p:nvSpPr>
            <p:cNvPr id="99345" name="Rectangle 38">
              <a:extLst>
                <a:ext uri="{FF2B5EF4-FFF2-40B4-BE49-F238E27FC236}">
                  <a16:creationId xmlns:a16="http://schemas.microsoft.com/office/drawing/2014/main" id="{A2B9F6C5-3B6E-556D-A09C-43E3D5D9BD14}"/>
                </a:ext>
              </a:extLst>
            </p:cNvPr>
            <p:cNvSpPr>
              <a:spLocks noChangeArrowheads="1"/>
            </p:cNvSpPr>
            <p:nvPr/>
          </p:nvSpPr>
          <p:spPr bwMode="auto">
            <a:xfrm>
              <a:off x="3886618" y="3580969"/>
              <a:ext cx="75557" cy="76460"/>
            </a:xfrm>
            <a:prstGeom prst="rect">
              <a:avLst/>
            </a:prstGeom>
            <a:solidFill>
              <a:srgbClr val="0000FF"/>
            </a:solidFill>
            <a:ln w="12700">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46" name="Line 40">
              <a:extLst>
                <a:ext uri="{FF2B5EF4-FFF2-40B4-BE49-F238E27FC236}">
                  <a16:creationId xmlns:a16="http://schemas.microsoft.com/office/drawing/2014/main" id="{CB22C3DC-6413-135E-42D8-6B2CF0F62DD9}"/>
                </a:ext>
              </a:extLst>
            </p:cNvPr>
            <p:cNvSpPr>
              <a:spLocks noChangeShapeType="1"/>
            </p:cNvSpPr>
            <p:nvPr/>
          </p:nvSpPr>
          <p:spPr bwMode="auto">
            <a:xfrm>
              <a:off x="4191544" y="4952743"/>
              <a:ext cx="0" cy="1529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7" name="Line 71">
              <a:extLst>
                <a:ext uri="{FF2B5EF4-FFF2-40B4-BE49-F238E27FC236}">
                  <a16:creationId xmlns:a16="http://schemas.microsoft.com/office/drawing/2014/main" id="{0FC79E55-23D3-6A5C-752A-40DA929A01F2}"/>
                </a:ext>
              </a:extLst>
            </p:cNvPr>
            <p:cNvSpPr>
              <a:spLocks noChangeShapeType="1"/>
            </p:cNvSpPr>
            <p:nvPr/>
          </p:nvSpPr>
          <p:spPr bwMode="auto">
            <a:xfrm>
              <a:off x="5029419" y="4952743"/>
              <a:ext cx="0" cy="1529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8" name="Line 72">
              <a:extLst>
                <a:ext uri="{FF2B5EF4-FFF2-40B4-BE49-F238E27FC236}">
                  <a16:creationId xmlns:a16="http://schemas.microsoft.com/office/drawing/2014/main" id="{C52F4087-FC32-4CC3-AE15-32BBD9594369}"/>
                </a:ext>
              </a:extLst>
            </p:cNvPr>
            <p:cNvSpPr>
              <a:spLocks noChangeShapeType="1"/>
            </p:cNvSpPr>
            <p:nvPr/>
          </p:nvSpPr>
          <p:spPr bwMode="auto">
            <a:xfrm>
              <a:off x="5944199" y="4952743"/>
              <a:ext cx="0" cy="1529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9" name="Line 73">
              <a:extLst>
                <a:ext uri="{FF2B5EF4-FFF2-40B4-BE49-F238E27FC236}">
                  <a16:creationId xmlns:a16="http://schemas.microsoft.com/office/drawing/2014/main" id="{38EC3661-445A-1DEA-FDDF-69AC021C5310}"/>
                </a:ext>
              </a:extLst>
            </p:cNvPr>
            <p:cNvSpPr>
              <a:spLocks noChangeShapeType="1"/>
            </p:cNvSpPr>
            <p:nvPr/>
          </p:nvSpPr>
          <p:spPr bwMode="auto">
            <a:xfrm>
              <a:off x="6857630" y="4952743"/>
              <a:ext cx="0" cy="1529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50" name="Line 74">
              <a:extLst>
                <a:ext uri="{FF2B5EF4-FFF2-40B4-BE49-F238E27FC236}">
                  <a16:creationId xmlns:a16="http://schemas.microsoft.com/office/drawing/2014/main" id="{5B6BAB27-3BEC-3918-1F62-40ADC8DDB405}"/>
                </a:ext>
              </a:extLst>
            </p:cNvPr>
            <p:cNvSpPr>
              <a:spLocks noChangeShapeType="1"/>
            </p:cNvSpPr>
            <p:nvPr/>
          </p:nvSpPr>
          <p:spPr bwMode="auto">
            <a:xfrm>
              <a:off x="7772410" y="4952743"/>
              <a:ext cx="0" cy="1529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51" name="Line 75">
              <a:extLst>
                <a:ext uri="{FF2B5EF4-FFF2-40B4-BE49-F238E27FC236}">
                  <a16:creationId xmlns:a16="http://schemas.microsoft.com/office/drawing/2014/main" id="{C16685B4-424A-56CF-542F-EFF942B125A1}"/>
                </a:ext>
              </a:extLst>
            </p:cNvPr>
            <p:cNvSpPr>
              <a:spLocks noChangeShapeType="1"/>
            </p:cNvSpPr>
            <p:nvPr/>
          </p:nvSpPr>
          <p:spPr bwMode="auto">
            <a:xfrm>
              <a:off x="2361984" y="4952743"/>
              <a:ext cx="0" cy="1529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52" name="Text Box 76">
              <a:extLst>
                <a:ext uri="{FF2B5EF4-FFF2-40B4-BE49-F238E27FC236}">
                  <a16:creationId xmlns:a16="http://schemas.microsoft.com/office/drawing/2014/main" id="{F78EC353-47AC-B0E5-C4DE-90F3CCADDCBA}"/>
                </a:ext>
              </a:extLst>
            </p:cNvPr>
            <p:cNvSpPr txBox="1">
              <a:spLocks noChangeArrowheads="1"/>
            </p:cNvSpPr>
            <p:nvPr/>
          </p:nvSpPr>
          <p:spPr bwMode="auto">
            <a:xfrm>
              <a:off x="6630958" y="5105662"/>
              <a:ext cx="554535" cy="3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Stone Sans ITC TT-Semi"/>
                  <a:ea typeface="MS PGothic" panose="020B0600070205080204" pitchFamily="34" charset="-128"/>
                </a:rPr>
                <a:t>3.4</a:t>
              </a:r>
            </a:p>
          </p:txBody>
        </p:sp>
        <p:sp>
          <p:nvSpPr>
            <p:cNvPr id="99353" name="Text Box 77">
              <a:extLst>
                <a:ext uri="{FF2B5EF4-FFF2-40B4-BE49-F238E27FC236}">
                  <a16:creationId xmlns:a16="http://schemas.microsoft.com/office/drawing/2014/main" id="{0F95A139-0FF1-6898-97BD-56376B3AA5D8}"/>
                </a:ext>
              </a:extLst>
            </p:cNvPr>
            <p:cNvSpPr txBox="1">
              <a:spLocks noChangeArrowheads="1"/>
            </p:cNvSpPr>
            <p:nvPr/>
          </p:nvSpPr>
          <p:spPr bwMode="auto">
            <a:xfrm>
              <a:off x="7545739" y="5091044"/>
              <a:ext cx="554535" cy="32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Stone Sans ITC TT-Semi"/>
                  <a:ea typeface="MS PGothic" panose="020B0600070205080204" pitchFamily="34" charset="-128"/>
                </a:rPr>
                <a:t>3.6</a:t>
              </a:r>
            </a:p>
          </p:txBody>
        </p:sp>
        <p:sp>
          <p:nvSpPr>
            <p:cNvPr id="99354" name="Rectangle 80">
              <a:extLst>
                <a:ext uri="{FF2B5EF4-FFF2-40B4-BE49-F238E27FC236}">
                  <a16:creationId xmlns:a16="http://schemas.microsoft.com/office/drawing/2014/main" id="{573AF68D-CE53-1FC9-0C36-6D5E14150240}"/>
                </a:ext>
              </a:extLst>
            </p:cNvPr>
            <p:cNvSpPr>
              <a:spLocks noChangeArrowheads="1"/>
            </p:cNvSpPr>
            <p:nvPr/>
          </p:nvSpPr>
          <p:spPr bwMode="auto">
            <a:xfrm>
              <a:off x="4800049" y="3733888"/>
              <a:ext cx="76906" cy="76460"/>
            </a:xfrm>
            <a:prstGeom prst="rect">
              <a:avLst/>
            </a:prstGeom>
            <a:solidFill>
              <a:srgbClr val="0000FF"/>
            </a:solidFill>
            <a:ln w="12700">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55" name="Rectangle 81">
              <a:extLst>
                <a:ext uri="{FF2B5EF4-FFF2-40B4-BE49-F238E27FC236}">
                  <a16:creationId xmlns:a16="http://schemas.microsoft.com/office/drawing/2014/main" id="{1329E0F1-3EA3-9EA2-7A34-4C5213729831}"/>
                </a:ext>
              </a:extLst>
            </p:cNvPr>
            <p:cNvSpPr>
              <a:spLocks noChangeArrowheads="1"/>
            </p:cNvSpPr>
            <p:nvPr/>
          </p:nvSpPr>
          <p:spPr bwMode="auto">
            <a:xfrm>
              <a:off x="5944199" y="4038601"/>
              <a:ext cx="75557" cy="76460"/>
            </a:xfrm>
            <a:prstGeom prst="rect">
              <a:avLst/>
            </a:prstGeom>
            <a:solidFill>
              <a:srgbClr val="0000FF"/>
            </a:solidFill>
            <a:ln w="12700">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56" name="Rectangle 82">
              <a:extLst>
                <a:ext uri="{FF2B5EF4-FFF2-40B4-BE49-F238E27FC236}">
                  <a16:creationId xmlns:a16="http://schemas.microsoft.com/office/drawing/2014/main" id="{15FE0AD5-CBDB-7366-432F-522864DFB120}"/>
                </a:ext>
              </a:extLst>
            </p:cNvPr>
            <p:cNvSpPr>
              <a:spLocks noChangeArrowheads="1"/>
            </p:cNvSpPr>
            <p:nvPr/>
          </p:nvSpPr>
          <p:spPr bwMode="auto">
            <a:xfrm>
              <a:off x="4572028" y="4115061"/>
              <a:ext cx="75557" cy="76460"/>
            </a:xfrm>
            <a:prstGeom prst="rect">
              <a:avLst/>
            </a:prstGeom>
            <a:solidFill>
              <a:srgbClr val="0000FF"/>
            </a:solidFill>
            <a:ln w="12700">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57" name="Rectangle 83">
              <a:extLst>
                <a:ext uri="{FF2B5EF4-FFF2-40B4-BE49-F238E27FC236}">
                  <a16:creationId xmlns:a16="http://schemas.microsoft.com/office/drawing/2014/main" id="{4749248A-FB06-B01C-EFE0-7DF741E82B4F}"/>
                </a:ext>
              </a:extLst>
            </p:cNvPr>
            <p:cNvSpPr>
              <a:spLocks noChangeArrowheads="1"/>
            </p:cNvSpPr>
            <p:nvPr/>
          </p:nvSpPr>
          <p:spPr bwMode="auto">
            <a:xfrm>
              <a:off x="5029419" y="4191521"/>
              <a:ext cx="75557" cy="75335"/>
            </a:xfrm>
            <a:prstGeom prst="rect">
              <a:avLst/>
            </a:prstGeom>
            <a:solidFill>
              <a:srgbClr val="0000FF"/>
            </a:solidFill>
            <a:ln w="12700">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58" name="Rectangle 84">
              <a:extLst>
                <a:ext uri="{FF2B5EF4-FFF2-40B4-BE49-F238E27FC236}">
                  <a16:creationId xmlns:a16="http://schemas.microsoft.com/office/drawing/2014/main" id="{D5520F87-B1E4-D338-26E4-A61012DA0CB7}"/>
                </a:ext>
              </a:extLst>
            </p:cNvPr>
            <p:cNvSpPr>
              <a:spLocks noChangeArrowheads="1"/>
            </p:cNvSpPr>
            <p:nvPr/>
          </p:nvSpPr>
          <p:spPr bwMode="auto">
            <a:xfrm>
              <a:off x="6324683" y="3733888"/>
              <a:ext cx="75557" cy="76460"/>
            </a:xfrm>
            <a:prstGeom prst="rect">
              <a:avLst/>
            </a:prstGeom>
            <a:solidFill>
              <a:srgbClr val="0000FF"/>
            </a:solidFill>
            <a:ln w="12700">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59" name="Rectangle 85">
              <a:extLst>
                <a:ext uri="{FF2B5EF4-FFF2-40B4-BE49-F238E27FC236}">
                  <a16:creationId xmlns:a16="http://schemas.microsoft.com/office/drawing/2014/main" id="{9BA48F85-392D-7B5D-BB2D-484DF60AAEEF}"/>
                </a:ext>
              </a:extLst>
            </p:cNvPr>
            <p:cNvSpPr>
              <a:spLocks noChangeArrowheads="1"/>
            </p:cNvSpPr>
            <p:nvPr/>
          </p:nvSpPr>
          <p:spPr bwMode="auto">
            <a:xfrm>
              <a:off x="7847967" y="4115061"/>
              <a:ext cx="76907" cy="76460"/>
            </a:xfrm>
            <a:prstGeom prst="rect">
              <a:avLst/>
            </a:prstGeom>
            <a:solidFill>
              <a:srgbClr val="0000FF"/>
            </a:solidFill>
            <a:ln w="12700">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60" name="Rectangle 86">
              <a:extLst>
                <a:ext uri="{FF2B5EF4-FFF2-40B4-BE49-F238E27FC236}">
                  <a16:creationId xmlns:a16="http://schemas.microsoft.com/office/drawing/2014/main" id="{66B64738-E824-0996-C99C-BF9E230A416C}"/>
                </a:ext>
              </a:extLst>
            </p:cNvPr>
            <p:cNvSpPr>
              <a:spLocks noChangeArrowheads="1"/>
            </p:cNvSpPr>
            <p:nvPr/>
          </p:nvSpPr>
          <p:spPr bwMode="auto">
            <a:xfrm>
              <a:off x="8077337" y="3885682"/>
              <a:ext cx="75557" cy="76460"/>
            </a:xfrm>
            <a:prstGeom prst="rect">
              <a:avLst/>
            </a:prstGeom>
            <a:solidFill>
              <a:srgbClr val="0000FF"/>
            </a:solidFill>
            <a:ln w="12700">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61" name="Oval 87">
              <a:extLst>
                <a:ext uri="{FF2B5EF4-FFF2-40B4-BE49-F238E27FC236}">
                  <a16:creationId xmlns:a16="http://schemas.microsoft.com/office/drawing/2014/main" id="{AE514DBA-1CA2-B420-3349-2C0FAE4B96A1}"/>
                </a:ext>
              </a:extLst>
            </p:cNvPr>
            <p:cNvSpPr>
              <a:spLocks noChangeArrowheads="1"/>
            </p:cNvSpPr>
            <p:nvPr/>
          </p:nvSpPr>
          <p:spPr bwMode="auto">
            <a:xfrm>
              <a:off x="2133964" y="2971542"/>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62" name="Oval 88">
              <a:extLst>
                <a:ext uri="{FF2B5EF4-FFF2-40B4-BE49-F238E27FC236}">
                  <a16:creationId xmlns:a16="http://schemas.microsoft.com/office/drawing/2014/main" id="{D4CBE5F1-01CC-E6C5-9AF1-7E9A5C172ED2}"/>
                </a:ext>
              </a:extLst>
            </p:cNvPr>
            <p:cNvSpPr>
              <a:spLocks noChangeArrowheads="1"/>
            </p:cNvSpPr>
            <p:nvPr/>
          </p:nvSpPr>
          <p:spPr bwMode="auto">
            <a:xfrm>
              <a:off x="2133964" y="3429174"/>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63" name="Oval 89">
              <a:extLst>
                <a:ext uri="{FF2B5EF4-FFF2-40B4-BE49-F238E27FC236}">
                  <a16:creationId xmlns:a16="http://schemas.microsoft.com/office/drawing/2014/main" id="{4C8830B4-7505-3B38-3D67-CC856B617C3C}"/>
                </a:ext>
              </a:extLst>
            </p:cNvPr>
            <p:cNvSpPr>
              <a:spLocks noChangeArrowheads="1"/>
            </p:cNvSpPr>
            <p:nvPr/>
          </p:nvSpPr>
          <p:spPr bwMode="auto">
            <a:xfrm>
              <a:off x="2361984" y="4419775"/>
              <a:ext cx="7690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64" name="Oval 90">
              <a:extLst>
                <a:ext uri="{FF2B5EF4-FFF2-40B4-BE49-F238E27FC236}">
                  <a16:creationId xmlns:a16="http://schemas.microsoft.com/office/drawing/2014/main" id="{EE822ED2-16DB-BD8A-2B50-7BEDF3126F72}"/>
                </a:ext>
              </a:extLst>
            </p:cNvPr>
            <p:cNvSpPr>
              <a:spLocks noChangeArrowheads="1"/>
            </p:cNvSpPr>
            <p:nvPr/>
          </p:nvSpPr>
          <p:spPr bwMode="auto">
            <a:xfrm>
              <a:off x="2514448" y="3810348"/>
              <a:ext cx="76906" cy="75335"/>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65" name="Oval 91">
              <a:extLst>
                <a:ext uri="{FF2B5EF4-FFF2-40B4-BE49-F238E27FC236}">
                  <a16:creationId xmlns:a16="http://schemas.microsoft.com/office/drawing/2014/main" id="{8EFF5876-2DCC-A3FC-521B-EE2A09A1762D}"/>
                </a:ext>
              </a:extLst>
            </p:cNvPr>
            <p:cNvSpPr>
              <a:spLocks noChangeArrowheads="1"/>
            </p:cNvSpPr>
            <p:nvPr/>
          </p:nvSpPr>
          <p:spPr bwMode="auto">
            <a:xfrm>
              <a:off x="2591353" y="3657429"/>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66" name="Oval 92">
              <a:extLst>
                <a:ext uri="{FF2B5EF4-FFF2-40B4-BE49-F238E27FC236}">
                  <a16:creationId xmlns:a16="http://schemas.microsoft.com/office/drawing/2014/main" id="{BFAE46DE-992F-C672-2E84-A4B14116641A}"/>
                </a:ext>
              </a:extLst>
            </p:cNvPr>
            <p:cNvSpPr>
              <a:spLocks noChangeArrowheads="1"/>
            </p:cNvSpPr>
            <p:nvPr/>
          </p:nvSpPr>
          <p:spPr bwMode="auto">
            <a:xfrm>
              <a:off x="2361984" y="3657429"/>
              <a:ext cx="7690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67" name="Oval 93">
              <a:extLst>
                <a:ext uri="{FF2B5EF4-FFF2-40B4-BE49-F238E27FC236}">
                  <a16:creationId xmlns:a16="http://schemas.microsoft.com/office/drawing/2014/main" id="{8406269E-D17D-5880-5D30-475771F6448D}"/>
                </a:ext>
              </a:extLst>
            </p:cNvPr>
            <p:cNvSpPr>
              <a:spLocks noChangeArrowheads="1"/>
            </p:cNvSpPr>
            <p:nvPr/>
          </p:nvSpPr>
          <p:spPr bwMode="auto">
            <a:xfrm>
              <a:off x="2514448" y="3429174"/>
              <a:ext cx="76906"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68" name="Oval 94">
              <a:extLst>
                <a:ext uri="{FF2B5EF4-FFF2-40B4-BE49-F238E27FC236}">
                  <a16:creationId xmlns:a16="http://schemas.microsoft.com/office/drawing/2014/main" id="{0C6D2FCC-5A1A-506E-2607-21F5BFFFB7C5}"/>
                </a:ext>
              </a:extLst>
            </p:cNvPr>
            <p:cNvSpPr>
              <a:spLocks noChangeArrowheads="1"/>
            </p:cNvSpPr>
            <p:nvPr/>
          </p:nvSpPr>
          <p:spPr bwMode="auto">
            <a:xfrm>
              <a:off x="2819374" y="3352714"/>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69" name="Oval 95">
              <a:extLst>
                <a:ext uri="{FF2B5EF4-FFF2-40B4-BE49-F238E27FC236}">
                  <a16:creationId xmlns:a16="http://schemas.microsoft.com/office/drawing/2014/main" id="{F3781D03-68A1-CFCA-7CA4-3792360593E4}"/>
                </a:ext>
              </a:extLst>
            </p:cNvPr>
            <p:cNvSpPr>
              <a:spLocks noChangeArrowheads="1"/>
            </p:cNvSpPr>
            <p:nvPr/>
          </p:nvSpPr>
          <p:spPr bwMode="auto">
            <a:xfrm>
              <a:off x="3199858" y="3200920"/>
              <a:ext cx="76906" cy="75335"/>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70" name="Oval 96">
              <a:extLst>
                <a:ext uri="{FF2B5EF4-FFF2-40B4-BE49-F238E27FC236}">
                  <a16:creationId xmlns:a16="http://schemas.microsoft.com/office/drawing/2014/main" id="{E2DA44D3-2879-3C83-C692-EB939A3CFAC6}"/>
                </a:ext>
              </a:extLst>
            </p:cNvPr>
            <p:cNvSpPr>
              <a:spLocks noChangeArrowheads="1"/>
            </p:cNvSpPr>
            <p:nvPr/>
          </p:nvSpPr>
          <p:spPr bwMode="auto">
            <a:xfrm>
              <a:off x="3657248" y="3124461"/>
              <a:ext cx="7690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71" name="Oval 97">
              <a:extLst>
                <a:ext uri="{FF2B5EF4-FFF2-40B4-BE49-F238E27FC236}">
                  <a16:creationId xmlns:a16="http://schemas.microsoft.com/office/drawing/2014/main" id="{D3B33F6E-885B-2A78-E974-66B5C640437F}"/>
                </a:ext>
              </a:extLst>
            </p:cNvPr>
            <p:cNvSpPr>
              <a:spLocks noChangeArrowheads="1"/>
            </p:cNvSpPr>
            <p:nvPr/>
          </p:nvSpPr>
          <p:spPr bwMode="auto">
            <a:xfrm>
              <a:off x="3657248" y="3352714"/>
              <a:ext cx="7690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72" name="Oval 98">
              <a:extLst>
                <a:ext uri="{FF2B5EF4-FFF2-40B4-BE49-F238E27FC236}">
                  <a16:creationId xmlns:a16="http://schemas.microsoft.com/office/drawing/2014/main" id="{D9D63B5C-674E-7478-8376-4FF341048CB7}"/>
                </a:ext>
              </a:extLst>
            </p:cNvPr>
            <p:cNvSpPr>
              <a:spLocks noChangeArrowheads="1"/>
            </p:cNvSpPr>
            <p:nvPr/>
          </p:nvSpPr>
          <p:spPr bwMode="auto">
            <a:xfrm>
              <a:off x="3657248" y="3580969"/>
              <a:ext cx="7690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73" name="Oval 99">
              <a:extLst>
                <a:ext uri="{FF2B5EF4-FFF2-40B4-BE49-F238E27FC236}">
                  <a16:creationId xmlns:a16="http://schemas.microsoft.com/office/drawing/2014/main" id="{30874E7E-7671-2EF6-E561-B75B8D6344A3}"/>
                </a:ext>
              </a:extLst>
            </p:cNvPr>
            <p:cNvSpPr>
              <a:spLocks noChangeArrowheads="1"/>
            </p:cNvSpPr>
            <p:nvPr/>
          </p:nvSpPr>
          <p:spPr bwMode="auto">
            <a:xfrm>
              <a:off x="3429228" y="4115061"/>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74" name="Oval 100">
              <a:extLst>
                <a:ext uri="{FF2B5EF4-FFF2-40B4-BE49-F238E27FC236}">
                  <a16:creationId xmlns:a16="http://schemas.microsoft.com/office/drawing/2014/main" id="{B7857CA6-6CBB-70DA-1C4B-3B5952305F38}"/>
                </a:ext>
              </a:extLst>
            </p:cNvPr>
            <p:cNvSpPr>
              <a:spLocks noChangeArrowheads="1"/>
            </p:cNvSpPr>
            <p:nvPr/>
          </p:nvSpPr>
          <p:spPr bwMode="auto">
            <a:xfrm>
              <a:off x="3429228" y="3885682"/>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75" name="Oval 101">
              <a:extLst>
                <a:ext uri="{FF2B5EF4-FFF2-40B4-BE49-F238E27FC236}">
                  <a16:creationId xmlns:a16="http://schemas.microsoft.com/office/drawing/2014/main" id="{762CE32F-7AEC-C3CE-B4EF-DFBC15B8B58B}"/>
                </a:ext>
              </a:extLst>
            </p:cNvPr>
            <p:cNvSpPr>
              <a:spLocks noChangeArrowheads="1"/>
            </p:cNvSpPr>
            <p:nvPr/>
          </p:nvSpPr>
          <p:spPr bwMode="auto">
            <a:xfrm>
              <a:off x="3429228" y="3657429"/>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76" name="Oval 102">
              <a:extLst>
                <a:ext uri="{FF2B5EF4-FFF2-40B4-BE49-F238E27FC236}">
                  <a16:creationId xmlns:a16="http://schemas.microsoft.com/office/drawing/2014/main" id="{BF252254-3EC1-FE0D-380D-A6E84CD99850}"/>
                </a:ext>
              </a:extLst>
            </p:cNvPr>
            <p:cNvSpPr>
              <a:spLocks noChangeArrowheads="1"/>
            </p:cNvSpPr>
            <p:nvPr/>
          </p:nvSpPr>
          <p:spPr bwMode="auto">
            <a:xfrm>
              <a:off x="3199858" y="3885682"/>
              <a:ext cx="76906"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77" name="Oval 103">
              <a:extLst>
                <a:ext uri="{FF2B5EF4-FFF2-40B4-BE49-F238E27FC236}">
                  <a16:creationId xmlns:a16="http://schemas.microsoft.com/office/drawing/2014/main" id="{4E6AA551-D473-5426-533B-10E89C3B0F3C}"/>
                </a:ext>
              </a:extLst>
            </p:cNvPr>
            <p:cNvSpPr>
              <a:spLocks noChangeArrowheads="1"/>
            </p:cNvSpPr>
            <p:nvPr/>
          </p:nvSpPr>
          <p:spPr bwMode="auto">
            <a:xfrm>
              <a:off x="3199858" y="4038601"/>
              <a:ext cx="76906"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78" name="Oval 104">
              <a:extLst>
                <a:ext uri="{FF2B5EF4-FFF2-40B4-BE49-F238E27FC236}">
                  <a16:creationId xmlns:a16="http://schemas.microsoft.com/office/drawing/2014/main" id="{707F84A8-0482-6A69-810E-633F7BA7CE5D}"/>
                </a:ext>
              </a:extLst>
            </p:cNvPr>
            <p:cNvSpPr>
              <a:spLocks noChangeArrowheads="1"/>
            </p:cNvSpPr>
            <p:nvPr/>
          </p:nvSpPr>
          <p:spPr bwMode="auto">
            <a:xfrm>
              <a:off x="2971837" y="3962142"/>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79" name="Oval 105">
              <a:extLst>
                <a:ext uri="{FF2B5EF4-FFF2-40B4-BE49-F238E27FC236}">
                  <a16:creationId xmlns:a16="http://schemas.microsoft.com/office/drawing/2014/main" id="{0CD40578-7B0B-A2CC-1240-4FE68355428E}"/>
                </a:ext>
              </a:extLst>
            </p:cNvPr>
            <p:cNvSpPr>
              <a:spLocks noChangeArrowheads="1"/>
            </p:cNvSpPr>
            <p:nvPr/>
          </p:nvSpPr>
          <p:spPr bwMode="auto">
            <a:xfrm>
              <a:off x="2971837" y="3810348"/>
              <a:ext cx="75557" cy="75335"/>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80" name="Oval 106">
              <a:extLst>
                <a:ext uri="{FF2B5EF4-FFF2-40B4-BE49-F238E27FC236}">
                  <a16:creationId xmlns:a16="http://schemas.microsoft.com/office/drawing/2014/main" id="{C79E4122-90CA-8166-2877-7EB125349C7A}"/>
                </a:ext>
              </a:extLst>
            </p:cNvPr>
            <p:cNvSpPr>
              <a:spLocks noChangeArrowheads="1"/>
            </p:cNvSpPr>
            <p:nvPr/>
          </p:nvSpPr>
          <p:spPr bwMode="auto">
            <a:xfrm>
              <a:off x="2971837" y="3733888"/>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81" name="Oval 107">
              <a:extLst>
                <a:ext uri="{FF2B5EF4-FFF2-40B4-BE49-F238E27FC236}">
                  <a16:creationId xmlns:a16="http://schemas.microsoft.com/office/drawing/2014/main" id="{26B796E9-1A15-2711-0D88-DC2C0FAF342E}"/>
                </a:ext>
              </a:extLst>
            </p:cNvPr>
            <p:cNvSpPr>
              <a:spLocks noChangeArrowheads="1"/>
            </p:cNvSpPr>
            <p:nvPr/>
          </p:nvSpPr>
          <p:spPr bwMode="auto">
            <a:xfrm>
              <a:off x="2971837" y="3657429"/>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82" name="Oval 108">
              <a:extLst>
                <a:ext uri="{FF2B5EF4-FFF2-40B4-BE49-F238E27FC236}">
                  <a16:creationId xmlns:a16="http://schemas.microsoft.com/office/drawing/2014/main" id="{4C9DCF9E-79B5-EC9F-ED5A-36E91B813D4D}"/>
                </a:ext>
              </a:extLst>
            </p:cNvPr>
            <p:cNvSpPr>
              <a:spLocks noChangeArrowheads="1"/>
            </p:cNvSpPr>
            <p:nvPr/>
          </p:nvSpPr>
          <p:spPr bwMode="auto">
            <a:xfrm>
              <a:off x="2971837" y="3580969"/>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83" name="Oval 109">
              <a:extLst>
                <a:ext uri="{FF2B5EF4-FFF2-40B4-BE49-F238E27FC236}">
                  <a16:creationId xmlns:a16="http://schemas.microsoft.com/office/drawing/2014/main" id="{FEDA15E9-61E1-8662-B43F-44A023CA56F3}"/>
                </a:ext>
              </a:extLst>
            </p:cNvPr>
            <p:cNvSpPr>
              <a:spLocks noChangeArrowheads="1"/>
            </p:cNvSpPr>
            <p:nvPr/>
          </p:nvSpPr>
          <p:spPr bwMode="auto">
            <a:xfrm>
              <a:off x="2971837" y="3124461"/>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84" name="Oval 110">
              <a:extLst>
                <a:ext uri="{FF2B5EF4-FFF2-40B4-BE49-F238E27FC236}">
                  <a16:creationId xmlns:a16="http://schemas.microsoft.com/office/drawing/2014/main" id="{22032F5E-41BC-B35E-0FB9-5C027B2D30D1}"/>
                </a:ext>
              </a:extLst>
            </p:cNvPr>
            <p:cNvSpPr>
              <a:spLocks noChangeArrowheads="1"/>
            </p:cNvSpPr>
            <p:nvPr/>
          </p:nvSpPr>
          <p:spPr bwMode="auto">
            <a:xfrm>
              <a:off x="2971837" y="3048001"/>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85" name="Oval 111">
              <a:extLst>
                <a:ext uri="{FF2B5EF4-FFF2-40B4-BE49-F238E27FC236}">
                  <a16:creationId xmlns:a16="http://schemas.microsoft.com/office/drawing/2014/main" id="{22F690DB-8CDD-3289-E0E5-14996F11E554}"/>
                </a:ext>
              </a:extLst>
            </p:cNvPr>
            <p:cNvSpPr>
              <a:spLocks noChangeArrowheads="1"/>
            </p:cNvSpPr>
            <p:nvPr/>
          </p:nvSpPr>
          <p:spPr bwMode="auto">
            <a:xfrm>
              <a:off x="2971837" y="2971542"/>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86" name="Oval 112">
              <a:extLst>
                <a:ext uri="{FF2B5EF4-FFF2-40B4-BE49-F238E27FC236}">
                  <a16:creationId xmlns:a16="http://schemas.microsoft.com/office/drawing/2014/main" id="{EBF8FE22-6AD7-C3D2-FC05-4AEE0FA677FC}"/>
                </a:ext>
              </a:extLst>
            </p:cNvPr>
            <p:cNvSpPr>
              <a:spLocks noChangeArrowheads="1"/>
            </p:cNvSpPr>
            <p:nvPr/>
          </p:nvSpPr>
          <p:spPr bwMode="auto">
            <a:xfrm>
              <a:off x="2971837" y="2819747"/>
              <a:ext cx="75557" cy="75335"/>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87" name="Oval 113">
              <a:extLst>
                <a:ext uri="{FF2B5EF4-FFF2-40B4-BE49-F238E27FC236}">
                  <a16:creationId xmlns:a16="http://schemas.microsoft.com/office/drawing/2014/main" id="{464B464D-E1B4-6DE3-2B4F-577E66B86E24}"/>
                </a:ext>
              </a:extLst>
            </p:cNvPr>
            <p:cNvSpPr>
              <a:spLocks noChangeArrowheads="1"/>
            </p:cNvSpPr>
            <p:nvPr/>
          </p:nvSpPr>
          <p:spPr bwMode="auto">
            <a:xfrm>
              <a:off x="2743817" y="2743287"/>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88" name="Oval 114">
              <a:extLst>
                <a:ext uri="{FF2B5EF4-FFF2-40B4-BE49-F238E27FC236}">
                  <a16:creationId xmlns:a16="http://schemas.microsoft.com/office/drawing/2014/main" id="{B9BAE3B8-7D77-A0A2-04E0-B51EBE46728E}"/>
                </a:ext>
              </a:extLst>
            </p:cNvPr>
            <p:cNvSpPr>
              <a:spLocks noChangeArrowheads="1"/>
            </p:cNvSpPr>
            <p:nvPr/>
          </p:nvSpPr>
          <p:spPr bwMode="auto">
            <a:xfrm>
              <a:off x="2591353" y="2895082"/>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89" name="Oval 115">
              <a:extLst>
                <a:ext uri="{FF2B5EF4-FFF2-40B4-BE49-F238E27FC236}">
                  <a16:creationId xmlns:a16="http://schemas.microsoft.com/office/drawing/2014/main" id="{998DBB71-CFDD-A0B8-0679-51D310283972}"/>
                </a:ext>
              </a:extLst>
            </p:cNvPr>
            <p:cNvSpPr>
              <a:spLocks noChangeArrowheads="1"/>
            </p:cNvSpPr>
            <p:nvPr/>
          </p:nvSpPr>
          <p:spPr bwMode="auto">
            <a:xfrm>
              <a:off x="2591353" y="3048001"/>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90" name="Oval 116">
              <a:extLst>
                <a:ext uri="{FF2B5EF4-FFF2-40B4-BE49-F238E27FC236}">
                  <a16:creationId xmlns:a16="http://schemas.microsoft.com/office/drawing/2014/main" id="{EA8F883D-49FF-8AA3-7381-619DB369097C}"/>
                </a:ext>
              </a:extLst>
            </p:cNvPr>
            <p:cNvSpPr>
              <a:spLocks noChangeArrowheads="1"/>
            </p:cNvSpPr>
            <p:nvPr/>
          </p:nvSpPr>
          <p:spPr bwMode="auto">
            <a:xfrm>
              <a:off x="2591353" y="3200920"/>
              <a:ext cx="75557" cy="75335"/>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91" name="Oval 117">
              <a:extLst>
                <a:ext uri="{FF2B5EF4-FFF2-40B4-BE49-F238E27FC236}">
                  <a16:creationId xmlns:a16="http://schemas.microsoft.com/office/drawing/2014/main" id="{FFBCBD41-B0B5-C569-1599-BFE3D9B0BBF5}"/>
                </a:ext>
              </a:extLst>
            </p:cNvPr>
            <p:cNvSpPr>
              <a:spLocks noChangeArrowheads="1"/>
            </p:cNvSpPr>
            <p:nvPr/>
          </p:nvSpPr>
          <p:spPr bwMode="auto">
            <a:xfrm>
              <a:off x="2591353" y="3276255"/>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92" name="Oval 118">
              <a:extLst>
                <a:ext uri="{FF2B5EF4-FFF2-40B4-BE49-F238E27FC236}">
                  <a16:creationId xmlns:a16="http://schemas.microsoft.com/office/drawing/2014/main" id="{DF7A048E-59A1-01E6-5CDE-424933425690}"/>
                </a:ext>
              </a:extLst>
            </p:cNvPr>
            <p:cNvSpPr>
              <a:spLocks noChangeArrowheads="1"/>
            </p:cNvSpPr>
            <p:nvPr/>
          </p:nvSpPr>
          <p:spPr bwMode="auto">
            <a:xfrm>
              <a:off x="2361984" y="2971542"/>
              <a:ext cx="7690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93" name="Oval 119">
              <a:extLst>
                <a:ext uri="{FF2B5EF4-FFF2-40B4-BE49-F238E27FC236}">
                  <a16:creationId xmlns:a16="http://schemas.microsoft.com/office/drawing/2014/main" id="{75645D70-718E-6239-E6E4-7385C711EDEC}"/>
                </a:ext>
              </a:extLst>
            </p:cNvPr>
            <p:cNvSpPr>
              <a:spLocks noChangeArrowheads="1"/>
            </p:cNvSpPr>
            <p:nvPr/>
          </p:nvSpPr>
          <p:spPr bwMode="auto">
            <a:xfrm>
              <a:off x="2361984" y="3200920"/>
              <a:ext cx="76907" cy="75335"/>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94" name="Oval 120">
              <a:extLst>
                <a:ext uri="{FF2B5EF4-FFF2-40B4-BE49-F238E27FC236}">
                  <a16:creationId xmlns:a16="http://schemas.microsoft.com/office/drawing/2014/main" id="{143EC589-39EA-7037-80C2-0F55272E4F01}"/>
                </a:ext>
              </a:extLst>
            </p:cNvPr>
            <p:cNvSpPr>
              <a:spLocks noChangeArrowheads="1"/>
            </p:cNvSpPr>
            <p:nvPr/>
          </p:nvSpPr>
          <p:spPr bwMode="auto">
            <a:xfrm>
              <a:off x="2819374" y="3810348"/>
              <a:ext cx="75557" cy="75335"/>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95" name="Oval 121">
              <a:extLst>
                <a:ext uri="{FF2B5EF4-FFF2-40B4-BE49-F238E27FC236}">
                  <a16:creationId xmlns:a16="http://schemas.microsoft.com/office/drawing/2014/main" id="{A6CF6955-ED2B-61F1-66AD-47D9A98208D5}"/>
                </a:ext>
              </a:extLst>
            </p:cNvPr>
            <p:cNvSpPr>
              <a:spLocks noChangeArrowheads="1"/>
            </p:cNvSpPr>
            <p:nvPr/>
          </p:nvSpPr>
          <p:spPr bwMode="auto">
            <a:xfrm>
              <a:off x="2819374" y="3580969"/>
              <a:ext cx="75557"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96" name="Oval 122">
              <a:extLst>
                <a:ext uri="{FF2B5EF4-FFF2-40B4-BE49-F238E27FC236}">
                  <a16:creationId xmlns:a16="http://schemas.microsoft.com/office/drawing/2014/main" id="{12A5F27F-D383-6AD5-A27D-AC451D63D4CD}"/>
                </a:ext>
              </a:extLst>
            </p:cNvPr>
            <p:cNvSpPr>
              <a:spLocks noChangeArrowheads="1"/>
            </p:cNvSpPr>
            <p:nvPr/>
          </p:nvSpPr>
          <p:spPr bwMode="auto">
            <a:xfrm>
              <a:off x="2819374" y="3505634"/>
              <a:ext cx="75557" cy="75335"/>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97" name="Oval 123">
              <a:extLst>
                <a:ext uri="{FF2B5EF4-FFF2-40B4-BE49-F238E27FC236}">
                  <a16:creationId xmlns:a16="http://schemas.microsoft.com/office/drawing/2014/main" id="{A6D86E84-26D5-12BA-C64D-F61716978C0C}"/>
                </a:ext>
              </a:extLst>
            </p:cNvPr>
            <p:cNvSpPr>
              <a:spLocks noChangeArrowheads="1"/>
            </p:cNvSpPr>
            <p:nvPr/>
          </p:nvSpPr>
          <p:spPr bwMode="auto">
            <a:xfrm>
              <a:off x="3199858" y="2971542"/>
              <a:ext cx="76906" cy="76460"/>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sp>
          <p:nvSpPr>
            <p:cNvPr id="99398" name="Line 11">
              <a:extLst>
                <a:ext uri="{FF2B5EF4-FFF2-40B4-BE49-F238E27FC236}">
                  <a16:creationId xmlns:a16="http://schemas.microsoft.com/office/drawing/2014/main" id="{C5910140-4A49-6CA4-00B5-16BAD6C01315}"/>
                </a:ext>
              </a:extLst>
            </p:cNvPr>
            <p:cNvSpPr>
              <a:spLocks noChangeShapeType="1"/>
            </p:cNvSpPr>
            <p:nvPr/>
          </p:nvSpPr>
          <p:spPr bwMode="auto">
            <a:xfrm flipV="1">
              <a:off x="1524110" y="2057400"/>
              <a:ext cx="0" cy="2895343"/>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99399" name="Oval 79">
              <a:extLst>
                <a:ext uri="{FF2B5EF4-FFF2-40B4-BE49-F238E27FC236}">
                  <a16:creationId xmlns:a16="http://schemas.microsoft.com/office/drawing/2014/main" id="{CC3EAE02-FC6B-528D-47A1-2A6D0BAF59DD}"/>
                </a:ext>
              </a:extLst>
            </p:cNvPr>
            <p:cNvSpPr>
              <a:spLocks noChangeArrowheads="1"/>
            </p:cNvSpPr>
            <p:nvPr/>
          </p:nvSpPr>
          <p:spPr bwMode="auto">
            <a:xfrm>
              <a:off x="1524110" y="3276255"/>
              <a:ext cx="75557" cy="68589"/>
            </a:xfrm>
            <a:prstGeom prst="ellipse">
              <a:avLst/>
            </a:prstGeom>
            <a:solidFill>
              <a:srgbClr val="FD1005"/>
            </a:solidFill>
            <a:ln w="12700">
              <a:solidFill>
                <a:srgbClr val="FD1005"/>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latin typeface="Arial" panose="020B0604020202020204" pitchFamily="34" charset="0"/>
                <a:ea typeface="MS PGothic" panose="020B0600070205080204" pitchFamily="34" charset="-128"/>
              </a:endParaRPr>
            </a:p>
          </p:txBody>
        </p:sp>
        <p:grpSp>
          <p:nvGrpSpPr>
            <p:cNvPr id="99400" name="Group 78">
              <a:extLst>
                <a:ext uri="{FF2B5EF4-FFF2-40B4-BE49-F238E27FC236}">
                  <a16:creationId xmlns:a16="http://schemas.microsoft.com/office/drawing/2014/main" id="{BF81C91A-AA1C-3CBE-6C39-8B661829C9C2}"/>
                </a:ext>
              </a:extLst>
            </p:cNvPr>
            <p:cNvGrpSpPr>
              <a:grpSpLocks/>
            </p:cNvGrpSpPr>
            <p:nvPr/>
          </p:nvGrpSpPr>
          <p:grpSpPr bwMode="auto">
            <a:xfrm>
              <a:off x="704850" y="4756150"/>
              <a:ext cx="801688" cy="262071"/>
              <a:chOff x="453" y="3072"/>
              <a:chExt cx="505" cy="184"/>
            </a:xfrm>
          </p:grpSpPr>
          <p:sp>
            <p:nvSpPr>
              <p:cNvPr id="99431" name="Line 27">
                <a:extLst>
                  <a:ext uri="{FF2B5EF4-FFF2-40B4-BE49-F238E27FC236}">
                    <a16:creationId xmlns:a16="http://schemas.microsoft.com/office/drawing/2014/main" id="{73D40AFA-4CE6-DFC7-16C7-B07D17C721EA}"/>
                  </a:ext>
                </a:extLst>
              </p:cNvPr>
              <p:cNvSpPr>
                <a:spLocks noChangeShapeType="1"/>
              </p:cNvSpPr>
              <p:nvPr/>
            </p:nvSpPr>
            <p:spPr bwMode="auto">
              <a:xfrm rot="5406359">
                <a:off x="910" y="312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32" name="Text Box 34">
                <a:extLst>
                  <a:ext uri="{FF2B5EF4-FFF2-40B4-BE49-F238E27FC236}">
                    <a16:creationId xmlns:a16="http://schemas.microsoft.com/office/drawing/2014/main" id="{B4F8C1B0-CBB5-266C-024D-469312A8D597}"/>
                  </a:ext>
                </a:extLst>
              </p:cNvPr>
              <p:cNvSpPr txBox="1">
                <a:spLocks noChangeArrowheads="1"/>
              </p:cNvSpPr>
              <p:nvPr/>
            </p:nvSpPr>
            <p:spPr bwMode="auto">
              <a:xfrm>
                <a:off x="453" y="3072"/>
                <a:ext cx="42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Stone Sans ITC TT-Semi"/>
                    <a:ea typeface="MS PGothic" panose="020B0600070205080204" pitchFamily="34" charset="-128"/>
                  </a:rPr>
                  <a:t>   100</a:t>
                </a:r>
              </a:p>
            </p:txBody>
          </p:sp>
        </p:grpSp>
        <p:grpSp>
          <p:nvGrpSpPr>
            <p:cNvPr id="99401" name="Group 124">
              <a:extLst>
                <a:ext uri="{FF2B5EF4-FFF2-40B4-BE49-F238E27FC236}">
                  <a16:creationId xmlns:a16="http://schemas.microsoft.com/office/drawing/2014/main" id="{BAC748C5-4914-D5D6-F356-A1B8BCF62F26}"/>
                </a:ext>
              </a:extLst>
            </p:cNvPr>
            <p:cNvGrpSpPr>
              <a:grpSpLocks/>
            </p:cNvGrpSpPr>
            <p:nvPr/>
          </p:nvGrpSpPr>
          <p:grpSpPr bwMode="auto">
            <a:xfrm>
              <a:off x="708025" y="4419600"/>
              <a:ext cx="801688" cy="262071"/>
              <a:chOff x="453" y="3072"/>
              <a:chExt cx="505" cy="184"/>
            </a:xfrm>
          </p:grpSpPr>
          <p:sp>
            <p:nvSpPr>
              <p:cNvPr id="99429" name="Line 125">
                <a:extLst>
                  <a:ext uri="{FF2B5EF4-FFF2-40B4-BE49-F238E27FC236}">
                    <a16:creationId xmlns:a16="http://schemas.microsoft.com/office/drawing/2014/main" id="{147DCCA2-EA51-C515-C60A-63F51DBE08F5}"/>
                  </a:ext>
                </a:extLst>
              </p:cNvPr>
              <p:cNvSpPr>
                <a:spLocks noChangeShapeType="1"/>
              </p:cNvSpPr>
              <p:nvPr/>
            </p:nvSpPr>
            <p:spPr bwMode="auto">
              <a:xfrm rot="5406359">
                <a:off x="910" y="312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30" name="Text Box 126">
                <a:extLst>
                  <a:ext uri="{FF2B5EF4-FFF2-40B4-BE49-F238E27FC236}">
                    <a16:creationId xmlns:a16="http://schemas.microsoft.com/office/drawing/2014/main" id="{A1E07E91-BD41-DCB7-5129-B8018418C27B}"/>
                  </a:ext>
                </a:extLst>
              </p:cNvPr>
              <p:cNvSpPr txBox="1">
                <a:spLocks noChangeArrowheads="1"/>
              </p:cNvSpPr>
              <p:nvPr/>
            </p:nvSpPr>
            <p:spPr bwMode="auto">
              <a:xfrm>
                <a:off x="453" y="3072"/>
                <a:ext cx="42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Stone Sans ITC TT-Semi"/>
                    <a:ea typeface="MS PGothic" panose="020B0600070205080204" pitchFamily="34" charset="-128"/>
                  </a:rPr>
                  <a:t>   110</a:t>
                </a:r>
              </a:p>
            </p:txBody>
          </p:sp>
        </p:grpSp>
        <p:grpSp>
          <p:nvGrpSpPr>
            <p:cNvPr id="99402" name="Group 127">
              <a:extLst>
                <a:ext uri="{FF2B5EF4-FFF2-40B4-BE49-F238E27FC236}">
                  <a16:creationId xmlns:a16="http://schemas.microsoft.com/office/drawing/2014/main" id="{B5B56242-1447-8EB8-DD0B-2E6393969DC7}"/>
                </a:ext>
              </a:extLst>
            </p:cNvPr>
            <p:cNvGrpSpPr>
              <a:grpSpLocks/>
            </p:cNvGrpSpPr>
            <p:nvPr/>
          </p:nvGrpSpPr>
          <p:grpSpPr bwMode="auto">
            <a:xfrm>
              <a:off x="711200" y="4114800"/>
              <a:ext cx="801688" cy="262071"/>
              <a:chOff x="453" y="3072"/>
              <a:chExt cx="505" cy="184"/>
            </a:xfrm>
          </p:grpSpPr>
          <p:sp>
            <p:nvSpPr>
              <p:cNvPr id="99427" name="Line 128">
                <a:extLst>
                  <a:ext uri="{FF2B5EF4-FFF2-40B4-BE49-F238E27FC236}">
                    <a16:creationId xmlns:a16="http://schemas.microsoft.com/office/drawing/2014/main" id="{996EFFD3-172F-D51B-EB87-BBA548451BE0}"/>
                  </a:ext>
                </a:extLst>
              </p:cNvPr>
              <p:cNvSpPr>
                <a:spLocks noChangeShapeType="1"/>
              </p:cNvSpPr>
              <p:nvPr/>
            </p:nvSpPr>
            <p:spPr bwMode="auto">
              <a:xfrm rot="5406359">
                <a:off x="910" y="312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28" name="Text Box 129">
                <a:extLst>
                  <a:ext uri="{FF2B5EF4-FFF2-40B4-BE49-F238E27FC236}">
                    <a16:creationId xmlns:a16="http://schemas.microsoft.com/office/drawing/2014/main" id="{BFC89EFF-E708-C99D-D9DC-A01AAC1F1D85}"/>
                  </a:ext>
                </a:extLst>
              </p:cNvPr>
              <p:cNvSpPr txBox="1">
                <a:spLocks noChangeArrowheads="1"/>
              </p:cNvSpPr>
              <p:nvPr/>
            </p:nvSpPr>
            <p:spPr bwMode="auto">
              <a:xfrm>
                <a:off x="453" y="3072"/>
                <a:ext cx="42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Stone Sans ITC TT-Semi"/>
                    <a:ea typeface="MS PGothic" panose="020B0600070205080204" pitchFamily="34" charset="-128"/>
                  </a:rPr>
                  <a:t>   120</a:t>
                </a:r>
              </a:p>
            </p:txBody>
          </p:sp>
        </p:grpSp>
        <p:grpSp>
          <p:nvGrpSpPr>
            <p:cNvPr id="99403" name="Group 130">
              <a:extLst>
                <a:ext uri="{FF2B5EF4-FFF2-40B4-BE49-F238E27FC236}">
                  <a16:creationId xmlns:a16="http://schemas.microsoft.com/office/drawing/2014/main" id="{EAB673EF-C00A-5AAD-8C61-5BA62A66FD44}"/>
                </a:ext>
              </a:extLst>
            </p:cNvPr>
            <p:cNvGrpSpPr>
              <a:grpSpLocks/>
            </p:cNvGrpSpPr>
            <p:nvPr/>
          </p:nvGrpSpPr>
          <p:grpSpPr bwMode="auto">
            <a:xfrm>
              <a:off x="714375" y="3810000"/>
              <a:ext cx="801688" cy="262071"/>
              <a:chOff x="453" y="3073"/>
              <a:chExt cx="505" cy="184"/>
            </a:xfrm>
          </p:grpSpPr>
          <p:sp>
            <p:nvSpPr>
              <p:cNvPr id="99425" name="Line 131">
                <a:extLst>
                  <a:ext uri="{FF2B5EF4-FFF2-40B4-BE49-F238E27FC236}">
                    <a16:creationId xmlns:a16="http://schemas.microsoft.com/office/drawing/2014/main" id="{EC5193D7-7ADB-DDEC-266D-166B4EA20E67}"/>
                  </a:ext>
                </a:extLst>
              </p:cNvPr>
              <p:cNvSpPr>
                <a:spLocks noChangeShapeType="1"/>
              </p:cNvSpPr>
              <p:nvPr/>
            </p:nvSpPr>
            <p:spPr bwMode="auto">
              <a:xfrm rot="5406359">
                <a:off x="910" y="312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26" name="Text Box 132">
                <a:extLst>
                  <a:ext uri="{FF2B5EF4-FFF2-40B4-BE49-F238E27FC236}">
                    <a16:creationId xmlns:a16="http://schemas.microsoft.com/office/drawing/2014/main" id="{D78E1A4F-6F4C-2DBC-DC7D-9CCA93446D8C}"/>
                  </a:ext>
                </a:extLst>
              </p:cNvPr>
              <p:cNvSpPr txBox="1">
                <a:spLocks noChangeArrowheads="1"/>
              </p:cNvSpPr>
              <p:nvPr/>
            </p:nvSpPr>
            <p:spPr bwMode="auto">
              <a:xfrm>
                <a:off x="453" y="3073"/>
                <a:ext cx="42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Stone Sans ITC TT-Semi"/>
                    <a:ea typeface="MS PGothic" panose="020B0600070205080204" pitchFamily="34" charset="-128"/>
                  </a:rPr>
                  <a:t>   130</a:t>
                </a:r>
              </a:p>
            </p:txBody>
          </p:sp>
        </p:grpSp>
        <p:grpSp>
          <p:nvGrpSpPr>
            <p:cNvPr id="99404" name="Group 133">
              <a:extLst>
                <a:ext uri="{FF2B5EF4-FFF2-40B4-BE49-F238E27FC236}">
                  <a16:creationId xmlns:a16="http://schemas.microsoft.com/office/drawing/2014/main" id="{DBEFB163-8E1E-B366-C344-5E96FB74A1A0}"/>
                </a:ext>
              </a:extLst>
            </p:cNvPr>
            <p:cNvGrpSpPr>
              <a:grpSpLocks/>
            </p:cNvGrpSpPr>
            <p:nvPr/>
          </p:nvGrpSpPr>
          <p:grpSpPr bwMode="auto">
            <a:xfrm>
              <a:off x="717550" y="3505200"/>
              <a:ext cx="801688" cy="262071"/>
              <a:chOff x="453" y="3072"/>
              <a:chExt cx="505" cy="184"/>
            </a:xfrm>
          </p:grpSpPr>
          <p:sp>
            <p:nvSpPr>
              <p:cNvPr id="99423" name="Line 134">
                <a:extLst>
                  <a:ext uri="{FF2B5EF4-FFF2-40B4-BE49-F238E27FC236}">
                    <a16:creationId xmlns:a16="http://schemas.microsoft.com/office/drawing/2014/main" id="{4E50922E-6FFE-2DC5-DBE0-D04DC6B969AE}"/>
                  </a:ext>
                </a:extLst>
              </p:cNvPr>
              <p:cNvSpPr>
                <a:spLocks noChangeShapeType="1"/>
              </p:cNvSpPr>
              <p:nvPr/>
            </p:nvSpPr>
            <p:spPr bwMode="auto">
              <a:xfrm rot="5406359">
                <a:off x="910" y="3121"/>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24" name="Text Box 135">
                <a:extLst>
                  <a:ext uri="{FF2B5EF4-FFF2-40B4-BE49-F238E27FC236}">
                    <a16:creationId xmlns:a16="http://schemas.microsoft.com/office/drawing/2014/main" id="{3476814D-E81C-0093-7AEF-593AD20312B7}"/>
                  </a:ext>
                </a:extLst>
              </p:cNvPr>
              <p:cNvSpPr txBox="1">
                <a:spLocks noChangeArrowheads="1"/>
              </p:cNvSpPr>
              <p:nvPr/>
            </p:nvSpPr>
            <p:spPr bwMode="auto">
              <a:xfrm>
                <a:off x="453" y="3072"/>
                <a:ext cx="42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Stone Sans ITC TT-Semi"/>
                    <a:ea typeface="MS PGothic" panose="020B0600070205080204" pitchFamily="34" charset="-128"/>
                  </a:rPr>
                  <a:t>   140</a:t>
                </a:r>
              </a:p>
            </p:txBody>
          </p:sp>
        </p:grpSp>
        <p:grpSp>
          <p:nvGrpSpPr>
            <p:cNvPr id="99405" name="Group 136">
              <a:extLst>
                <a:ext uri="{FF2B5EF4-FFF2-40B4-BE49-F238E27FC236}">
                  <a16:creationId xmlns:a16="http://schemas.microsoft.com/office/drawing/2014/main" id="{858AADE3-56FE-C31C-1A6A-B2081BC6FBF0}"/>
                </a:ext>
              </a:extLst>
            </p:cNvPr>
            <p:cNvGrpSpPr>
              <a:grpSpLocks/>
            </p:cNvGrpSpPr>
            <p:nvPr/>
          </p:nvGrpSpPr>
          <p:grpSpPr bwMode="auto">
            <a:xfrm>
              <a:off x="720725" y="3200400"/>
              <a:ext cx="801688" cy="262071"/>
              <a:chOff x="453" y="3072"/>
              <a:chExt cx="505" cy="184"/>
            </a:xfrm>
          </p:grpSpPr>
          <p:sp>
            <p:nvSpPr>
              <p:cNvPr id="99421" name="Line 137">
                <a:extLst>
                  <a:ext uri="{FF2B5EF4-FFF2-40B4-BE49-F238E27FC236}">
                    <a16:creationId xmlns:a16="http://schemas.microsoft.com/office/drawing/2014/main" id="{241AB6C4-CB97-3E48-0118-D0DD935A84FE}"/>
                  </a:ext>
                </a:extLst>
              </p:cNvPr>
              <p:cNvSpPr>
                <a:spLocks noChangeShapeType="1"/>
              </p:cNvSpPr>
              <p:nvPr/>
            </p:nvSpPr>
            <p:spPr bwMode="auto">
              <a:xfrm rot="5406359">
                <a:off x="910" y="3121"/>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22" name="Text Box 138">
                <a:extLst>
                  <a:ext uri="{FF2B5EF4-FFF2-40B4-BE49-F238E27FC236}">
                    <a16:creationId xmlns:a16="http://schemas.microsoft.com/office/drawing/2014/main" id="{109B4CDE-3F86-EA77-DE4B-9E2490CFADCB}"/>
                  </a:ext>
                </a:extLst>
              </p:cNvPr>
              <p:cNvSpPr txBox="1">
                <a:spLocks noChangeArrowheads="1"/>
              </p:cNvSpPr>
              <p:nvPr/>
            </p:nvSpPr>
            <p:spPr bwMode="auto">
              <a:xfrm>
                <a:off x="453" y="3072"/>
                <a:ext cx="42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Stone Sans ITC TT-Semi"/>
                    <a:ea typeface="MS PGothic" panose="020B0600070205080204" pitchFamily="34" charset="-128"/>
                  </a:rPr>
                  <a:t>   150</a:t>
                </a:r>
              </a:p>
            </p:txBody>
          </p:sp>
        </p:grpSp>
        <p:grpSp>
          <p:nvGrpSpPr>
            <p:cNvPr id="99406" name="Group 139">
              <a:extLst>
                <a:ext uri="{FF2B5EF4-FFF2-40B4-BE49-F238E27FC236}">
                  <a16:creationId xmlns:a16="http://schemas.microsoft.com/office/drawing/2014/main" id="{29E12284-5343-2DD2-E824-767F5B4CE5C3}"/>
                </a:ext>
              </a:extLst>
            </p:cNvPr>
            <p:cNvGrpSpPr>
              <a:grpSpLocks/>
            </p:cNvGrpSpPr>
            <p:nvPr/>
          </p:nvGrpSpPr>
          <p:grpSpPr bwMode="auto">
            <a:xfrm>
              <a:off x="723900" y="2895600"/>
              <a:ext cx="801688" cy="310977"/>
              <a:chOff x="453" y="3038"/>
              <a:chExt cx="505" cy="217"/>
            </a:xfrm>
          </p:grpSpPr>
          <p:sp>
            <p:nvSpPr>
              <p:cNvPr id="99419" name="Line 140">
                <a:extLst>
                  <a:ext uri="{FF2B5EF4-FFF2-40B4-BE49-F238E27FC236}">
                    <a16:creationId xmlns:a16="http://schemas.microsoft.com/office/drawing/2014/main" id="{311DEDED-F2D4-A688-9F64-F8A35E920274}"/>
                  </a:ext>
                </a:extLst>
              </p:cNvPr>
              <p:cNvSpPr>
                <a:spLocks noChangeShapeType="1"/>
              </p:cNvSpPr>
              <p:nvPr/>
            </p:nvSpPr>
            <p:spPr bwMode="auto">
              <a:xfrm rot="5406359">
                <a:off x="910" y="312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20" name="Text Box 141">
                <a:extLst>
                  <a:ext uri="{FF2B5EF4-FFF2-40B4-BE49-F238E27FC236}">
                    <a16:creationId xmlns:a16="http://schemas.microsoft.com/office/drawing/2014/main" id="{59EFD9A3-C3EC-C375-FDA6-2466C21F01BE}"/>
                  </a:ext>
                </a:extLst>
              </p:cNvPr>
              <p:cNvSpPr txBox="1">
                <a:spLocks noChangeArrowheads="1"/>
              </p:cNvSpPr>
              <p:nvPr/>
            </p:nvSpPr>
            <p:spPr bwMode="auto">
              <a:xfrm>
                <a:off x="453" y="3038"/>
                <a:ext cx="42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30000"/>
                  </a:lnSpc>
                  <a:spcBef>
                    <a:spcPct val="0"/>
                  </a:spcBef>
                  <a:buFontTx/>
                  <a:buNone/>
                </a:pPr>
                <a:r>
                  <a:rPr lang="en-US" altLang="en-US" sz="1800" dirty="0">
                    <a:latin typeface="Stone Sans ITC TT-Semi"/>
                    <a:ea typeface="MS PGothic" panose="020B0600070205080204" pitchFamily="34" charset="-128"/>
                  </a:rPr>
                  <a:t>   160</a:t>
                </a:r>
              </a:p>
            </p:txBody>
          </p:sp>
        </p:grpSp>
        <p:grpSp>
          <p:nvGrpSpPr>
            <p:cNvPr id="99407" name="Group 142">
              <a:extLst>
                <a:ext uri="{FF2B5EF4-FFF2-40B4-BE49-F238E27FC236}">
                  <a16:creationId xmlns:a16="http://schemas.microsoft.com/office/drawing/2014/main" id="{69AAE762-64D6-CAA4-FA3F-8EB4C564EC8A}"/>
                </a:ext>
              </a:extLst>
            </p:cNvPr>
            <p:cNvGrpSpPr>
              <a:grpSpLocks/>
            </p:cNvGrpSpPr>
            <p:nvPr/>
          </p:nvGrpSpPr>
          <p:grpSpPr bwMode="auto">
            <a:xfrm>
              <a:off x="727075" y="2667000"/>
              <a:ext cx="801688" cy="262071"/>
              <a:chOff x="453" y="3072"/>
              <a:chExt cx="505" cy="184"/>
            </a:xfrm>
          </p:grpSpPr>
          <p:sp>
            <p:nvSpPr>
              <p:cNvPr id="99417" name="Line 143">
                <a:extLst>
                  <a:ext uri="{FF2B5EF4-FFF2-40B4-BE49-F238E27FC236}">
                    <a16:creationId xmlns:a16="http://schemas.microsoft.com/office/drawing/2014/main" id="{6F347147-9C8F-B01A-446E-CB1E2BD5056E}"/>
                  </a:ext>
                </a:extLst>
              </p:cNvPr>
              <p:cNvSpPr>
                <a:spLocks noChangeShapeType="1"/>
              </p:cNvSpPr>
              <p:nvPr/>
            </p:nvSpPr>
            <p:spPr bwMode="auto">
              <a:xfrm rot="5406359">
                <a:off x="910" y="312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18" name="Text Box 144">
                <a:extLst>
                  <a:ext uri="{FF2B5EF4-FFF2-40B4-BE49-F238E27FC236}">
                    <a16:creationId xmlns:a16="http://schemas.microsoft.com/office/drawing/2014/main" id="{D40BC13E-5B92-DE80-201D-A47D478CBF5C}"/>
                  </a:ext>
                </a:extLst>
              </p:cNvPr>
              <p:cNvSpPr txBox="1">
                <a:spLocks noChangeArrowheads="1"/>
              </p:cNvSpPr>
              <p:nvPr/>
            </p:nvSpPr>
            <p:spPr bwMode="auto">
              <a:xfrm>
                <a:off x="453" y="3072"/>
                <a:ext cx="42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Stone Sans ITC TT-Semi"/>
                    <a:ea typeface="MS PGothic" panose="020B0600070205080204" pitchFamily="34" charset="-128"/>
                  </a:rPr>
                  <a:t>   170</a:t>
                </a:r>
              </a:p>
            </p:txBody>
          </p:sp>
        </p:grpSp>
        <p:grpSp>
          <p:nvGrpSpPr>
            <p:cNvPr id="99408" name="Group 147">
              <a:extLst>
                <a:ext uri="{FF2B5EF4-FFF2-40B4-BE49-F238E27FC236}">
                  <a16:creationId xmlns:a16="http://schemas.microsoft.com/office/drawing/2014/main" id="{6C65509D-6DED-2A86-5B19-E3984DF7111A}"/>
                </a:ext>
              </a:extLst>
            </p:cNvPr>
            <p:cNvGrpSpPr>
              <a:grpSpLocks/>
            </p:cNvGrpSpPr>
            <p:nvPr/>
          </p:nvGrpSpPr>
          <p:grpSpPr bwMode="auto">
            <a:xfrm>
              <a:off x="722313" y="2362200"/>
              <a:ext cx="801687" cy="262071"/>
              <a:chOff x="453" y="3072"/>
              <a:chExt cx="505" cy="184"/>
            </a:xfrm>
          </p:grpSpPr>
          <p:sp>
            <p:nvSpPr>
              <p:cNvPr id="99415" name="Line 148">
                <a:extLst>
                  <a:ext uri="{FF2B5EF4-FFF2-40B4-BE49-F238E27FC236}">
                    <a16:creationId xmlns:a16="http://schemas.microsoft.com/office/drawing/2014/main" id="{7CDEAE2A-4D48-B9B1-574D-8C69CA4CB208}"/>
                  </a:ext>
                </a:extLst>
              </p:cNvPr>
              <p:cNvSpPr>
                <a:spLocks noChangeShapeType="1"/>
              </p:cNvSpPr>
              <p:nvPr/>
            </p:nvSpPr>
            <p:spPr bwMode="auto">
              <a:xfrm rot="5406359">
                <a:off x="910" y="312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16" name="Text Box 149">
                <a:extLst>
                  <a:ext uri="{FF2B5EF4-FFF2-40B4-BE49-F238E27FC236}">
                    <a16:creationId xmlns:a16="http://schemas.microsoft.com/office/drawing/2014/main" id="{78366B8F-636D-2A81-219A-44ED357B9E96}"/>
                  </a:ext>
                </a:extLst>
              </p:cNvPr>
              <p:cNvSpPr txBox="1">
                <a:spLocks noChangeArrowheads="1"/>
              </p:cNvSpPr>
              <p:nvPr/>
            </p:nvSpPr>
            <p:spPr bwMode="auto">
              <a:xfrm>
                <a:off x="453" y="3072"/>
                <a:ext cx="42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Stone Sans ITC TT-Semi"/>
                    <a:ea typeface="MS PGothic" panose="020B0600070205080204" pitchFamily="34" charset="-128"/>
                  </a:rPr>
                  <a:t>   180</a:t>
                </a:r>
              </a:p>
            </p:txBody>
          </p:sp>
        </p:grpSp>
        <p:grpSp>
          <p:nvGrpSpPr>
            <p:cNvPr id="99409" name="Group 150">
              <a:extLst>
                <a:ext uri="{FF2B5EF4-FFF2-40B4-BE49-F238E27FC236}">
                  <a16:creationId xmlns:a16="http://schemas.microsoft.com/office/drawing/2014/main" id="{0274C8BE-C121-A97D-562F-BD48AC87BF1C}"/>
                </a:ext>
              </a:extLst>
            </p:cNvPr>
            <p:cNvGrpSpPr>
              <a:grpSpLocks/>
            </p:cNvGrpSpPr>
            <p:nvPr/>
          </p:nvGrpSpPr>
          <p:grpSpPr bwMode="auto">
            <a:xfrm>
              <a:off x="717550" y="2057400"/>
              <a:ext cx="801688" cy="262071"/>
              <a:chOff x="453" y="3072"/>
              <a:chExt cx="505" cy="184"/>
            </a:xfrm>
          </p:grpSpPr>
          <p:sp>
            <p:nvSpPr>
              <p:cNvPr id="99413" name="Line 151">
                <a:extLst>
                  <a:ext uri="{FF2B5EF4-FFF2-40B4-BE49-F238E27FC236}">
                    <a16:creationId xmlns:a16="http://schemas.microsoft.com/office/drawing/2014/main" id="{5C42CFB0-AEA9-C254-9214-AE4694101913}"/>
                  </a:ext>
                </a:extLst>
              </p:cNvPr>
              <p:cNvSpPr>
                <a:spLocks noChangeShapeType="1"/>
              </p:cNvSpPr>
              <p:nvPr/>
            </p:nvSpPr>
            <p:spPr bwMode="auto">
              <a:xfrm rot="5406359">
                <a:off x="910" y="3120"/>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14" name="Text Box 152">
                <a:extLst>
                  <a:ext uri="{FF2B5EF4-FFF2-40B4-BE49-F238E27FC236}">
                    <a16:creationId xmlns:a16="http://schemas.microsoft.com/office/drawing/2014/main" id="{F11C7C02-5C13-24E0-789D-D4DB62518EFC}"/>
                  </a:ext>
                </a:extLst>
              </p:cNvPr>
              <p:cNvSpPr txBox="1">
                <a:spLocks noChangeArrowheads="1"/>
              </p:cNvSpPr>
              <p:nvPr/>
            </p:nvSpPr>
            <p:spPr bwMode="auto">
              <a:xfrm>
                <a:off x="453" y="3072"/>
                <a:ext cx="42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Stone Sans ITC TT-Semi"/>
                    <a:ea typeface="MS PGothic" panose="020B0600070205080204" pitchFamily="34" charset="-128"/>
                  </a:rPr>
                  <a:t>   190</a:t>
                </a:r>
              </a:p>
            </p:txBody>
          </p:sp>
        </p:grpSp>
        <p:sp>
          <p:nvSpPr>
            <p:cNvPr id="89170" name="Text Box 153">
              <a:extLst>
                <a:ext uri="{FF2B5EF4-FFF2-40B4-BE49-F238E27FC236}">
                  <a16:creationId xmlns:a16="http://schemas.microsoft.com/office/drawing/2014/main" id="{51232734-7115-BF73-B4E2-D8BE344DDD4E}"/>
                </a:ext>
              </a:extLst>
            </p:cNvPr>
            <p:cNvSpPr txBox="1">
              <a:spLocks noChangeArrowheads="1"/>
            </p:cNvSpPr>
            <p:nvPr/>
          </p:nvSpPr>
          <p:spPr bwMode="auto">
            <a:xfrm rot="16190596">
              <a:off x="-588579" y="3326285"/>
              <a:ext cx="2396529" cy="582555"/>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dirty="0">
                  <a:latin typeface="+mn-lt"/>
                  <a:ea typeface="MS PGothic" panose="020B0600070205080204" pitchFamily="34" charset="-128"/>
                </a:rPr>
                <a:t>Mortality Rate</a:t>
              </a:r>
            </a:p>
          </p:txBody>
        </p:sp>
        <p:sp>
          <p:nvSpPr>
            <p:cNvPr id="99411" name="Line 155">
              <a:extLst>
                <a:ext uri="{FF2B5EF4-FFF2-40B4-BE49-F238E27FC236}">
                  <a16:creationId xmlns:a16="http://schemas.microsoft.com/office/drawing/2014/main" id="{91559826-487F-14FF-E9DB-B700E1F166D2}"/>
                </a:ext>
              </a:extLst>
            </p:cNvPr>
            <p:cNvSpPr>
              <a:spLocks noChangeShapeType="1"/>
            </p:cNvSpPr>
            <p:nvPr/>
          </p:nvSpPr>
          <p:spPr bwMode="auto">
            <a:xfrm flipH="1">
              <a:off x="1524110" y="3352714"/>
              <a:ext cx="6553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12" name="Text Box 156">
              <a:extLst>
                <a:ext uri="{FF2B5EF4-FFF2-40B4-BE49-F238E27FC236}">
                  <a16:creationId xmlns:a16="http://schemas.microsoft.com/office/drawing/2014/main" id="{229C3D14-7D22-7775-3812-0C6411621C87}"/>
                </a:ext>
              </a:extLst>
            </p:cNvPr>
            <p:cNvSpPr txBox="1">
              <a:spLocks noChangeArrowheads="1"/>
            </p:cNvSpPr>
            <p:nvPr/>
          </p:nvSpPr>
          <p:spPr bwMode="auto">
            <a:xfrm>
              <a:off x="6362461" y="3007522"/>
              <a:ext cx="1302011" cy="26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ea typeface="MS PGothic" panose="020B0600070205080204" pitchFamily="34" charset="-128"/>
                  <a:cs typeface="Arial" panose="020B0604020202020204" pitchFamily="34" charset="0"/>
                </a:rPr>
                <a:t>U.S. average</a:t>
              </a:r>
            </a:p>
          </p:txBody>
        </p:sp>
      </p:grpSp>
      <p:sp>
        <p:nvSpPr>
          <p:cNvPr id="3" name="TextBox 2">
            <a:extLst>
              <a:ext uri="{FF2B5EF4-FFF2-40B4-BE49-F238E27FC236}">
                <a16:creationId xmlns:a16="http://schemas.microsoft.com/office/drawing/2014/main" id="{B8196CE7-D677-5680-D0EF-441CB16D5D30}"/>
              </a:ext>
            </a:extLst>
          </p:cNvPr>
          <p:cNvSpPr txBox="1"/>
          <p:nvPr/>
        </p:nvSpPr>
        <p:spPr>
          <a:xfrm>
            <a:off x="428237" y="6488668"/>
            <a:ext cx="530115" cy="369332"/>
          </a:xfrm>
          <a:prstGeom prst="rect">
            <a:avLst/>
          </a:prstGeom>
          <a:noFill/>
        </p:spPr>
        <p:txBody>
          <a:bodyPr wrap="square">
            <a:spAutoFit/>
          </a:bodyPr>
          <a:lstStyle/>
          <a:p>
            <a:r>
              <a:rPr lang="en-US" dirty="0">
                <a:solidFill>
                  <a:srgbClr val="FF0000"/>
                </a:solidFill>
              </a:rPr>
              <a:t>12</a:t>
            </a:r>
          </a:p>
        </p:txBody>
      </p:sp>
    </p:spTree>
    <p:extLst>
      <p:ext uri="{BB962C8B-B14F-4D97-AF65-F5344CB8AC3E}">
        <p14:creationId xmlns:p14="http://schemas.microsoft.com/office/powerpoint/2010/main" val="67547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Users\Jeffrey\Desktop\Cancer Mortality vs Radiation Dose.png">
            <a:extLst>
              <a:ext uri="{FF2B5EF4-FFF2-40B4-BE49-F238E27FC236}">
                <a16:creationId xmlns:a16="http://schemas.microsoft.com/office/drawing/2014/main" id="{70F39372-50EA-C999-52CA-5E1D83D4E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5810"/>
            <a:ext cx="6553200" cy="616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E08AF65-C0DD-52F7-F6AE-0145B743775C}"/>
              </a:ext>
            </a:extLst>
          </p:cNvPr>
          <p:cNvSpPr txBox="1"/>
          <p:nvPr/>
        </p:nvSpPr>
        <p:spPr>
          <a:xfrm>
            <a:off x="457200" y="6512190"/>
            <a:ext cx="457200" cy="369332"/>
          </a:xfrm>
          <a:prstGeom prst="rect">
            <a:avLst/>
          </a:prstGeom>
          <a:noFill/>
        </p:spPr>
        <p:txBody>
          <a:bodyPr wrap="square">
            <a:spAutoFit/>
          </a:bodyPr>
          <a:lstStyle/>
          <a:p>
            <a:r>
              <a:rPr lang="en-US" dirty="0">
                <a:solidFill>
                  <a:srgbClr val="FF0000"/>
                </a:solidFill>
              </a:rPr>
              <a:t>13</a:t>
            </a:r>
          </a:p>
        </p:txBody>
      </p:sp>
    </p:spTree>
    <p:extLst>
      <p:ext uri="{BB962C8B-B14F-4D97-AF65-F5344CB8AC3E}">
        <p14:creationId xmlns:p14="http://schemas.microsoft.com/office/powerpoint/2010/main" val="388068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CD860752-7B87-C537-EEC3-E5162C7E3758}"/>
              </a:ext>
            </a:extLst>
          </p:cNvPr>
          <p:cNvSpPr txBox="1">
            <a:spLocks noChangeArrowheads="1"/>
          </p:cNvSpPr>
          <p:nvPr/>
        </p:nvSpPr>
        <p:spPr bwMode="auto">
          <a:xfrm>
            <a:off x="1371600" y="2438400"/>
            <a:ext cx="6553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a:latin typeface="Arial" panose="020B0604020202020204" pitchFamily="34" charset="0"/>
              </a:rPr>
              <a:t>Idealized Dose Response Curve for Ionizing Radiation</a:t>
            </a:r>
          </a:p>
        </p:txBody>
      </p:sp>
    </p:spTree>
    <p:extLst>
      <p:ext uri="{BB962C8B-B14F-4D97-AF65-F5344CB8AC3E}">
        <p14:creationId xmlns:p14="http://schemas.microsoft.com/office/powerpoint/2010/main" val="86848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a:extLst>
              <a:ext uri="{FF2B5EF4-FFF2-40B4-BE49-F238E27FC236}">
                <a16:creationId xmlns:a16="http://schemas.microsoft.com/office/drawing/2014/main" id="{65184BF6-4C9E-AF79-B7E5-8ADE9E1BA7F8}"/>
              </a:ext>
            </a:extLst>
          </p:cNvPr>
          <p:cNvSpPr txBox="1">
            <a:spLocks noChangeArrowheads="1"/>
          </p:cNvSpPr>
          <p:nvPr/>
        </p:nvSpPr>
        <p:spPr bwMode="auto">
          <a:xfrm>
            <a:off x="5791200" y="2403475"/>
            <a:ext cx="25908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Y-axis approximates responses compared with controls (dashed line – about 1 mGy/yr)</a:t>
            </a:r>
          </a:p>
          <a:p>
            <a:pPr eaLnBrk="1" hangingPunct="1">
              <a:lnSpc>
                <a:spcPct val="100000"/>
              </a:lnSpc>
              <a:spcBef>
                <a:spcPct val="0"/>
              </a:spcBef>
              <a:buFontTx/>
              <a:buNone/>
            </a:pPr>
            <a:endParaRPr lang="en-US" altLang="en-US" sz="1400">
              <a:latin typeface="Times" panose="02020603050405020304" pitchFamily="18" charset="0"/>
            </a:endParaRPr>
          </a:p>
          <a:p>
            <a:pPr eaLnBrk="1" hangingPunct="1">
              <a:lnSpc>
                <a:spcPct val="100000"/>
              </a:lnSpc>
              <a:spcBef>
                <a:spcPct val="0"/>
              </a:spcBef>
              <a:buFontTx/>
              <a:buNone/>
            </a:pPr>
            <a:r>
              <a:rPr lang="en-US" altLang="en-US" sz="1400">
                <a:latin typeface="Times" panose="02020603050405020304" pitchFamily="18" charset="0"/>
              </a:rPr>
              <a:t>X-axis estimates chronic whole-body doses (1 – deficient region, 2 – ambient dose, 3 – hormetic region, 4 – optimum dose, 5 – zero equivalent point, 6 – harmful region)</a:t>
            </a:r>
          </a:p>
        </p:txBody>
      </p:sp>
      <p:pic>
        <p:nvPicPr>
          <p:cNvPr id="107523" name="Picture 3">
            <a:extLst>
              <a:ext uri="{FF2B5EF4-FFF2-40B4-BE49-F238E27FC236}">
                <a16:creationId xmlns:a16="http://schemas.microsoft.com/office/drawing/2014/main" id="{375C8715-6E2F-C5EE-35B2-0591FC44A1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9188" y="1954213"/>
            <a:ext cx="4725987" cy="3652837"/>
          </a:xfrm>
          <a:noFill/>
        </p:spPr>
      </p:pic>
      <p:sp>
        <p:nvSpPr>
          <p:cNvPr id="107524" name="Text Box 4">
            <a:extLst>
              <a:ext uri="{FF2B5EF4-FFF2-40B4-BE49-F238E27FC236}">
                <a16:creationId xmlns:a16="http://schemas.microsoft.com/office/drawing/2014/main" id="{E24D0FDA-9794-EC21-5263-DF378B0EA93B}"/>
              </a:ext>
            </a:extLst>
          </p:cNvPr>
          <p:cNvSpPr txBox="1">
            <a:spLocks noChangeArrowheads="1"/>
          </p:cNvSpPr>
          <p:nvPr/>
        </p:nvSpPr>
        <p:spPr bwMode="auto">
          <a:xfrm>
            <a:off x="1905000" y="54864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400">
              <a:latin typeface="Times" panose="02020603050405020304" pitchFamily="18" charset="0"/>
            </a:endParaRPr>
          </a:p>
        </p:txBody>
      </p:sp>
      <p:sp>
        <p:nvSpPr>
          <p:cNvPr id="107525" name="Text Box 5">
            <a:extLst>
              <a:ext uri="{FF2B5EF4-FFF2-40B4-BE49-F238E27FC236}">
                <a16:creationId xmlns:a16="http://schemas.microsoft.com/office/drawing/2014/main" id="{2FA9CD83-F2E6-E287-9A1E-186222AB63A8}"/>
              </a:ext>
            </a:extLst>
          </p:cNvPr>
          <p:cNvSpPr txBox="1">
            <a:spLocks noChangeArrowheads="1"/>
          </p:cNvSpPr>
          <p:nvPr/>
        </p:nvSpPr>
        <p:spPr bwMode="auto">
          <a:xfrm>
            <a:off x="788987" y="566738"/>
            <a:ext cx="75660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dirty="0">
                <a:latin typeface="Arial" panose="020B0604020202020204" pitchFamily="34" charset="0"/>
              </a:rPr>
              <a:t>Idealized Dose-Response Curve</a:t>
            </a:r>
            <a:r>
              <a:rPr lang="en-US" altLang="en-US" sz="2000" b="1" baseline="80000" dirty="0">
                <a:latin typeface="Arial" panose="020B0604020202020204" pitchFamily="34" charset="0"/>
              </a:rPr>
              <a:t>25</a:t>
            </a:r>
            <a:r>
              <a:rPr lang="en-US" altLang="en-US" sz="2000" dirty="0">
                <a:latin typeface="Arial" panose="020B0604020202020204" pitchFamily="34" charset="0"/>
              </a:rPr>
              <a:t> </a:t>
            </a:r>
            <a:r>
              <a:rPr lang="en-US" altLang="en-US" sz="3200" dirty="0">
                <a:latin typeface="Arial" panose="020B0604020202020204" pitchFamily="34" charset="0"/>
              </a:rPr>
              <a:t>for Chronic Radiation Exposure</a:t>
            </a:r>
            <a:endParaRPr lang="en-US" altLang="en-US" sz="2000" b="1" baseline="80000" dirty="0">
              <a:latin typeface="Arial" panose="020B0604020202020204" pitchFamily="34" charset="0"/>
            </a:endParaRPr>
          </a:p>
        </p:txBody>
      </p:sp>
      <p:sp>
        <p:nvSpPr>
          <p:cNvPr id="107526" name="Text Box 6">
            <a:extLst>
              <a:ext uri="{FF2B5EF4-FFF2-40B4-BE49-F238E27FC236}">
                <a16:creationId xmlns:a16="http://schemas.microsoft.com/office/drawing/2014/main" id="{076525C2-6139-F7DC-7696-1EE289A0EA22}"/>
              </a:ext>
            </a:extLst>
          </p:cNvPr>
          <p:cNvSpPr txBox="1">
            <a:spLocks noChangeArrowheads="1"/>
          </p:cNvSpPr>
          <p:nvPr/>
        </p:nvSpPr>
        <p:spPr bwMode="auto">
          <a:xfrm rot="-5400000">
            <a:off x="-325437" y="3260725"/>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600" b="1">
                <a:latin typeface="Times" panose="02020603050405020304" pitchFamily="18" charset="0"/>
              </a:rPr>
              <a:t>Relative Health Response</a:t>
            </a:r>
          </a:p>
        </p:txBody>
      </p:sp>
      <p:sp>
        <p:nvSpPr>
          <p:cNvPr id="107527" name="Text Box 7">
            <a:extLst>
              <a:ext uri="{FF2B5EF4-FFF2-40B4-BE49-F238E27FC236}">
                <a16:creationId xmlns:a16="http://schemas.microsoft.com/office/drawing/2014/main" id="{A227A5A2-C2AA-736B-B373-1B2CAF30A7D5}"/>
              </a:ext>
            </a:extLst>
          </p:cNvPr>
          <p:cNvSpPr txBox="1">
            <a:spLocks noChangeArrowheads="1"/>
          </p:cNvSpPr>
          <p:nvPr/>
        </p:nvSpPr>
        <p:spPr bwMode="auto">
          <a:xfrm>
            <a:off x="1905000" y="5603875"/>
            <a:ext cx="335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600" b="1">
                <a:latin typeface="Times" panose="02020603050405020304" pitchFamily="18" charset="0"/>
              </a:rPr>
              <a:t>Whole-body Dose (mGy/year)</a:t>
            </a:r>
          </a:p>
        </p:txBody>
      </p:sp>
      <p:sp>
        <p:nvSpPr>
          <p:cNvPr id="3" name="TextBox 2">
            <a:extLst>
              <a:ext uri="{FF2B5EF4-FFF2-40B4-BE49-F238E27FC236}">
                <a16:creationId xmlns:a16="http://schemas.microsoft.com/office/drawing/2014/main" id="{54D1DE1D-8C67-766D-3A5A-97934347EA91}"/>
              </a:ext>
            </a:extLst>
          </p:cNvPr>
          <p:cNvSpPr txBox="1"/>
          <p:nvPr/>
        </p:nvSpPr>
        <p:spPr>
          <a:xfrm>
            <a:off x="381000" y="6488668"/>
            <a:ext cx="457200" cy="369332"/>
          </a:xfrm>
          <a:prstGeom prst="rect">
            <a:avLst/>
          </a:prstGeom>
          <a:noFill/>
        </p:spPr>
        <p:txBody>
          <a:bodyPr wrap="square">
            <a:spAutoFit/>
          </a:bodyPr>
          <a:lstStyle/>
          <a:p>
            <a:r>
              <a:rPr lang="en-US" dirty="0">
                <a:solidFill>
                  <a:srgbClr val="FF0000"/>
                </a:solidFill>
              </a:rPr>
              <a:t>15</a:t>
            </a:r>
          </a:p>
        </p:txBody>
      </p:sp>
    </p:spTree>
    <p:extLst>
      <p:ext uri="{BB962C8B-B14F-4D97-AF65-F5344CB8AC3E}">
        <p14:creationId xmlns:p14="http://schemas.microsoft.com/office/powerpoint/2010/main" val="3644286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028B0-36D7-EA57-A915-B3D9E977B406}"/>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DD71960D-68D1-49AC-C126-E885E7865DB3}"/>
              </a:ext>
            </a:extLst>
          </p:cNvPr>
          <p:cNvSpPr>
            <a:spLocks noGrp="1" noChangeArrowheads="1"/>
          </p:cNvSpPr>
          <p:nvPr>
            <p:ph type="title"/>
          </p:nvPr>
        </p:nvSpPr>
        <p:spPr>
          <a:xfrm>
            <a:off x="457200" y="381000"/>
            <a:ext cx="8077200" cy="609600"/>
          </a:xfrm>
        </p:spPr>
        <p:txBody>
          <a:bodyPr>
            <a:noAutofit/>
          </a:bodyPr>
          <a:lstStyle/>
          <a:p>
            <a:pPr algn="ctr" eaLnBrk="1" hangingPunct="1">
              <a:lnSpc>
                <a:spcPct val="100000"/>
              </a:lnSpc>
              <a:spcBef>
                <a:spcPct val="50000"/>
              </a:spcBef>
              <a:buFontTx/>
              <a:buNone/>
            </a:pPr>
            <a:r>
              <a:rPr lang="en-US" altLang="en-US" sz="3200" dirty="0">
                <a:solidFill>
                  <a:schemeClr val="tx1"/>
                </a:solidFill>
                <a:latin typeface="Arial" panose="020B0604020202020204" pitchFamily="34" charset="0"/>
              </a:rPr>
              <a:t>Idealized Dose-Response Curve (cont.)</a:t>
            </a:r>
          </a:p>
        </p:txBody>
      </p:sp>
      <p:sp>
        <p:nvSpPr>
          <p:cNvPr id="21507" name="Rectangle 3">
            <a:extLst>
              <a:ext uri="{FF2B5EF4-FFF2-40B4-BE49-F238E27FC236}">
                <a16:creationId xmlns:a16="http://schemas.microsoft.com/office/drawing/2014/main" id="{275B2011-BDB0-4A4F-6591-31778AE31906}"/>
              </a:ext>
            </a:extLst>
          </p:cNvPr>
          <p:cNvSpPr>
            <a:spLocks noGrp="1" noChangeArrowheads="1"/>
          </p:cNvSpPr>
          <p:nvPr>
            <p:ph idx="1"/>
          </p:nvPr>
        </p:nvSpPr>
        <p:spPr>
          <a:xfrm>
            <a:off x="857250" y="1219200"/>
            <a:ext cx="7277100" cy="5486400"/>
          </a:xfrm>
        </p:spPr>
        <p:txBody>
          <a:bodyPr>
            <a:normAutofit lnSpcReduction="10000"/>
          </a:bodyPr>
          <a:lstStyle/>
          <a:p>
            <a:pPr eaLnBrk="1" fontAlgn="auto" hangingPunct="1">
              <a:spcBef>
                <a:spcPct val="50000"/>
              </a:spcBef>
              <a:spcAft>
                <a:spcPts val="0"/>
              </a:spcAft>
              <a:defRPr/>
            </a:pPr>
            <a:r>
              <a:rPr lang="en-US" altLang="en-US" sz="2400" dirty="0"/>
              <a:t>D</a:t>
            </a:r>
            <a:r>
              <a:rPr lang="en-US" altLang="en-US" sz="2400" dirty="0">
                <a:latin typeface="+mn-lt"/>
              </a:rPr>
              <a:t>ose not cumulative for </a:t>
            </a:r>
            <a:r>
              <a:rPr lang="en-US" altLang="en-US" sz="2400" u="sng" dirty="0">
                <a:latin typeface="+mn-lt"/>
              </a:rPr>
              <a:t>chronic</a:t>
            </a:r>
            <a:r>
              <a:rPr lang="en-US" altLang="en-US" sz="2400" dirty="0">
                <a:latin typeface="+mn-lt"/>
              </a:rPr>
              <a:t> </a:t>
            </a:r>
            <a:r>
              <a:rPr lang="en-US" altLang="en-US" sz="2400" u="sng" dirty="0">
                <a:latin typeface="+mn-lt"/>
              </a:rPr>
              <a:t>low-dose/dose-rate</a:t>
            </a:r>
            <a:r>
              <a:rPr lang="en-US" altLang="en-US" sz="2400" dirty="0">
                <a:latin typeface="+mn-lt"/>
              </a:rPr>
              <a:t> ionizing radiation</a:t>
            </a:r>
            <a:r>
              <a:rPr lang="en-US" altLang="en-US" sz="1600" dirty="0">
                <a:latin typeface="+mn-lt"/>
              </a:rPr>
              <a:t> </a:t>
            </a:r>
          </a:p>
          <a:p>
            <a:pPr lvl="1">
              <a:spcBef>
                <a:spcPct val="50000"/>
              </a:spcBef>
              <a:buFont typeface="Calibri" panose="020F0502020204030204" pitchFamily="34" charset="0"/>
              <a:buChar char="―"/>
              <a:defRPr/>
            </a:pPr>
            <a:r>
              <a:rPr lang="en-US" altLang="en-US" sz="2000" dirty="0"/>
              <a:t>B</a:t>
            </a:r>
            <a:r>
              <a:rPr lang="en-US" altLang="en-US" sz="2000" dirty="0">
                <a:latin typeface="+mn-lt"/>
              </a:rPr>
              <a:t>ody’s natural defense mechanisms for remediating cell damage not inhibited by low doses of radiation and can repair radiation-induced cell damage in about 24 hours; no long-term accumulation of cell damage</a:t>
            </a:r>
          </a:p>
          <a:p>
            <a:pPr lvl="1">
              <a:spcBef>
                <a:spcPct val="50000"/>
              </a:spcBef>
              <a:buFont typeface="Calibri" panose="020F0502020204030204" pitchFamily="34" charset="0"/>
              <a:buChar char="―"/>
              <a:defRPr/>
            </a:pPr>
            <a:r>
              <a:rPr lang="en-US" altLang="en-US" sz="2000" dirty="0">
                <a:solidFill>
                  <a:srgbClr val="FF0000"/>
                </a:solidFill>
                <a:latin typeface="+mn-lt"/>
              </a:rPr>
              <a:t>More meaningful rate for communicating chronic ionizing radiation exposure would be milli-gray per hour</a:t>
            </a:r>
            <a:endParaRPr lang="en-US" altLang="en-US" sz="2000" dirty="0">
              <a:latin typeface="+mn-lt"/>
            </a:endParaRPr>
          </a:p>
          <a:p>
            <a:pPr>
              <a:spcBef>
                <a:spcPct val="25000"/>
              </a:spcBef>
              <a:defRPr/>
            </a:pPr>
            <a:r>
              <a:rPr lang="en-US" altLang="en-US" sz="2400" dirty="0"/>
              <a:t>R</a:t>
            </a:r>
            <a:r>
              <a:rPr lang="en-US" altLang="en-US" sz="2400" dirty="0">
                <a:latin typeface="+mn-lt"/>
              </a:rPr>
              <a:t>esponse of body’s natural defense mechanisms to low-dose radiation </a:t>
            </a:r>
            <a:r>
              <a:rPr lang="en-US" altLang="en-US" sz="2400" u="sng" dirty="0">
                <a:latin typeface="+mn-lt"/>
              </a:rPr>
              <a:t>not acknowledged</a:t>
            </a:r>
            <a:r>
              <a:rPr lang="en-US" altLang="en-US" sz="2400" dirty="0">
                <a:latin typeface="+mn-lt"/>
              </a:rPr>
              <a:t> by agencies that regulate radiation exposures </a:t>
            </a:r>
          </a:p>
          <a:p>
            <a:pPr lvl="1">
              <a:spcBef>
                <a:spcPct val="25000"/>
              </a:spcBef>
              <a:buFont typeface="Calibri" panose="020F0502020204030204" pitchFamily="34" charset="0"/>
              <a:buChar char="―"/>
              <a:defRPr/>
            </a:pPr>
            <a:r>
              <a:rPr lang="en-US" altLang="en-US" sz="2000" dirty="0"/>
              <a:t>A</a:t>
            </a:r>
            <a:r>
              <a:rPr lang="en-US" altLang="en-US" sz="2000" dirty="0">
                <a:latin typeface="+mn-lt"/>
              </a:rPr>
              <a:t>gencies </a:t>
            </a:r>
            <a:r>
              <a:rPr lang="en-US" altLang="en-US" sz="2000" u="sng" dirty="0">
                <a:latin typeface="+mn-lt"/>
              </a:rPr>
              <a:t>essentially deny</a:t>
            </a:r>
            <a:r>
              <a:rPr lang="en-US" altLang="en-US" sz="2000" dirty="0">
                <a:latin typeface="+mn-lt"/>
              </a:rPr>
              <a:t> validity of data exhibiting beneficial biological effect from low-dose/dose-rate ionizing radiation (biopositive region of dose-response curve)</a:t>
            </a:r>
          </a:p>
        </p:txBody>
      </p:sp>
    </p:spTree>
    <p:extLst>
      <p:ext uri="{BB962C8B-B14F-4D97-AF65-F5344CB8AC3E}">
        <p14:creationId xmlns:p14="http://schemas.microsoft.com/office/powerpoint/2010/main" val="276127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5C2F7-C3DE-89FB-8705-EE07AF77D023}"/>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7A170E33-0DC3-363F-B30D-19424ABC301C}"/>
              </a:ext>
            </a:extLst>
          </p:cNvPr>
          <p:cNvSpPr>
            <a:spLocks noGrp="1" noChangeArrowheads="1"/>
          </p:cNvSpPr>
          <p:nvPr>
            <p:ph type="title"/>
          </p:nvPr>
        </p:nvSpPr>
        <p:spPr>
          <a:xfrm>
            <a:off x="457200" y="381000"/>
            <a:ext cx="8077200" cy="609600"/>
          </a:xfrm>
        </p:spPr>
        <p:txBody>
          <a:bodyPr>
            <a:noAutofit/>
          </a:bodyPr>
          <a:lstStyle/>
          <a:p>
            <a:pPr algn="ctr" eaLnBrk="1" hangingPunct="1">
              <a:lnSpc>
                <a:spcPct val="100000"/>
              </a:lnSpc>
              <a:spcBef>
                <a:spcPct val="50000"/>
              </a:spcBef>
              <a:buFontTx/>
              <a:buNone/>
            </a:pPr>
            <a:r>
              <a:rPr lang="en-US" altLang="en-US" sz="3200" dirty="0">
                <a:solidFill>
                  <a:schemeClr val="tx1"/>
                </a:solidFill>
                <a:latin typeface="Arial" panose="020B0604020202020204" pitchFamily="34" charset="0"/>
                <a:cs typeface="Arial" panose="020B0604020202020204" pitchFamily="34" charset="0"/>
              </a:rPr>
              <a:t>Idealized Dose-Response Curve (cont.)</a:t>
            </a:r>
            <a:endParaRPr lang="en-US" altLang="en-US" sz="3200" baseline="60000" dirty="0">
              <a:solidFill>
                <a:schemeClr val="tx1"/>
              </a:solidFill>
              <a:latin typeface="Arial" panose="020B0604020202020204" pitchFamily="34" charset="0"/>
            </a:endParaRPr>
          </a:p>
        </p:txBody>
      </p:sp>
      <p:sp>
        <p:nvSpPr>
          <p:cNvPr id="21507" name="Rectangle 3">
            <a:extLst>
              <a:ext uri="{FF2B5EF4-FFF2-40B4-BE49-F238E27FC236}">
                <a16:creationId xmlns:a16="http://schemas.microsoft.com/office/drawing/2014/main" id="{A641E2A2-9D34-B76E-FD38-5FC422BA495A}"/>
              </a:ext>
            </a:extLst>
          </p:cNvPr>
          <p:cNvSpPr>
            <a:spLocks noGrp="1" noChangeArrowheads="1"/>
          </p:cNvSpPr>
          <p:nvPr>
            <p:ph idx="1"/>
          </p:nvPr>
        </p:nvSpPr>
        <p:spPr>
          <a:xfrm>
            <a:off x="857250" y="1219200"/>
            <a:ext cx="7277100" cy="5067300"/>
          </a:xfrm>
        </p:spPr>
        <p:txBody>
          <a:bodyPr>
            <a:normAutofit/>
          </a:bodyPr>
          <a:lstStyle/>
          <a:p>
            <a:pPr marL="0" indent="0" eaLnBrk="1" hangingPunct="1">
              <a:lnSpc>
                <a:spcPct val="100000"/>
              </a:lnSpc>
              <a:spcBef>
                <a:spcPct val="50000"/>
              </a:spcBef>
              <a:buNone/>
              <a:defRPr/>
            </a:pPr>
            <a:r>
              <a:rPr lang="en-US" altLang="en-US" sz="2800" dirty="0">
                <a:latin typeface="+mn-lt"/>
              </a:rPr>
              <a:t>Radiation-induced hormesis more appropriately </a:t>
            </a:r>
            <a:r>
              <a:rPr lang="en-US" altLang="en-US" sz="2800" dirty="0"/>
              <a:t>associa</a:t>
            </a:r>
            <a:r>
              <a:rPr lang="en-US" altLang="en-US" sz="2800" dirty="0">
                <a:latin typeface="+mn-lt"/>
              </a:rPr>
              <a:t>ted with hourly dose-rate</a:t>
            </a:r>
          </a:p>
          <a:p>
            <a:pPr marL="625475" lvl="1">
              <a:spcBef>
                <a:spcPts val="0"/>
              </a:spcBef>
              <a:defRPr/>
            </a:pPr>
            <a:r>
              <a:rPr lang="en-US" altLang="en-US" sz="2400" dirty="0"/>
              <a:t>Begins </a:t>
            </a:r>
            <a:r>
              <a:rPr lang="en-US" altLang="en-US" sz="2400" dirty="0">
                <a:latin typeface="+mn-lt"/>
              </a:rPr>
              <a:t>to appear at </a:t>
            </a:r>
            <a:r>
              <a:rPr lang="en-US" altLang="en-US" sz="2400" u="sng" dirty="0">
                <a:latin typeface="+mn-lt"/>
              </a:rPr>
              <a:t>chronic</a:t>
            </a:r>
            <a:r>
              <a:rPr lang="en-US" altLang="en-US" sz="2400" dirty="0">
                <a:latin typeface="+mn-lt"/>
              </a:rPr>
              <a:t> whole-body low dose-rate threshold approximately 0.0001 </a:t>
            </a:r>
            <a:r>
              <a:rPr lang="en-US" altLang="en-US" sz="2400" dirty="0" err="1">
                <a:latin typeface="+mn-lt"/>
              </a:rPr>
              <a:t>mGy</a:t>
            </a:r>
            <a:r>
              <a:rPr lang="en-US" altLang="en-US" sz="2400" dirty="0">
                <a:latin typeface="+mn-lt"/>
              </a:rPr>
              <a:t>/</a:t>
            </a:r>
            <a:r>
              <a:rPr lang="en-US" altLang="en-US" sz="2400" dirty="0" err="1">
                <a:latin typeface="+mn-lt"/>
              </a:rPr>
              <a:t>hr</a:t>
            </a:r>
            <a:endParaRPr lang="en-US" altLang="en-US" sz="2400" dirty="0">
              <a:latin typeface="+mn-lt"/>
            </a:endParaRPr>
          </a:p>
          <a:p>
            <a:pPr lvl="1"/>
            <a:r>
              <a:rPr lang="en-US" altLang="en-US" sz="2400" dirty="0"/>
              <a:t>Optimum </a:t>
            </a:r>
            <a:r>
              <a:rPr lang="en-US" altLang="en-US" sz="2400" dirty="0">
                <a:latin typeface="+mn-lt"/>
              </a:rPr>
              <a:t>ionizing </a:t>
            </a:r>
            <a:r>
              <a:rPr lang="en-US" altLang="en-US" sz="2400" u="sng" dirty="0">
                <a:latin typeface="+mn-lt"/>
              </a:rPr>
              <a:t>chronic</a:t>
            </a:r>
            <a:r>
              <a:rPr lang="en-US" altLang="en-US" sz="2400" dirty="0">
                <a:latin typeface="+mn-lt"/>
              </a:rPr>
              <a:t> radiation dose-rate associated with minimal cancer death rate and maximal life span about 0.01 </a:t>
            </a:r>
            <a:r>
              <a:rPr lang="en-US" altLang="en-US" sz="2400" dirty="0" err="1">
                <a:latin typeface="+mn-lt"/>
              </a:rPr>
              <a:t>mGy</a:t>
            </a:r>
            <a:r>
              <a:rPr lang="en-US" altLang="en-US" sz="2400" dirty="0">
                <a:latin typeface="+mn-lt"/>
              </a:rPr>
              <a:t>/</a:t>
            </a:r>
            <a:r>
              <a:rPr lang="en-US" altLang="en-US" sz="2400" dirty="0" err="1">
                <a:latin typeface="+mn-lt"/>
              </a:rPr>
              <a:t>hr</a:t>
            </a:r>
            <a:endParaRPr lang="en-US" altLang="en-US" sz="2400" dirty="0"/>
          </a:p>
          <a:p>
            <a:pPr lvl="1"/>
            <a:r>
              <a:rPr lang="en-US" altLang="en-US" sz="2400" dirty="0"/>
              <a:t>Increased </a:t>
            </a:r>
            <a:r>
              <a:rPr lang="en-US" altLang="en-US" sz="2400" dirty="0">
                <a:latin typeface="+mn-lt"/>
              </a:rPr>
              <a:t>rates of cancer and congenital defects associated with </a:t>
            </a:r>
            <a:r>
              <a:rPr lang="en-US" altLang="en-US" sz="2400" u="sng" dirty="0">
                <a:latin typeface="+mn-lt"/>
              </a:rPr>
              <a:t>chronic</a:t>
            </a:r>
            <a:r>
              <a:rPr lang="en-US" altLang="en-US" sz="2400" dirty="0">
                <a:latin typeface="+mn-lt"/>
              </a:rPr>
              <a:t> dose-rates   &gt;1 </a:t>
            </a:r>
            <a:r>
              <a:rPr lang="en-US" altLang="en-US" sz="2400" dirty="0" err="1">
                <a:latin typeface="+mn-lt"/>
              </a:rPr>
              <a:t>mGy</a:t>
            </a:r>
            <a:r>
              <a:rPr lang="en-US" altLang="en-US" sz="2400" dirty="0">
                <a:latin typeface="+mn-lt"/>
              </a:rPr>
              <a:t>/</a:t>
            </a:r>
            <a:r>
              <a:rPr lang="en-US" altLang="en-US" sz="2400" dirty="0" err="1">
                <a:latin typeface="+mn-lt"/>
              </a:rPr>
              <a:t>hr</a:t>
            </a:r>
            <a:endParaRPr lang="en-US" altLang="en-US" sz="2400" baseline="40000" dirty="0"/>
          </a:p>
        </p:txBody>
      </p:sp>
    </p:spTree>
    <p:extLst>
      <p:ext uri="{BB962C8B-B14F-4D97-AF65-F5344CB8AC3E}">
        <p14:creationId xmlns:p14="http://schemas.microsoft.com/office/powerpoint/2010/main" val="36603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a:extLst>
              <a:ext uri="{FF2B5EF4-FFF2-40B4-BE49-F238E27FC236}">
                <a16:creationId xmlns:a16="http://schemas.microsoft.com/office/drawing/2014/main" id="{83F63C48-6878-AFC4-F372-43E5BB870062}"/>
              </a:ext>
            </a:extLst>
          </p:cNvPr>
          <p:cNvSpPr txBox="1">
            <a:spLocks noChangeArrowheads="1"/>
          </p:cNvSpPr>
          <p:nvPr/>
        </p:nvSpPr>
        <p:spPr bwMode="auto">
          <a:xfrm>
            <a:off x="1905000" y="54864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400">
              <a:latin typeface="Times" panose="02020603050405020304" pitchFamily="18" charset="0"/>
            </a:endParaRPr>
          </a:p>
        </p:txBody>
      </p:sp>
      <p:sp>
        <p:nvSpPr>
          <p:cNvPr id="111619" name="Text Box 5">
            <a:extLst>
              <a:ext uri="{FF2B5EF4-FFF2-40B4-BE49-F238E27FC236}">
                <a16:creationId xmlns:a16="http://schemas.microsoft.com/office/drawing/2014/main" id="{72E09351-2223-4B48-460F-E358F6C3095D}"/>
              </a:ext>
            </a:extLst>
          </p:cNvPr>
          <p:cNvSpPr txBox="1">
            <a:spLocks noChangeArrowheads="1"/>
          </p:cNvSpPr>
          <p:nvPr/>
        </p:nvSpPr>
        <p:spPr bwMode="auto">
          <a:xfrm>
            <a:off x="495300" y="622012"/>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dirty="0">
                <a:latin typeface="Arial" panose="020B0604020202020204" pitchFamily="34" charset="0"/>
              </a:rPr>
              <a:t>Idealized Dose-Response Curve (cont.)</a:t>
            </a:r>
            <a:endParaRPr lang="en-US" altLang="en-US" sz="3200" baseline="80000" dirty="0">
              <a:latin typeface="Arial" panose="020B0604020202020204" pitchFamily="34" charset="0"/>
            </a:endParaRPr>
          </a:p>
        </p:txBody>
      </p:sp>
      <p:pic>
        <p:nvPicPr>
          <p:cNvPr id="111620" name="Picture 3">
            <a:extLst>
              <a:ext uri="{FF2B5EF4-FFF2-40B4-BE49-F238E27FC236}">
                <a16:creationId xmlns:a16="http://schemas.microsoft.com/office/drawing/2014/main" id="{1820AA8F-342B-392A-4ADB-BD84563A0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27" y="1524000"/>
            <a:ext cx="745254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3C0AC73-69B7-78C9-9825-88ED537B4548}"/>
              </a:ext>
            </a:extLst>
          </p:cNvPr>
          <p:cNvSpPr txBox="1"/>
          <p:nvPr/>
        </p:nvSpPr>
        <p:spPr>
          <a:xfrm>
            <a:off x="381000" y="6488668"/>
            <a:ext cx="464727" cy="369332"/>
          </a:xfrm>
          <a:prstGeom prst="rect">
            <a:avLst/>
          </a:prstGeom>
          <a:noFill/>
        </p:spPr>
        <p:txBody>
          <a:bodyPr wrap="square">
            <a:spAutoFit/>
          </a:bodyPr>
          <a:lstStyle/>
          <a:p>
            <a:r>
              <a:rPr lang="en-US" dirty="0">
                <a:solidFill>
                  <a:srgbClr val="FF0000"/>
                </a:solidFill>
              </a:rPr>
              <a:t>18</a:t>
            </a:r>
          </a:p>
        </p:txBody>
      </p:sp>
    </p:spTree>
    <p:extLst>
      <p:ext uri="{BB962C8B-B14F-4D97-AF65-F5344CB8AC3E}">
        <p14:creationId xmlns:p14="http://schemas.microsoft.com/office/powerpoint/2010/main" val="1283418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CF10678-A31B-9B61-35B7-4BDDE103D737}"/>
              </a:ext>
            </a:extLst>
          </p:cNvPr>
          <p:cNvGrpSpPr/>
          <p:nvPr/>
        </p:nvGrpSpPr>
        <p:grpSpPr>
          <a:xfrm>
            <a:off x="381000" y="228600"/>
            <a:ext cx="7924800" cy="6182293"/>
            <a:chOff x="381000" y="228600"/>
            <a:chExt cx="7924800" cy="6182293"/>
          </a:xfrm>
        </p:grpSpPr>
        <p:grpSp>
          <p:nvGrpSpPr>
            <p:cNvPr id="113666" name="Group 2">
              <a:extLst>
                <a:ext uri="{FF2B5EF4-FFF2-40B4-BE49-F238E27FC236}">
                  <a16:creationId xmlns:a16="http://schemas.microsoft.com/office/drawing/2014/main" id="{D49226BD-004C-3F02-46E7-012F83F442B2}"/>
                </a:ext>
              </a:extLst>
            </p:cNvPr>
            <p:cNvGrpSpPr>
              <a:grpSpLocks/>
            </p:cNvGrpSpPr>
            <p:nvPr/>
          </p:nvGrpSpPr>
          <p:grpSpPr bwMode="auto">
            <a:xfrm>
              <a:off x="381000" y="228600"/>
              <a:ext cx="7924800" cy="5410200"/>
              <a:chOff x="790575" y="381000"/>
              <a:chExt cx="7775685" cy="5197475"/>
            </a:xfrm>
          </p:grpSpPr>
          <p:graphicFrame>
            <p:nvGraphicFramePr>
              <p:cNvPr id="14" name="Chart 13">
                <a:extLst>
                  <a:ext uri="{FF2B5EF4-FFF2-40B4-BE49-F238E27FC236}">
                    <a16:creationId xmlns:a16="http://schemas.microsoft.com/office/drawing/2014/main" id="{38B07266-2C0F-316A-A53C-AF99D7519B4B}"/>
                  </a:ext>
                </a:extLst>
              </p:cNvPr>
              <p:cNvGraphicFramePr>
                <a:graphicFrameLocks/>
              </p:cNvGraphicFramePr>
              <p:nvPr/>
            </p:nvGraphicFramePr>
            <p:xfrm>
              <a:off x="790575" y="381000"/>
              <a:ext cx="7562850" cy="4237037"/>
            </p:xfrm>
            <a:graphic>
              <a:graphicData uri="http://schemas.openxmlformats.org/drawingml/2006/chart">
                <c:chart xmlns:c="http://schemas.openxmlformats.org/drawingml/2006/chart" xmlns:r="http://schemas.openxmlformats.org/officeDocument/2006/relationships" r:id="rId3"/>
              </a:graphicData>
            </a:graphic>
          </p:graphicFrame>
          <p:grpSp>
            <p:nvGrpSpPr>
              <p:cNvPr id="113668" name="Group 1">
                <a:extLst>
                  <a:ext uri="{FF2B5EF4-FFF2-40B4-BE49-F238E27FC236}">
                    <a16:creationId xmlns:a16="http://schemas.microsoft.com/office/drawing/2014/main" id="{2DA1753F-6F80-4DB5-432F-89CE24B4A5CC}"/>
                  </a:ext>
                </a:extLst>
              </p:cNvPr>
              <p:cNvGrpSpPr>
                <a:grpSpLocks/>
              </p:cNvGrpSpPr>
              <p:nvPr/>
            </p:nvGrpSpPr>
            <p:grpSpPr bwMode="auto">
              <a:xfrm>
                <a:off x="1907510" y="4343400"/>
                <a:ext cx="6658750" cy="1235075"/>
                <a:chOff x="1907510" y="4343400"/>
                <a:chExt cx="6658750" cy="1235075"/>
              </a:xfrm>
            </p:grpSpPr>
            <p:sp>
              <p:nvSpPr>
                <p:cNvPr id="113669" name="Text Box 3">
                  <a:extLst>
                    <a:ext uri="{FF2B5EF4-FFF2-40B4-BE49-F238E27FC236}">
                      <a16:creationId xmlns:a16="http://schemas.microsoft.com/office/drawing/2014/main" id="{F24EAD00-683F-F368-FF47-B820E174B952}"/>
                    </a:ext>
                  </a:extLst>
                </p:cNvPr>
                <p:cNvSpPr txBox="1">
                  <a:spLocks noChangeArrowheads="1"/>
                </p:cNvSpPr>
                <p:nvPr/>
              </p:nvSpPr>
              <p:spPr bwMode="auto">
                <a:xfrm>
                  <a:off x="3505200" y="4953000"/>
                  <a:ext cx="167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000">
                    <a:latin typeface="Arial" panose="020B0604020202020204" pitchFamily="34" charset="0"/>
                  </a:endParaRPr>
                </a:p>
              </p:txBody>
            </p:sp>
            <p:sp>
              <p:nvSpPr>
                <p:cNvPr id="113670" name="Text Box 4">
                  <a:extLst>
                    <a:ext uri="{FF2B5EF4-FFF2-40B4-BE49-F238E27FC236}">
                      <a16:creationId xmlns:a16="http://schemas.microsoft.com/office/drawing/2014/main" id="{8E460403-7BCB-392E-8316-288765729FEE}"/>
                    </a:ext>
                  </a:extLst>
                </p:cNvPr>
                <p:cNvSpPr txBox="1">
                  <a:spLocks noChangeArrowheads="1"/>
                </p:cNvSpPr>
                <p:nvPr/>
              </p:nvSpPr>
              <p:spPr bwMode="auto">
                <a:xfrm>
                  <a:off x="1907510" y="4343400"/>
                  <a:ext cx="751552" cy="81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NRC Annual Limit for General Public</a:t>
                  </a:r>
                </a:p>
              </p:txBody>
            </p:sp>
            <p:sp>
              <p:nvSpPr>
                <p:cNvPr id="113671" name="Text Box 5">
                  <a:extLst>
                    <a:ext uri="{FF2B5EF4-FFF2-40B4-BE49-F238E27FC236}">
                      <a16:creationId xmlns:a16="http://schemas.microsoft.com/office/drawing/2014/main" id="{3E8B86F2-F2EC-569D-A9E3-BAB2858F5884}"/>
                    </a:ext>
                  </a:extLst>
                </p:cNvPr>
                <p:cNvSpPr txBox="1">
                  <a:spLocks noChangeArrowheads="1"/>
                </p:cNvSpPr>
                <p:nvPr/>
              </p:nvSpPr>
              <p:spPr bwMode="auto">
                <a:xfrm>
                  <a:off x="3581400" y="5334000"/>
                  <a:ext cx="1981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000">
                    <a:latin typeface="Arial" panose="020B0604020202020204" pitchFamily="34" charset="0"/>
                  </a:endParaRPr>
                </a:p>
              </p:txBody>
            </p:sp>
            <p:sp>
              <p:nvSpPr>
                <p:cNvPr id="113672" name="Text Box 6">
                  <a:extLst>
                    <a:ext uri="{FF2B5EF4-FFF2-40B4-BE49-F238E27FC236}">
                      <a16:creationId xmlns:a16="http://schemas.microsoft.com/office/drawing/2014/main" id="{8C30A6D8-B047-3F3B-8871-10674C4DC03D}"/>
                    </a:ext>
                  </a:extLst>
                </p:cNvPr>
                <p:cNvSpPr txBox="1">
                  <a:spLocks noChangeArrowheads="1"/>
                </p:cNvSpPr>
                <p:nvPr/>
              </p:nvSpPr>
              <p:spPr bwMode="auto">
                <a:xfrm>
                  <a:off x="2751137" y="4343400"/>
                  <a:ext cx="754063" cy="95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World-wide Natural </a:t>
                  </a:r>
                  <a:r>
                    <a:rPr lang="en-US" altLang="en-US" sz="1000" dirty="0" err="1">
                      <a:latin typeface="Arial" panose="020B0604020202020204" pitchFamily="34" charset="0"/>
                    </a:rPr>
                    <a:t>Bkgnd</a:t>
                  </a:r>
                  <a:r>
                    <a:rPr lang="en-US" altLang="en-US" sz="1000" dirty="0">
                      <a:latin typeface="Arial" panose="020B0604020202020204" pitchFamily="34" charset="0"/>
                    </a:rPr>
                    <a:t>. Annual Average</a:t>
                  </a:r>
                </a:p>
              </p:txBody>
            </p:sp>
            <p:sp>
              <p:nvSpPr>
                <p:cNvPr id="113673" name="Text Box 7">
                  <a:extLst>
                    <a:ext uri="{FF2B5EF4-FFF2-40B4-BE49-F238E27FC236}">
                      <a16:creationId xmlns:a16="http://schemas.microsoft.com/office/drawing/2014/main" id="{1CFC2ECA-FCCC-1AE5-3453-95078E30ED32}"/>
                    </a:ext>
                  </a:extLst>
                </p:cNvPr>
                <p:cNvSpPr txBox="1">
                  <a:spLocks noChangeArrowheads="1"/>
                </p:cNvSpPr>
                <p:nvPr/>
              </p:nvSpPr>
              <p:spPr bwMode="auto">
                <a:xfrm>
                  <a:off x="3548328" y="4343400"/>
                  <a:ext cx="868363" cy="95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NRC Limit for Pregnant Female Radiation Worker  (9 mo.)</a:t>
                  </a:r>
                </a:p>
              </p:txBody>
            </p:sp>
            <p:sp>
              <p:nvSpPr>
                <p:cNvPr id="113674" name="Text Box 8">
                  <a:extLst>
                    <a:ext uri="{FF2B5EF4-FFF2-40B4-BE49-F238E27FC236}">
                      <a16:creationId xmlns:a16="http://schemas.microsoft.com/office/drawing/2014/main" id="{8DDD17B8-9614-C4BA-DDE4-949B3499FE11}"/>
                    </a:ext>
                  </a:extLst>
                </p:cNvPr>
                <p:cNvSpPr txBox="1">
                  <a:spLocks noChangeArrowheads="1"/>
                </p:cNvSpPr>
                <p:nvPr/>
              </p:nvSpPr>
              <p:spPr bwMode="auto">
                <a:xfrm>
                  <a:off x="4419600" y="4343400"/>
                  <a:ext cx="828674" cy="81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NRC Annual Limit for Radiation Worker</a:t>
                  </a:r>
                </a:p>
              </p:txBody>
            </p:sp>
            <p:sp>
              <p:nvSpPr>
                <p:cNvPr id="113675" name="Text Box 9">
                  <a:extLst>
                    <a:ext uri="{FF2B5EF4-FFF2-40B4-BE49-F238E27FC236}">
                      <a16:creationId xmlns:a16="http://schemas.microsoft.com/office/drawing/2014/main" id="{96A6306A-DB26-27D4-3B86-185FC2AA6DA6}"/>
                    </a:ext>
                  </a:extLst>
                </p:cNvPr>
                <p:cNvSpPr txBox="1">
                  <a:spLocks noChangeArrowheads="1"/>
                </p:cNvSpPr>
                <p:nvPr/>
              </p:nvSpPr>
              <p:spPr bwMode="auto">
                <a:xfrm>
                  <a:off x="5181600" y="4343400"/>
                  <a:ext cx="866775" cy="6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Annual </a:t>
                  </a:r>
                  <a:r>
                    <a:rPr lang="en-US" altLang="en-US" sz="1000" dirty="0" err="1">
                      <a:latin typeface="Arial" panose="020B0604020202020204" pitchFamily="34" charset="0"/>
                    </a:rPr>
                    <a:t>Hormetic</a:t>
                  </a:r>
                  <a:r>
                    <a:rPr lang="en-US" altLang="en-US" sz="1000" dirty="0">
                      <a:latin typeface="Arial" panose="020B0604020202020204" pitchFamily="34" charset="0"/>
                    </a:rPr>
                    <a:t> Optimum</a:t>
                  </a:r>
                </a:p>
              </p:txBody>
            </p:sp>
            <p:sp>
              <p:nvSpPr>
                <p:cNvPr id="113676" name="Text Box 10">
                  <a:extLst>
                    <a:ext uri="{FF2B5EF4-FFF2-40B4-BE49-F238E27FC236}">
                      <a16:creationId xmlns:a16="http://schemas.microsoft.com/office/drawing/2014/main" id="{9B7FB0ED-FFD9-3499-6F1F-5526AF2C1853}"/>
                    </a:ext>
                  </a:extLst>
                </p:cNvPr>
                <p:cNvSpPr txBox="1">
                  <a:spLocks noChangeArrowheads="1"/>
                </p:cNvSpPr>
                <p:nvPr/>
              </p:nvSpPr>
              <p:spPr bwMode="auto">
                <a:xfrm>
                  <a:off x="5897962" y="4352589"/>
                  <a:ext cx="901966" cy="95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Maximum Annual Natural </a:t>
                  </a:r>
                  <a:r>
                    <a:rPr lang="en-US" altLang="en-US" sz="1000" dirty="0" err="1">
                      <a:latin typeface="Arial" panose="020B0604020202020204" pitchFamily="34" charset="0"/>
                    </a:rPr>
                    <a:t>Bkgnd</a:t>
                  </a:r>
                  <a:r>
                    <a:rPr lang="en-US" altLang="en-US" sz="1000" dirty="0">
                      <a:latin typeface="Arial" panose="020B0604020202020204" pitchFamily="34" charset="0"/>
                    </a:rPr>
                    <a:t>. in </a:t>
                  </a:r>
                  <a:r>
                    <a:rPr lang="en-US" altLang="en-US" sz="1000" dirty="0" err="1">
                      <a:latin typeface="Arial" panose="020B0604020202020204" pitchFamily="34" charset="0"/>
                    </a:rPr>
                    <a:t>Guarapari</a:t>
                  </a:r>
                  <a:r>
                    <a:rPr lang="en-US" altLang="en-US" sz="1000" dirty="0">
                      <a:latin typeface="Arial" panose="020B0604020202020204" pitchFamily="34" charset="0"/>
                    </a:rPr>
                    <a:t>, Brazil</a:t>
                  </a:r>
                </a:p>
              </p:txBody>
            </p:sp>
            <p:sp>
              <p:nvSpPr>
                <p:cNvPr id="113677" name="Text Box 11">
                  <a:extLst>
                    <a:ext uri="{FF2B5EF4-FFF2-40B4-BE49-F238E27FC236}">
                      <a16:creationId xmlns:a16="http://schemas.microsoft.com/office/drawing/2014/main" id="{C41847FB-F3F6-CC7F-AD26-A7DFBE6C32F4}"/>
                    </a:ext>
                  </a:extLst>
                </p:cNvPr>
                <p:cNvSpPr txBox="1">
                  <a:spLocks noChangeArrowheads="1"/>
                </p:cNvSpPr>
                <p:nvPr/>
              </p:nvSpPr>
              <p:spPr bwMode="auto">
                <a:xfrm>
                  <a:off x="6764737" y="4343400"/>
                  <a:ext cx="855263" cy="95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Maximum Annual Natural </a:t>
                  </a:r>
                  <a:r>
                    <a:rPr lang="en-US" altLang="en-US" sz="1000" dirty="0" err="1">
                      <a:latin typeface="Arial" panose="020B0604020202020204" pitchFamily="34" charset="0"/>
                    </a:rPr>
                    <a:t>Bkgnd</a:t>
                  </a:r>
                  <a:r>
                    <a:rPr lang="en-US" altLang="en-US" sz="1000" dirty="0">
                      <a:latin typeface="Arial" panose="020B0604020202020204" pitchFamily="34" charset="0"/>
                    </a:rPr>
                    <a:t>. in Ramsar, Iran</a:t>
                  </a:r>
                </a:p>
              </p:txBody>
            </p:sp>
            <p:sp>
              <p:nvSpPr>
                <p:cNvPr id="113678" name="Text Box 12">
                  <a:extLst>
                    <a:ext uri="{FF2B5EF4-FFF2-40B4-BE49-F238E27FC236}">
                      <a16:creationId xmlns:a16="http://schemas.microsoft.com/office/drawing/2014/main" id="{84672F2F-AE00-9A5D-2413-520F4AD77EE0}"/>
                    </a:ext>
                  </a:extLst>
                </p:cNvPr>
                <p:cNvSpPr txBox="1">
                  <a:spLocks noChangeArrowheads="1"/>
                </p:cNvSpPr>
                <p:nvPr/>
              </p:nvSpPr>
              <p:spPr bwMode="auto">
                <a:xfrm>
                  <a:off x="7553325" y="4352589"/>
                  <a:ext cx="1012935" cy="81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Increased Cancer, Congenital Defect Risk (Annual)</a:t>
                  </a:r>
                </a:p>
              </p:txBody>
            </p:sp>
          </p:grpSp>
        </p:grpSp>
        <p:sp>
          <p:nvSpPr>
            <p:cNvPr id="2" name="TextBox 1">
              <a:extLst>
                <a:ext uri="{FF2B5EF4-FFF2-40B4-BE49-F238E27FC236}">
                  <a16:creationId xmlns:a16="http://schemas.microsoft.com/office/drawing/2014/main" id="{D52C0E3B-16FF-90B5-600E-9425A738971E}"/>
                </a:ext>
              </a:extLst>
            </p:cNvPr>
            <p:cNvSpPr txBox="1"/>
            <p:nvPr/>
          </p:nvSpPr>
          <p:spPr>
            <a:xfrm>
              <a:off x="1230883" y="5826118"/>
              <a:ext cx="6617717" cy="584775"/>
            </a:xfrm>
            <a:prstGeom prst="rect">
              <a:avLst/>
            </a:prstGeom>
            <a:noFill/>
          </p:spPr>
          <p:txBody>
            <a:bodyPr wrap="square" rtlCol="0">
              <a:spAutoFit/>
            </a:bodyPr>
            <a:lstStyle/>
            <a:p>
              <a:r>
                <a:rPr lang="en-US" altLang="en-US" sz="1600" dirty="0"/>
                <a:t>Body’s adaptive protection mechanisms not overwhelmed by </a:t>
              </a:r>
              <a:r>
                <a:rPr lang="en-US" altLang="en-US" sz="1600" u="sng" dirty="0"/>
                <a:t>chronic</a:t>
              </a:r>
              <a:r>
                <a:rPr lang="en-US" altLang="en-US" sz="1600" dirty="0"/>
                <a:t> low-dose radiation exposures &lt;100 rem per year</a:t>
              </a:r>
              <a:endParaRPr lang="en-US" sz="1600" dirty="0"/>
            </a:p>
          </p:txBody>
        </p:sp>
      </p:grpSp>
      <p:sp>
        <p:nvSpPr>
          <p:cNvPr id="5" name="TextBox 4">
            <a:extLst>
              <a:ext uri="{FF2B5EF4-FFF2-40B4-BE49-F238E27FC236}">
                <a16:creationId xmlns:a16="http://schemas.microsoft.com/office/drawing/2014/main" id="{EEECFAF6-B1F5-46F5-7350-35702BE4676D}"/>
              </a:ext>
            </a:extLst>
          </p:cNvPr>
          <p:cNvSpPr txBox="1"/>
          <p:nvPr/>
        </p:nvSpPr>
        <p:spPr>
          <a:xfrm>
            <a:off x="381000" y="6509375"/>
            <a:ext cx="457200" cy="369332"/>
          </a:xfrm>
          <a:prstGeom prst="rect">
            <a:avLst/>
          </a:prstGeom>
          <a:noFill/>
        </p:spPr>
        <p:txBody>
          <a:bodyPr wrap="square">
            <a:spAutoFit/>
          </a:bodyPr>
          <a:lstStyle/>
          <a:p>
            <a:r>
              <a:rPr lang="en-US" dirty="0">
                <a:solidFill>
                  <a:srgbClr val="FF0000"/>
                </a:solidFill>
              </a:rPr>
              <a:t>19</a:t>
            </a:r>
          </a:p>
        </p:txBody>
      </p:sp>
    </p:spTree>
    <p:extLst>
      <p:ext uri="{BB962C8B-B14F-4D97-AF65-F5344CB8AC3E}">
        <p14:creationId xmlns:p14="http://schemas.microsoft.com/office/powerpoint/2010/main" val="171606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D752D6A0-DD6A-6D43-262C-1832602CA411}"/>
              </a:ext>
            </a:extLst>
          </p:cNvPr>
          <p:cNvSpPr txBox="1">
            <a:spLocks noChangeArrowheads="1"/>
          </p:cNvSpPr>
          <p:nvPr/>
        </p:nvSpPr>
        <p:spPr bwMode="auto">
          <a:xfrm>
            <a:off x="1219200" y="1905000"/>
            <a:ext cx="70866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mn-lt"/>
                <a:cs typeface="Times" panose="02020603050405020304" pitchFamily="18" charset="0"/>
              </a:rPr>
              <a:t>Hormesis – a fundamental evolutionary-based biological concept that enhances survival and biological performance across wide range of activities via </a:t>
            </a:r>
            <a:r>
              <a:rPr lang="en-US" altLang="en-US" i="1" dirty="0">
                <a:latin typeface="+mn-lt"/>
                <a:cs typeface="Times" panose="02020603050405020304" pitchFamily="18" charset="0"/>
              </a:rPr>
              <a:t>upregulation of adaptive response mechanisms</a:t>
            </a:r>
            <a:r>
              <a:rPr lang="en-US" altLang="en-US" dirty="0">
                <a:latin typeface="+mn-lt"/>
                <a:cs typeface="Times" panose="02020603050405020304" pitchFamily="18" charset="0"/>
              </a:rPr>
              <a:t> following exposure to low levels of harmful stressor agents</a:t>
            </a:r>
          </a:p>
          <a:p>
            <a:pPr eaLnBrk="1" hangingPunct="1">
              <a:lnSpc>
                <a:spcPct val="100000"/>
              </a:lnSpc>
              <a:spcBef>
                <a:spcPct val="50000"/>
              </a:spcBef>
              <a:buFontTx/>
              <a:buNone/>
            </a:pPr>
            <a:endParaRPr lang="en-US" altLang="en-US" sz="1200" dirty="0">
              <a:latin typeface="Times" panose="02020603050405020304" pitchFamily="18" charset="0"/>
              <a:cs typeface="Times" panose="02020603050405020304" pitchFamily="18" charset="0"/>
            </a:endParaRPr>
          </a:p>
          <a:p>
            <a:pPr eaLnBrk="1" hangingPunct="1">
              <a:lnSpc>
                <a:spcPct val="100000"/>
              </a:lnSpc>
              <a:spcBef>
                <a:spcPct val="50000"/>
              </a:spcBef>
              <a:buFontTx/>
              <a:buNone/>
            </a:pPr>
            <a:r>
              <a:rPr lang="en-US" altLang="en-US" sz="1200" dirty="0">
                <a:latin typeface="+mn-lt"/>
                <a:cs typeface="Times" panose="02020603050405020304" pitchFamily="18" charset="0"/>
              </a:rPr>
              <a:t>Calabrese, E.J. and </a:t>
            </a:r>
            <a:r>
              <a:rPr lang="en-US" altLang="en-US" sz="1200" dirty="0" err="1">
                <a:latin typeface="+mn-lt"/>
                <a:cs typeface="Times" panose="02020603050405020304" pitchFamily="18" charset="0"/>
              </a:rPr>
              <a:t>Agathokleous</a:t>
            </a:r>
            <a:r>
              <a:rPr lang="en-US" altLang="en-US" sz="1200" dirty="0">
                <a:latin typeface="+mn-lt"/>
                <a:cs typeface="Times" panose="02020603050405020304" pitchFamily="18" charset="0"/>
              </a:rPr>
              <a:t>, E., </a:t>
            </a:r>
            <a:r>
              <a:rPr lang="en-US" altLang="en-US" sz="1200" i="1" dirty="0">
                <a:latin typeface="+mn-lt"/>
                <a:cs typeface="Times" panose="02020603050405020304" pitchFamily="18" charset="0"/>
              </a:rPr>
              <a:t>Hormesis: Transforming Disciplines That Rely on the Dose Response</a:t>
            </a:r>
            <a:r>
              <a:rPr lang="en-US" altLang="en-US" sz="1200" dirty="0">
                <a:latin typeface="+mn-lt"/>
                <a:cs typeface="Times" panose="02020603050405020304" pitchFamily="18" charset="0"/>
              </a:rPr>
              <a:t>, IUBMB Life, June 28, 2021</a:t>
            </a:r>
          </a:p>
        </p:txBody>
      </p:sp>
      <p:sp>
        <p:nvSpPr>
          <p:cNvPr id="7171" name="Text Box 5">
            <a:extLst>
              <a:ext uri="{FF2B5EF4-FFF2-40B4-BE49-F238E27FC236}">
                <a16:creationId xmlns:a16="http://schemas.microsoft.com/office/drawing/2014/main" id="{F1D47276-C960-E4D2-8CD7-EF8E6C365A09}"/>
              </a:ext>
            </a:extLst>
          </p:cNvPr>
          <p:cNvSpPr txBox="1">
            <a:spLocks noChangeArrowheads="1"/>
          </p:cNvSpPr>
          <p:nvPr/>
        </p:nvSpPr>
        <p:spPr bwMode="auto">
          <a:xfrm>
            <a:off x="2133600" y="1066800"/>
            <a:ext cx="4572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What is Hormesis?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B370183-C90B-542A-B7C9-1B6C7A5E48C0}"/>
              </a:ext>
            </a:extLst>
          </p:cNvPr>
          <p:cNvGrpSpPr/>
          <p:nvPr/>
        </p:nvGrpSpPr>
        <p:grpSpPr>
          <a:xfrm>
            <a:off x="381000" y="457200"/>
            <a:ext cx="8077200" cy="5842575"/>
            <a:chOff x="381000" y="457200"/>
            <a:chExt cx="8077200" cy="5842575"/>
          </a:xfrm>
        </p:grpSpPr>
        <p:grpSp>
          <p:nvGrpSpPr>
            <p:cNvPr id="115714" name="Group 1">
              <a:extLst>
                <a:ext uri="{FF2B5EF4-FFF2-40B4-BE49-F238E27FC236}">
                  <a16:creationId xmlns:a16="http://schemas.microsoft.com/office/drawing/2014/main" id="{371995AA-4EC4-F93F-12E4-9B8BDC331865}"/>
                </a:ext>
              </a:extLst>
            </p:cNvPr>
            <p:cNvGrpSpPr>
              <a:grpSpLocks/>
            </p:cNvGrpSpPr>
            <p:nvPr/>
          </p:nvGrpSpPr>
          <p:grpSpPr bwMode="auto">
            <a:xfrm>
              <a:off x="381000" y="457200"/>
              <a:ext cx="7848600" cy="5152640"/>
              <a:chOff x="609600" y="1209026"/>
              <a:chExt cx="7010400" cy="4454202"/>
            </a:xfrm>
          </p:grpSpPr>
          <p:sp>
            <p:nvSpPr>
              <p:cNvPr id="115715" name="Text Box 5">
                <a:extLst>
                  <a:ext uri="{FF2B5EF4-FFF2-40B4-BE49-F238E27FC236}">
                    <a16:creationId xmlns:a16="http://schemas.microsoft.com/office/drawing/2014/main" id="{DD3D52DE-3EEC-53B5-2F29-D54734CAC17C}"/>
                  </a:ext>
                </a:extLst>
              </p:cNvPr>
              <p:cNvSpPr txBox="1">
                <a:spLocks noChangeArrowheads="1"/>
              </p:cNvSpPr>
              <p:nvPr/>
            </p:nvSpPr>
            <p:spPr bwMode="auto">
              <a:xfrm>
                <a:off x="3053816" y="4423899"/>
                <a:ext cx="888023" cy="61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Maximum for Nuclear Medicine Diagnostics</a:t>
                </a:r>
              </a:p>
            </p:txBody>
          </p:sp>
          <p:sp>
            <p:nvSpPr>
              <p:cNvPr id="115716" name="Text Box 6">
                <a:extLst>
                  <a:ext uri="{FF2B5EF4-FFF2-40B4-BE49-F238E27FC236}">
                    <a16:creationId xmlns:a16="http://schemas.microsoft.com/office/drawing/2014/main" id="{131361FF-CE73-04C3-D674-6C00F35E02C6}"/>
                  </a:ext>
                </a:extLst>
              </p:cNvPr>
              <p:cNvSpPr txBox="1">
                <a:spLocks noChangeArrowheads="1"/>
              </p:cNvSpPr>
              <p:nvPr/>
            </p:nvSpPr>
            <p:spPr bwMode="auto">
              <a:xfrm>
                <a:off x="4249807" y="4386151"/>
                <a:ext cx="838344" cy="74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Maximum for No Excess Cancers or Congenital Defects</a:t>
                </a:r>
              </a:p>
            </p:txBody>
          </p:sp>
          <p:sp>
            <p:nvSpPr>
              <p:cNvPr id="115717" name="Text Box 7">
                <a:extLst>
                  <a:ext uri="{FF2B5EF4-FFF2-40B4-BE49-F238E27FC236}">
                    <a16:creationId xmlns:a16="http://schemas.microsoft.com/office/drawing/2014/main" id="{8C246A78-CEBD-BA1D-C8DC-1284E3D079F0}"/>
                  </a:ext>
                </a:extLst>
              </p:cNvPr>
              <p:cNvSpPr txBox="1">
                <a:spLocks noChangeArrowheads="1"/>
              </p:cNvSpPr>
              <p:nvPr/>
            </p:nvSpPr>
            <p:spPr bwMode="auto">
              <a:xfrm>
                <a:off x="5471746" y="4386151"/>
                <a:ext cx="1078523" cy="127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Onset of Radiation Sickness; Increased Cancer, Leukemia, Lymphoma, Cataracts, Genetic Def. Risk</a:t>
                </a:r>
              </a:p>
            </p:txBody>
          </p:sp>
          <p:sp>
            <p:nvSpPr>
              <p:cNvPr id="115718" name="Text Box 8">
                <a:extLst>
                  <a:ext uri="{FF2B5EF4-FFF2-40B4-BE49-F238E27FC236}">
                    <a16:creationId xmlns:a16="http://schemas.microsoft.com/office/drawing/2014/main" id="{6178CCFA-60C8-89B4-B4D5-4164C5ED4F94}"/>
                  </a:ext>
                </a:extLst>
              </p:cNvPr>
              <p:cNvSpPr txBox="1">
                <a:spLocks noChangeArrowheads="1"/>
              </p:cNvSpPr>
              <p:nvPr/>
            </p:nvSpPr>
            <p:spPr bwMode="auto">
              <a:xfrm>
                <a:off x="6705600" y="4386151"/>
                <a:ext cx="66235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a:latin typeface="Arial" panose="020B0604020202020204" pitchFamily="34" charset="0"/>
                  </a:rPr>
                  <a:t>LD50/30</a:t>
                </a:r>
              </a:p>
            </p:txBody>
          </p:sp>
          <p:sp>
            <p:nvSpPr>
              <p:cNvPr id="115719" name="Text Box 9">
                <a:extLst>
                  <a:ext uri="{FF2B5EF4-FFF2-40B4-BE49-F238E27FC236}">
                    <a16:creationId xmlns:a16="http://schemas.microsoft.com/office/drawing/2014/main" id="{63B035D1-8E36-D3A3-5DE3-C249CF90B973}"/>
                  </a:ext>
                </a:extLst>
              </p:cNvPr>
              <p:cNvSpPr txBox="1">
                <a:spLocks noChangeArrowheads="1"/>
              </p:cNvSpPr>
              <p:nvPr/>
            </p:nvSpPr>
            <p:spPr bwMode="auto">
              <a:xfrm>
                <a:off x="1857825" y="4388626"/>
                <a:ext cx="888023" cy="47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000" dirty="0">
                    <a:latin typeface="Arial" panose="020B0604020202020204" pitchFamily="34" charset="0"/>
                  </a:rPr>
                  <a:t>Most Nuclear Medicine Diagnostics</a:t>
                </a:r>
              </a:p>
            </p:txBody>
          </p:sp>
          <p:graphicFrame>
            <p:nvGraphicFramePr>
              <p:cNvPr id="9" name="Chart 8">
                <a:extLst>
                  <a:ext uri="{FF2B5EF4-FFF2-40B4-BE49-F238E27FC236}">
                    <a16:creationId xmlns:a16="http://schemas.microsoft.com/office/drawing/2014/main" id="{BBE8ED39-C341-38AF-54C8-467DB522923F}"/>
                  </a:ext>
                </a:extLst>
              </p:cNvPr>
              <p:cNvGraphicFramePr>
                <a:graphicFrameLocks/>
              </p:cNvGraphicFramePr>
              <p:nvPr/>
            </p:nvGraphicFramePr>
            <p:xfrm>
              <a:off x="609600" y="1209026"/>
              <a:ext cx="7010400" cy="3214873"/>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TextBox 1">
              <a:extLst>
                <a:ext uri="{FF2B5EF4-FFF2-40B4-BE49-F238E27FC236}">
                  <a16:creationId xmlns:a16="http://schemas.microsoft.com/office/drawing/2014/main" id="{02ACE0E2-11D6-EADD-6134-062EF7C0C062}"/>
                </a:ext>
              </a:extLst>
            </p:cNvPr>
            <p:cNvSpPr txBox="1"/>
            <p:nvPr/>
          </p:nvSpPr>
          <p:spPr>
            <a:xfrm>
              <a:off x="1676400" y="5715000"/>
              <a:ext cx="6781800" cy="584775"/>
            </a:xfrm>
            <a:prstGeom prst="rect">
              <a:avLst/>
            </a:prstGeom>
            <a:noFill/>
          </p:spPr>
          <p:txBody>
            <a:bodyPr wrap="square" rtlCol="0">
              <a:spAutoFit/>
            </a:bodyPr>
            <a:lstStyle/>
            <a:p>
              <a:r>
                <a:rPr lang="en-US" altLang="en-US" sz="1600" dirty="0"/>
                <a:t>Body’s adaptive protection mechanisms not overwhelmed by </a:t>
              </a:r>
              <a:r>
                <a:rPr lang="en-US" altLang="en-US" sz="1600" u="sng" dirty="0"/>
                <a:t>acute</a:t>
              </a:r>
              <a:r>
                <a:rPr lang="en-US" altLang="en-US" sz="1600" dirty="0"/>
                <a:t> radiation doses &lt;20 rem (0.2 Gy)</a:t>
              </a:r>
              <a:endParaRPr lang="en-US" sz="1600" dirty="0"/>
            </a:p>
          </p:txBody>
        </p:sp>
      </p:grpSp>
      <p:sp>
        <p:nvSpPr>
          <p:cNvPr id="5" name="TextBox 4">
            <a:extLst>
              <a:ext uri="{FF2B5EF4-FFF2-40B4-BE49-F238E27FC236}">
                <a16:creationId xmlns:a16="http://schemas.microsoft.com/office/drawing/2014/main" id="{B5B08C19-2952-F39A-C740-810CA6DCEFD0}"/>
              </a:ext>
            </a:extLst>
          </p:cNvPr>
          <p:cNvSpPr txBox="1"/>
          <p:nvPr/>
        </p:nvSpPr>
        <p:spPr>
          <a:xfrm>
            <a:off x="397565" y="6488668"/>
            <a:ext cx="440635" cy="369332"/>
          </a:xfrm>
          <a:prstGeom prst="rect">
            <a:avLst/>
          </a:prstGeom>
          <a:noFill/>
        </p:spPr>
        <p:txBody>
          <a:bodyPr wrap="square">
            <a:spAutoFit/>
          </a:bodyPr>
          <a:lstStyle/>
          <a:p>
            <a:r>
              <a:rPr lang="en-US" dirty="0">
                <a:solidFill>
                  <a:srgbClr val="FF0000"/>
                </a:solidFill>
              </a:rPr>
              <a:t>20</a:t>
            </a:r>
          </a:p>
        </p:txBody>
      </p:sp>
    </p:spTree>
    <p:extLst>
      <p:ext uri="{BB962C8B-B14F-4D97-AF65-F5344CB8AC3E}">
        <p14:creationId xmlns:p14="http://schemas.microsoft.com/office/powerpoint/2010/main" val="115408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7B971-E132-025C-7B3A-405290A89FA7}"/>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5A94538E-DBE7-2F4C-55B8-21F20D74D2B0}"/>
              </a:ext>
            </a:extLst>
          </p:cNvPr>
          <p:cNvSpPr>
            <a:spLocks noGrp="1" noChangeArrowheads="1"/>
          </p:cNvSpPr>
          <p:nvPr>
            <p:ph type="title"/>
          </p:nvPr>
        </p:nvSpPr>
        <p:spPr>
          <a:xfrm>
            <a:off x="457200" y="381000"/>
            <a:ext cx="8077200" cy="1066800"/>
          </a:xfrm>
        </p:spPr>
        <p:txBody>
          <a:bodyPr>
            <a:noAutofit/>
          </a:bodyPr>
          <a:lstStyle/>
          <a:p>
            <a:pPr algn="ctr" eaLnBrk="1" hangingPunct="1">
              <a:lnSpc>
                <a:spcPct val="100000"/>
              </a:lnSpc>
              <a:spcBef>
                <a:spcPct val="50000"/>
              </a:spcBef>
              <a:buFontTx/>
              <a:buNone/>
            </a:pPr>
            <a:r>
              <a:rPr lang="en-US" altLang="en-US" sz="3200" dirty="0">
                <a:solidFill>
                  <a:schemeClr val="tx1"/>
                </a:solidFill>
                <a:latin typeface="Arial" panose="020B0604020202020204" pitchFamily="34" charset="0"/>
                <a:cs typeface="Arial" panose="020B0604020202020204" pitchFamily="34" charset="0"/>
              </a:rPr>
              <a:t>Reasonable Radiation Thresholds</a:t>
            </a:r>
            <a:br>
              <a:rPr lang="en-US" altLang="en-US" sz="3200" dirty="0">
                <a:solidFill>
                  <a:schemeClr val="tx1"/>
                </a:solidFill>
                <a:latin typeface="Arial" panose="020B0604020202020204" pitchFamily="34" charset="0"/>
                <a:cs typeface="Arial" panose="020B0604020202020204" pitchFamily="34" charset="0"/>
              </a:rPr>
            </a:br>
            <a:r>
              <a:rPr lang="en-US" altLang="en-US" sz="3200" dirty="0">
                <a:solidFill>
                  <a:schemeClr val="tx1"/>
                </a:solidFill>
                <a:latin typeface="Arial" panose="020B0604020202020204" pitchFamily="34" charset="0"/>
                <a:cs typeface="Arial" panose="020B0604020202020204" pitchFamily="34" charset="0"/>
              </a:rPr>
              <a:t>Based on Hormesis Data</a:t>
            </a:r>
            <a:endParaRPr lang="en-US" altLang="en-US" sz="3200" baseline="60000" dirty="0">
              <a:solidFill>
                <a:schemeClr val="tx1"/>
              </a:solidFill>
              <a:latin typeface="Arial" panose="020B0604020202020204" pitchFamily="34" charset="0"/>
            </a:endParaRPr>
          </a:p>
        </p:txBody>
      </p:sp>
      <p:sp>
        <p:nvSpPr>
          <p:cNvPr id="21507" name="Rectangle 3">
            <a:extLst>
              <a:ext uri="{FF2B5EF4-FFF2-40B4-BE49-F238E27FC236}">
                <a16:creationId xmlns:a16="http://schemas.microsoft.com/office/drawing/2014/main" id="{48711D42-0339-4664-F9FC-1B52CC428FEA}"/>
              </a:ext>
            </a:extLst>
          </p:cNvPr>
          <p:cNvSpPr>
            <a:spLocks noGrp="1" noChangeArrowheads="1"/>
          </p:cNvSpPr>
          <p:nvPr>
            <p:ph idx="1"/>
          </p:nvPr>
        </p:nvSpPr>
        <p:spPr>
          <a:xfrm>
            <a:off x="857250" y="1676400"/>
            <a:ext cx="7277100" cy="5067300"/>
          </a:xfrm>
        </p:spPr>
        <p:txBody>
          <a:bodyPr>
            <a:normAutofit/>
          </a:bodyPr>
          <a:lstStyle/>
          <a:p>
            <a:pPr>
              <a:spcBef>
                <a:spcPts val="0"/>
              </a:spcBef>
              <a:spcAft>
                <a:spcPts val="0"/>
              </a:spcAft>
              <a:defRPr/>
            </a:pPr>
            <a:r>
              <a:rPr lang="en-US" altLang="en-US" sz="2800" u="sng" dirty="0"/>
              <a:t>Acute</a:t>
            </a:r>
            <a:r>
              <a:rPr lang="en-US" altLang="en-US" sz="2800" dirty="0"/>
              <a:t> </a:t>
            </a:r>
            <a:r>
              <a:rPr lang="en-US" sz="2800" dirty="0">
                <a:latin typeface="+mn-lt"/>
                <a:ea typeface="Calibri" panose="020F0502020204030204" pitchFamily="34" charset="0"/>
                <a:cs typeface="Times New Roman" panose="02020603050405020304" pitchFamily="18" charset="0"/>
              </a:rPr>
              <a:t>whole-body dose threshold for</a:t>
            </a:r>
          </a:p>
          <a:p>
            <a:pPr>
              <a:spcBef>
                <a:spcPts val="0"/>
              </a:spcBef>
              <a:spcAft>
                <a:spcPts val="0"/>
              </a:spcAft>
              <a:buFontTx/>
              <a:buNone/>
              <a:defRPr/>
            </a:pPr>
            <a:r>
              <a:rPr lang="en-US" sz="2800" dirty="0">
                <a:latin typeface="+mn-lt"/>
                <a:ea typeface="Calibri" panose="020F0502020204030204" pitchFamily="34" charset="0"/>
                <a:cs typeface="Times New Roman" panose="02020603050405020304" pitchFamily="18" charset="0"/>
              </a:rPr>
              <a:t>   increased cancer risk approximately 200</a:t>
            </a:r>
          </a:p>
          <a:p>
            <a:pPr>
              <a:spcBef>
                <a:spcPts val="0"/>
              </a:spcBef>
              <a:spcAft>
                <a:spcPts val="600"/>
              </a:spcAft>
              <a:buFontTx/>
              <a:buNone/>
              <a:defRPr/>
            </a:pPr>
            <a:r>
              <a:rPr lang="en-US" sz="2800" dirty="0">
                <a:latin typeface="+mn-lt"/>
                <a:ea typeface="Calibri" panose="020F0502020204030204" pitchFamily="34" charset="0"/>
                <a:cs typeface="Times New Roman" panose="02020603050405020304" pitchFamily="18" charset="0"/>
              </a:rPr>
              <a:t>   </a:t>
            </a:r>
            <a:r>
              <a:rPr lang="en-US" sz="2800" dirty="0" err="1">
                <a:latin typeface="+mn-lt"/>
                <a:ea typeface="Calibri" panose="020F0502020204030204" pitchFamily="34" charset="0"/>
                <a:cs typeface="Times New Roman" panose="02020603050405020304" pitchFamily="18" charset="0"/>
              </a:rPr>
              <a:t>mGy</a:t>
            </a:r>
            <a:r>
              <a:rPr lang="en-US" sz="2800" dirty="0">
                <a:latin typeface="+mn-lt"/>
                <a:ea typeface="Calibri" panose="020F0502020204030204" pitchFamily="34" charset="0"/>
                <a:cs typeface="Times New Roman" panose="02020603050405020304" pitchFamily="18" charset="0"/>
              </a:rPr>
              <a:t> (20 rem)</a:t>
            </a:r>
            <a:r>
              <a:rPr lang="en-US" sz="2800" baseline="30000" dirty="0">
                <a:latin typeface="+mn-lt"/>
                <a:ea typeface="Calibri" panose="020F0502020204030204" pitchFamily="34" charset="0"/>
                <a:cs typeface="Times New Roman" panose="02020603050405020304" pitchFamily="18" charset="0"/>
              </a:rPr>
              <a:t>4</a:t>
            </a:r>
            <a:r>
              <a:rPr lang="en-US" sz="2800" dirty="0">
                <a:latin typeface="+mn-lt"/>
                <a:ea typeface="Calibri" panose="020F0502020204030204" pitchFamily="34" charset="0"/>
                <a:cs typeface="Times New Roman" panose="02020603050405020304" pitchFamily="18" charset="0"/>
              </a:rPr>
              <a:t> </a:t>
            </a:r>
            <a:endParaRPr lang="en-US" altLang="en-US" sz="2400" dirty="0"/>
          </a:p>
          <a:p>
            <a:pPr eaLnBrk="1" hangingPunct="1">
              <a:spcBef>
                <a:spcPct val="0"/>
              </a:spcBef>
              <a:defRPr/>
            </a:pPr>
            <a:r>
              <a:rPr lang="en-US" altLang="en-US" sz="2800" dirty="0">
                <a:latin typeface="+mn-lt"/>
              </a:rPr>
              <a:t>Longevity </a:t>
            </a:r>
            <a:r>
              <a:rPr lang="en-US" sz="2800" dirty="0">
                <a:solidFill>
                  <a:srgbClr val="222222"/>
                </a:solidFill>
                <a:latin typeface="+mn-lt"/>
                <a:ea typeface="Calibri" panose="020F0502020204030204" pitchFamily="34" charset="0"/>
                <a:cs typeface="Times New Roman" panose="02020603050405020304" pitchFamily="18" charset="0"/>
              </a:rPr>
              <a:t>most important health effect of</a:t>
            </a:r>
          </a:p>
          <a:p>
            <a:pPr eaLnBrk="1" hangingPunct="1">
              <a:spcBef>
                <a:spcPct val="0"/>
              </a:spcBef>
              <a:spcAft>
                <a:spcPts val="600"/>
              </a:spcAft>
              <a:buNone/>
              <a:defRPr/>
            </a:pPr>
            <a:r>
              <a:rPr lang="en-US" sz="2800" dirty="0">
                <a:solidFill>
                  <a:srgbClr val="222222"/>
                </a:solidFill>
                <a:latin typeface="+mn-lt"/>
                <a:ea typeface="Calibri" panose="020F0502020204030204" pitchFamily="34" charset="0"/>
                <a:cs typeface="Times New Roman" panose="02020603050405020304" pitchFamily="18" charset="0"/>
              </a:rPr>
              <a:t>   </a:t>
            </a:r>
            <a:r>
              <a:rPr lang="en-US" sz="2800" u="sng" dirty="0">
                <a:solidFill>
                  <a:srgbClr val="222222"/>
                </a:solidFill>
                <a:latin typeface="+mn-lt"/>
                <a:ea typeface="Calibri" panose="020F0502020204030204" pitchFamily="34" charset="0"/>
                <a:cs typeface="Times New Roman" panose="02020603050405020304" pitchFamily="18" charset="0"/>
              </a:rPr>
              <a:t>chronic</a:t>
            </a:r>
            <a:r>
              <a:rPr lang="en-US" sz="2800" dirty="0">
                <a:solidFill>
                  <a:srgbClr val="222222"/>
                </a:solidFill>
                <a:latin typeface="+mn-lt"/>
                <a:ea typeface="Calibri" panose="020F0502020204030204" pitchFamily="34" charset="0"/>
                <a:cs typeface="Times New Roman" panose="02020603050405020304" pitchFamily="18" charset="0"/>
              </a:rPr>
              <a:t> exposure to gamma-ray radiation</a:t>
            </a:r>
            <a:endParaRPr lang="en-US" altLang="en-US" sz="2400" dirty="0">
              <a:latin typeface="+mn-lt"/>
            </a:endParaRPr>
          </a:p>
          <a:p>
            <a:pPr lvl="1">
              <a:spcBef>
                <a:spcPts val="0"/>
              </a:spcBef>
              <a:buFont typeface="Calibri" panose="020F0502020204030204" pitchFamily="34" charset="0"/>
              <a:buChar char="―"/>
            </a:pPr>
            <a:r>
              <a:rPr lang="en-US" altLang="en-US" sz="2400" dirty="0">
                <a:latin typeface="+mn-lt"/>
              </a:rPr>
              <a:t>Reasonable </a:t>
            </a:r>
            <a:r>
              <a:rPr lang="en-US" sz="2400" dirty="0">
                <a:latin typeface="+mn-lt"/>
                <a:ea typeface="Calibri" panose="020F0502020204030204" pitchFamily="34" charset="0"/>
                <a:cs typeface="Times New Roman" panose="02020603050405020304" pitchFamily="18" charset="0"/>
              </a:rPr>
              <a:t>dose-rate threshold for </a:t>
            </a:r>
            <a:r>
              <a:rPr lang="en-US" sz="2400" u="sng" dirty="0">
                <a:latin typeface="+mn-lt"/>
                <a:ea typeface="Calibri" panose="020F0502020204030204" pitchFamily="34" charset="0"/>
                <a:cs typeface="Times New Roman" panose="02020603050405020304" pitchFamily="18" charset="0"/>
              </a:rPr>
              <a:t>reduced lifespan</a:t>
            </a:r>
            <a:r>
              <a:rPr lang="en-US" sz="2400" dirty="0">
                <a:latin typeface="+mn-lt"/>
                <a:ea typeface="Calibri" panose="020F0502020204030204" pitchFamily="34" charset="0"/>
                <a:cs typeface="Times New Roman" panose="02020603050405020304" pitchFamily="18" charset="0"/>
              </a:rPr>
              <a:t> around </a:t>
            </a:r>
            <a:r>
              <a:rPr lang="en-US" sz="2400" dirty="0">
                <a:ea typeface="Calibri" panose="020F0502020204030204" pitchFamily="34" charset="0"/>
                <a:cs typeface="Times New Roman" panose="02020603050405020304" pitchFamily="18" charset="0"/>
              </a:rPr>
              <a:t>7</a:t>
            </a:r>
            <a:r>
              <a:rPr lang="en-US" sz="2400" dirty="0">
                <a:latin typeface="+mn-lt"/>
                <a:ea typeface="Calibri" panose="020F0502020204030204" pitchFamily="34" charset="0"/>
                <a:cs typeface="Times New Roman" panose="02020603050405020304" pitchFamily="18" charset="0"/>
              </a:rPr>
              <a:t>00 </a:t>
            </a:r>
            <a:r>
              <a:rPr lang="en-US" sz="2400" dirty="0" err="1">
                <a:latin typeface="+mn-lt"/>
                <a:ea typeface="Calibri" panose="020F0502020204030204" pitchFamily="34" charset="0"/>
                <a:cs typeface="Times New Roman" panose="02020603050405020304" pitchFamily="18" charset="0"/>
              </a:rPr>
              <a:t>mGy</a:t>
            </a:r>
            <a:r>
              <a:rPr lang="en-US" sz="2400" dirty="0">
                <a:latin typeface="+mn-lt"/>
                <a:ea typeface="Calibri" panose="020F0502020204030204" pitchFamily="34" charset="0"/>
                <a:cs typeface="Times New Roman" panose="02020603050405020304" pitchFamily="18" charset="0"/>
              </a:rPr>
              <a:t>/year or about 0.08 </a:t>
            </a:r>
            <a:r>
              <a:rPr lang="en-US" sz="2400" dirty="0" err="1">
                <a:latin typeface="+mn-lt"/>
                <a:ea typeface="Calibri" panose="020F0502020204030204" pitchFamily="34" charset="0"/>
                <a:cs typeface="Times New Roman" panose="02020603050405020304" pitchFamily="18" charset="0"/>
              </a:rPr>
              <a:t>mGy</a:t>
            </a:r>
            <a:r>
              <a:rPr lang="en-US" sz="2400" dirty="0">
                <a:latin typeface="+mn-lt"/>
                <a:ea typeface="Calibri" panose="020F0502020204030204" pitchFamily="34" charset="0"/>
                <a:cs typeface="Times New Roman" panose="02020603050405020304" pitchFamily="18" charset="0"/>
              </a:rPr>
              <a:t>/</a:t>
            </a:r>
            <a:r>
              <a:rPr lang="en-US" sz="2400" dirty="0" err="1">
                <a:latin typeface="+mn-lt"/>
                <a:ea typeface="Calibri" panose="020F0502020204030204" pitchFamily="34" charset="0"/>
                <a:cs typeface="Times New Roman" panose="02020603050405020304" pitchFamily="18" charset="0"/>
              </a:rPr>
              <a:t>hr</a:t>
            </a:r>
            <a:r>
              <a:rPr lang="en-US" sz="2400" dirty="0">
                <a:latin typeface="+mn-lt"/>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8</a:t>
            </a:r>
            <a:r>
              <a:rPr lang="en-US" sz="2400" dirty="0">
                <a:latin typeface="+mn-lt"/>
                <a:ea typeface="Calibri" panose="020F0502020204030204" pitchFamily="34" charset="0"/>
                <a:cs typeface="Times New Roman" panose="02020603050405020304" pitchFamily="18" charset="0"/>
              </a:rPr>
              <a:t> mrem/</a:t>
            </a:r>
            <a:r>
              <a:rPr lang="en-US" sz="2400" dirty="0" err="1">
                <a:latin typeface="+mn-lt"/>
                <a:ea typeface="Calibri" panose="020F0502020204030204" pitchFamily="34" charset="0"/>
                <a:cs typeface="Times New Roman" panose="02020603050405020304" pitchFamily="18" charset="0"/>
              </a:rPr>
              <a:t>hr</a:t>
            </a:r>
            <a:r>
              <a:rPr lang="en-US" sz="2400" dirty="0">
                <a:latin typeface="+mn-lt"/>
                <a:ea typeface="Calibri" panose="020F0502020204030204" pitchFamily="34" charset="0"/>
                <a:cs typeface="Times New Roman" panose="02020603050405020304" pitchFamily="18" charset="0"/>
              </a:rPr>
              <a:t>)</a:t>
            </a:r>
            <a:r>
              <a:rPr lang="en-US" sz="2400" baseline="30000" dirty="0">
                <a:latin typeface="+mn-lt"/>
                <a:ea typeface="Calibri" panose="020F0502020204030204" pitchFamily="34" charset="0"/>
                <a:cs typeface="Times New Roman" panose="02020603050405020304" pitchFamily="18" charset="0"/>
              </a:rPr>
              <a:t>32</a:t>
            </a:r>
            <a:r>
              <a:rPr lang="en-US" sz="2400" dirty="0">
                <a:latin typeface="+mn-lt"/>
                <a:ea typeface="Calibri" panose="020F0502020204030204" pitchFamily="34" charset="0"/>
                <a:cs typeface="Times New Roman" panose="02020603050405020304" pitchFamily="18" charset="0"/>
              </a:rPr>
              <a:t> </a:t>
            </a:r>
            <a:endParaRPr lang="en-US" altLang="en-US" sz="2400" dirty="0">
              <a:latin typeface="+mn-lt"/>
            </a:endParaRPr>
          </a:p>
        </p:txBody>
      </p:sp>
    </p:spTree>
    <p:extLst>
      <p:ext uri="{BB962C8B-B14F-4D97-AF65-F5344CB8AC3E}">
        <p14:creationId xmlns:p14="http://schemas.microsoft.com/office/powerpoint/2010/main" val="318947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DADBA512-2822-523C-E8B2-A8BFAFFE66B4}"/>
              </a:ext>
            </a:extLst>
          </p:cNvPr>
          <p:cNvSpPr>
            <a:spLocks noGrp="1" noChangeArrowheads="1"/>
          </p:cNvSpPr>
          <p:nvPr>
            <p:ph type="title"/>
          </p:nvPr>
        </p:nvSpPr>
        <p:spPr>
          <a:xfrm>
            <a:off x="914400" y="304800"/>
            <a:ext cx="7391399" cy="609600"/>
          </a:xfrm>
        </p:spPr>
        <p:txBody>
          <a:bodyPr>
            <a:noAutofit/>
          </a:bodyPr>
          <a:lstStyle/>
          <a:p>
            <a:pPr algn="ctr"/>
            <a:r>
              <a:rPr lang="en-US" altLang="en-US" dirty="0">
                <a:solidFill>
                  <a:schemeClr val="tx1"/>
                </a:solidFill>
                <a:latin typeface="Arial" panose="020B0604020202020204" pitchFamily="34" charset="0"/>
                <a:cs typeface="Arial" panose="020B0604020202020204" pitchFamily="34" charset="0"/>
              </a:rPr>
              <a:t>Chronic Exposures in Perspective</a:t>
            </a:r>
          </a:p>
        </p:txBody>
      </p:sp>
      <p:pic>
        <p:nvPicPr>
          <p:cNvPr id="2049" name="Picture 2" descr="Printable Semi Log Graph Paper 3 Cycle">
            <a:extLst>
              <a:ext uri="{FF2B5EF4-FFF2-40B4-BE49-F238E27FC236}">
                <a16:creationId xmlns:a16="http://schemas.microsoft.com/office/drawing/2014/main" id="{49740276-2624-9D25-80EF-79F4146E31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96" t="21867" r="88461" b="35088"/>
          <a:stretch/>
        </p:blipFill>
        <p:spPr bwMode="auto">
          <a:xfrm>
            <a:off x="2532331" y="1219200"/>
            <a:ext cx="388938" cy="52351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BBAE1441-C650-3450-7C75-EB72BACA7CD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7">
            <a:extLst>
              <a:ext uri="{FF2B5EF4-FFF2-40B4-BE49-F238E27FC236}">
                <a16:creationId xmlns:a16="http://schemas.microsoft.com/office/drawing/2014/main" id="{D26CF9BC-5D35-F7BC-297B-04FE6DDD328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2" name="Group 11">
            <a:extLst>
              <a:ext uri="{FF2B5EF4-FFF2-40B4-BE49-F238E27FC236}">
                <a16:creationId xmlns:a16="http://schemas.microsoft.com/office/drawing/2014/main" id="{A419C432-6113-A1E7-9B11-34F0C1F78299}"/>
              </a:ext>
            </a:extLst>
          </p:cNvPr>
          <p:cNvGrpSpPr/>
          <p:nvPr/>
        </p:nvGrpSpPr>
        <p:grpSpPr>
          <a:xfrm>
            <a:off x="2061846" y="1337238"/>
            <a:ext cx="5373485" cy="5196866"/>
            <a:chOff x="2553581" y="1219200"/>
            <a:chExt cx="5373485" cy="5196866"/>
          </a:xfrm>
        </p:grpSpPr>
        <p:sp>
          <p:nvSpPr>
            <p:cNvPr id="165893" name="TextBox 2">
              <a:extLst>
                <a:ext uri="{FF2B5EF4-FFF2-40B4-BE49-F238E27FC236}">
                  <a16:creationId xmlns:a16="http://schemas.microsoft.com/office/drawing/2014/main" id="{63764B6C-05DE-DCF3-8B3D-4D6472FFE8D8}"/>
                </a:ext>
              </a:extLst>
            </p:cNvPr>
            <p:cNvSpPr txBox="1">
              <a:spLocks noChangeArrowheads="1"/>
            </p:cNvSpPr>
            <p:nvPr/>
          </p:nvSpPr>
          <p:spPr bwMode="auto">
            <a:xfrm>
              <a:off x="5368535" y="2826776"/>
              <a:ext cx="25585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solidFill>
                    <a:srgbClr val="FF0000"/>
                  </a:solidFill>
                </a:rPr>
                <a:t>U.S. public chronic exposures to ionizing radiation two orders of magnitude below threshold for lifespan shortening</a:t>
              </a:r>
            </a:p>
          </p:txBody>
        </p:sp>
        <p:sp>
          <p:nvSpPr>
            <p:cNvPr id="2" name="Text Box 3">
              <a:extLst>
                <a:ext uri="{FF2B5EF4-FFF2-40B4-BE49-F238E27FC236}">
                  <a16:creationId xmlns:a16="http://schemas.microsoft.com/office/drawing/2014/main" id="{5CF937DD-DB36-4541-79CC-3D0B7AD35459}"/>
                </a:ext>
              </a:extLst>
            </p:cNvPr>
            <p:cNvSpPr txBox="1">
              <a:spLocks noChangeArrowheads="1"/>
            </p:cNvSpPr>
            <p:nvPr/>
          </p:nvSpPr>
          <p:spPr bwMode="auto">
            <a:xfrm>
              <a:off x="2795466" y="1219200"/>
              <a:ext cx="457200" cy="28256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100</a:t>
              </a:r>
              <a:endParaRPr kumimoji="0" lang="en-US" altLang="en-US" sz="1200" b="0" i="0" u="none" strike="noStrike" cap="none" normalizeH="0" baseline="0" dirty="0">
                <a:ln>
                  <a:noFill/>
                </a:ln>
                <a:solidFill>
                  <a:schemeClr val="tx1"/>
                </a:solidFill>
                <a:effectLst/>
              </a:endParaRPr>
            </a:p>
          </p:txBody>
        </p:sp>
        <p:sp>
          <p:nvSpPr>
            <p:cNvPr id="3" name="Text Box 4">
              <a:extLst>
                <a:ext uri="{FF2B5EF4-FFF2-40B4-BE49-F238E27FC236}">
                  <a16:creationId xmlns:a16="http://schemas.microsoft.com/office/drawing/2014/main" id="{3E3F5D50-2BCA-5873-E383-3FB912065D82}"/>
                </a:ext>
              </a:extLst>
            </p:cNvPr>
            <p:cNvSpPr txBox="1">
              <a:spLocks noChangeArrowheads="1"/>
            </p:cNvSpPr>
            <p:nvPr/>
          </p:nvSpPr>
          <p:spPr bwMode="auto">
            <a:xfrm>
              <a:off x="2890612" y="2860371"/>
              <a:ext cx="350838" cy="23653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10</a:t>
              </a:r>
              <a:endParaRPr kumimoji="0" lang="en-US" altLang="en-US" sz="1800" b="0" i="0" u="none" strike="noStrike" cap="none" normalizeH="0" baseline="0" dirty="0">
                <a:ln>
                  <a:noFill/>
                </a:ln>
                <a:solidFill>
                  <a:schemeClr val="tx1"/>
                </a:solidFill>
                <a:effectLst/>
              </a:endParaRPr>
            </a:p>
          </p:txBody>
        </p:sp>
        <p:sp>
          <p:nvSpPr>
            <p:cNvPr id="4" name="Text Box 5">
              <a:extLst>
                <a:ext uri="{FF2B5EF4-FFF2-40B4-BE49-F238E27FC236}">
                  <a16:creationId xmlns:a16="http://schemas.microsoft.com/office/drawing/2014/main" id="{DC4F2EF7-B490-5C3E-D42E-63CB9BD4CA7C}"/>
                </a:ext>
              </a:extLst>
            </p:cNvPr>
            <p:cNvSpPr txBox="1">
              <a:spLocks noChangeArrowheads="1"/>
            </p:cNvSpPr>
            <p:nvPr/>
          </p:nvSpPr>
          <p:spPr bwMode="auto">
            <a:xfrm>
              <a:off x="2956700" y="4497615"/>
              <a:ext cx="282575" cy="2889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1</a:t>
              </a:r>
              <a:endParaRPr kumimoji="0" lang="en-US" altLang="en-US" sz="1800" b="0" i="0" u="none" strike="noStrike" cap="none" normalizeH="0" baseline="0" dirty="0">
                <a:ln>
                  <a:noFill/>
                </a:ln>
                <a:solidFill>
                  <a:schemeClr val="tx1"/>
                </a:solidFill>
                <a:effectLst/>
              </a:endParaRPr>
            </a:p>
          </p:txBody>
        </p:sp>
        <p:sp>
          <p:nvSpPr>
            <p:cNvPr id="5" name="Text Box 6">
              <a:extLst>
                <a:ext uri="{FF2B5EF4-FFF2-40B4-BE49-F238E27FC236}">
                  <a16:creationId xmlns:a16="http://schemas.microsoft.com/office/drawing/2014/main" id="{B58765FC-B44D-CC7E-3C12-7CBAB8C4599A}"/>
                </a:ext>
              </a:extLst>
            </p:cNvPr>
            <p:cNvSpPr txBox="1">
              <a:spLocks noChangeArrowheads="1"/>
            </p:cNvSpPr>
            <p:nvPr/>
          </p:nvSpPr>
          <p:spPr bwMode="auto">
            <a:xfrm>
              <a:off x="2837431" y="6133500"/>
              <a:ext cx="457200" cy="28256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0.1</a:t>
              </a:r>
              <a:endParaRPr kumimoji="0" lang="en-US" altLang="en-US" sz="1800" b="0" i="0" u="none" strike="noStrike" cap="none" normalizeH="0" baseline="0" dirty="0">
                <a:ln>
                  <a:noFill/>
                </a:ln>
                <a:solidFill>
                  <a:schemeClr val="tx1"/>
                </a:solidFill>
                <a:effectLst/>
              </a:endParaRPr>
            </a:p>
          </p:txBody>
        </p:sp>
        <p:sp>
          <p:nvSpPr>
            <p:cNvPr id="6" name="Text Box 8">
              <a:extLst>
                <a:ext uri="{FF2B5EF4-FFF2-40B4-BE49-F238E27FC236}">
                  <a16:creationId xmlns:a16="http://schemas.microsoft.com/office/drawing/2014/main" id="{424EA7A3-B337-FCA0-AE08-9E88028BAFBE}"/>
                </a:ext>
              </a:extLst>
            </p:cNvPr>
            <p:cNvSpPr txBox="1">
              <a:spLocks noChangeArrowheads="1"/>
            </p:cNvSpPr>
            <p:nvPr/>
          </p:nvSpPr>
          <p:spPr bwMode="auto">
            <a:xfrm>
              <a:off x="3439300" y="1380870"/>
              <a:ext cx="3275167" cy="25774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High Dose-Rate Threshold (80 </a:t>
              </a:r>
              <a:r>
                <a:rPr kumimoji="0" lang="en-US" altLang="en-US" sz="1400" b="0" i="0" u="none" strike="noStrike" cap="none" normalizeH="0" baseline="0" dirty="0" err="1">
                  <a:ln>
                    <a:noFill/>
                  </a:ln>
                  <a:solidFill>
                    <a:schemeClr val="tx1"/>
                  </a:solidFill>
                  <a:effectLst/>
                  <a:ea typeface="Calibri" panose="020F0502020204030204" pitchFamily="34" charset="0"/>
                  <a:cs typeface="Calibri" panose="020F0502020204030204" pitchFamily="34" charset="0"/>
                </a:rPr>
                <a:t>μ</a:t>
              </a:r>
              <a:r>
                <a:rPr kumimoji="0" lang="en-US" altLang="en-US" sz="1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Gy</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r>
                <a:rPr kumimoji="0" lang="en-US" altLang="en-US" sz="1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hr</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en-US" altLang="en-US" sz="1400" b="0" i="0" u="none" strike="noStrike" cap="none" normalizeH="0" baseline="0" dirty="0">
                <a:ln>
                  <a:noFill/>
                </a:ln>
                <a:solidFill>
                  <a:schemeClr val="tx1"/>
                </a:solidFill>
                <a:effectLst/>
              </a:endParaRPr>
            </a:p>
          </p:txBody>
        </p:sp>
        <p:sp>
          <p:nvSpPr>
            <p:cNvPr id="7" name="Text Box 9">
              <a:extLst>
                <a:ext uri="{FF2B5EF4-FFF2-40B4-BE49-F238E27FC236}">
                  <a16:creationId xmlns:a16="http://schemas.microsoft.com/office/drawing/2014/main" id="{3C5DE75C-5619-A0AE-BD74-D0B4AAF80649}"/>
                </a:ext>
              </a:extLst>
            </p:cNvPr>
            <p:cNvSpPr txBox="1">
              <a:spLocks noChangeArrowheads="1"/>
            </p:cNvSpPr>
            <p:nvPr/>
          </p:nvSpPr>
          <p:spPr bwMode="auto">
            <a:xfrm>
              <a:off x="3420828" y="5063562"/>
              <a:ext cx="2241408" cy="45644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U.S. Average Natural Background (0.4 </a:t>
              </a:r>
              <a:r>
                <a:rPr kumimoji="0" lang="en-US" altLang="en-US" sz="1400" b="0" i="0" u="none" strike="noStrike" cap="none" normalizeH="0" baseline="0" dirty="0" err="1">
                  <a:ln>
                    <a:noFill/>
                  </a:ln>
                  <a:solidFill>
                    <a:schemeClr val="tx1"/>
                  </a:solidFill>
                  <a:effectLst/>
                  <a:ea typeface="Calibri" panose="020F0502020204030204" pitchFamily="34" charset="0"/>
                  <a:cs typeface="Calibri" panose="020F0502020204030204" pitchFamily="34" charset="0"/>
                </a:rPr>
                <a:t>μ</a:t>
              </a:r>
              <a:r>
                <a:rPr kumimoji="0" lang="en-US" altLang="en-US" sz="1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Gy</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r>
                <a:rPr kumimoji="0" lang="en-US" altLang="en-US" sz="1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hr</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en-US" altLang="en-US" sz="1400" b="0" i="0" u="none" strike="noStrike" cap="none" normalizeH="0" baseline="0" dirty="0">
                <a:ln>
                  <a:noFill/>
                </a:ln>
                <a:solidFill>
                  <a:schemeClr val="tx1"/>
                </a:solidFill>
                <a:effectLst/>
              </a:endParaRPr>
            </a:p>
          </p:txBody>
        </p:sp>
        <p:sp>
          <p:nvSpPr>
            <p:cNvPr id="8" name="Text Box 10">
              <a:extLst>
                <a:ext uri="{FF2B5EF4-FFF2-40B4-BE49-F238E27FC236}">
                  <a16:creationId xmlns:a16="http://schemas.microsoft.com/office/drawing/2014/main" id="{3D888916-8082-8C45-31E9-B14956AD3004}"/>
                </a:ext>
              </a:extLst>
            </p:cNvPr>
            <p:cNvSpPr txBox="1">
              <a:spLocks noChangeArrowheads="1"/>
            </p:cNvSpPr>
            <p:nvPr/>
          </p:nvSpPr>
          <p:spPr bwMode="auto">
            <a:xfrm rot="16200000">
              <a:off x="1258917" y="3379960"/>
              <a:ext cx="2978266" cy="38893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Dose-rate in </a:t>
              </a:r>
              <a:r>
                <a:rPr kumimoji="0" lang="en-US" altLang="en-US" sz="16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Microgray</a:t>
              </a:r>
              <a:r>
                <a:rPr kumimoji="0" lang="en-US" altLang="en-US" sz="1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/hour</a:t>
              </a:r>
              <a:endParaRPr kumimoji="0" lang="en-US" altLang="en-US" sz="1600" b="0" i="0" u="none" strike="noStrike" cap="none" normalizeH="0" baseline="0" dirty="0">
                <a:ln>
                  <a:noFill/>
                </a:ln>
                <a:solidFill>
                  <a:schemeClr val="tx1"/>
                </a:solidFill>
                <a:effectLst/>
              </a:endParaRPr>
            </a:p>
          </p:txBody>
        </p:sp>
        <p:sp>
          <p:nvSpPr>
            <p:cNvPr id="11" name="TextBox 10">
              <a:extLst>
                <a:ext uri="{FF2B5EF4-FFF2-40B4-BE49-F238E27FC236}">
                  <a16:creationId xmlns:a16="http://schemas.microsoft.com/office/drawing/2014/main" id="{8FC55DD5-1BB2-550A-1BE8-093F32BBB27B}"/>
                </a:ext>
              </a:extLst>
            </p:cNvPr>
            <p:cNvSpPr txBox="1"/>
            <p:nvPr/>
          </p:nvSpPr>
          <p:spPr>
            <a:xfrm>
              <a:off x="3439301" y="1992630"/>
              <a:ext cx="2241408" cy="480131"/>
            </a:xfrm>
            <a:prstGeom prst="rect">
              <a:avLst/>
            </a:prstGeom>
            <a:noFill/>
          </p:spPr>
          <p:txBody>
            <a:bodyPr wrap="square" rtlCol="0">
              <a:spAutoFit/>
            </a:bodyPr>
            <a:lstStyle/>
            <a:p>
              <a:pPr>
                <a:lnSpc>
                  <a:spcPct val="90000"/>
                </a:lnSpc>
              </a:pPr>
              <a:r>
                <a:rPr lang="en-US" sz="1400" dirty="0"/>
                <a:t>Ramsar, Iran Max. Natural Background (30 </a:t>
              </a:r>
              <a:r>
                <a:rPr lang="el-GR" sz="1400" dirty="0"/>
                <a:t>μ</a:t>
              </a:r>
              <a:r>
                <a:rPr lang="en-US" sz="1400" dirty="0"/>
                <a:t>Gy/</a:t>
              </a:r>
              <a:r>
                <a:rPr lang="en-US" sz="1400" dirty="0" err="1"/>
                <a:t>hr</a:t>
              </a:r>
              <a:r>
                <a:rPr lang="en-US" sz="1400" dirty="0"/>
                <a:t>)</a:t>
              </a:r>
            </a:p>
          </p:txBody>
        </p:sp>
      </p:grpSp>
      <p:sp>
        <p:nvSpPr>
          <p:cNvPr id="14" name="TextBox 13">
            <a:extLst>
              <a:ext uri="{FF2B5EF4-FFF2-40B4-BE49-F238E27FC236}">
                <a16:creationId xmlns:a16="http://schemas.microsoft.com/office/drawing/2014/main" id="{AFA1F1E5-8FD1-D220-769A-F15B8A053FCD}"/>
              </a:ext>
            </a:extLst>
          </p:cNvPr>
          <p:cNvSpPr txBox="1"/>
          <p:nvPr/>
        </p:nvSpPr>
        <p:spPr>
          <a:xfrm>
            <a:off x="467477" y="6476463"/>
            <a:ext cx="457200" cy="369332"/>
          </a:xfrm>
          <a:prstGeom prst="rect">
            <a:avLst/>
          </a:prstGeom>
          <a:noFill/>
        </p:spPr>
        <p:txBody>
          <a:bodyPr wrap="square">
            <a:spAutoFit/>
          </a:bodyPr>
          <a:lstStyle/>
          <a:p>
            <a:r>
              <a:rPr lang="en-US" dirty="0">
                <a:solidFill>
                  <a:srgbClr val="FF0000"/>
                </a:solidFill>
              </a:rPr>
              <a:t>22</a:t>
            </a:r>
          </a:p>
        </p:txBody>
      </p:sp>
    </p:spTree>
    <p:extLst>
      <p:ext uri="{BB962C8B-B14F-4D97-AF65-F5344CB8AC3E}">
        <p14:creationId xmlns:p14="http://schemas.microsoft.com/office/powerpoint/2010/main" val="4129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69E20-2C52-DEFF-79BD-DDDF1CEEC2EB}"/>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D499ECE6-5EC8-719B-BF96-A2A80509BF7A}"/>
              </a:ext>
            </a:extLst>
          </p:cNvPr>
          <p:cNvSpPr>
            <a:spLocks noGrp="1" noChangeArrowheads="1"/>
          </p:cNvSpPr>
          <p:nvPr>
            <p:ph type="title"/>
          </p:nvPr>
        </p:nvSpPr>
        <p:spPr>
          <a:xfrm>
            <a:off x="533400" y="381000"/>
            <a:ext cx="8077200" cy="1143000"/>
          </a:xfrm>
        </p:spPr>
        <p:txBody>
          <a:bodyPr>
            <a:noAutofit/>
          </a:bodyPr>
          <a:lstStyle/>
          <a:p>
            <a:pPr algn="ctr" eaLnBrk="1" hangingPunct="1">
              <a:lnSpc>
                <a:spcPct val="100000"/>
              </a:lnSpc>
              <a:spcBef>
                <a:spcPct val="0"/>
              </a:spcBef>
              <a:buFontTx/>
              <a:buNone/>
            </a:pPr>
            <a:r>
              <a:rPr lang="en-US" altLang="en-US" sz="3200" dirty="0">
                <a:solidFill>
                  <a:schemeClr val="tx1"/>
                </a:solidFill>
                <a:latin typeface="Arial" panose="020B0604020202020204" pitchFamily="34" charset="0"/>
              </a:rPr>
              <a:t>Radiation Exposure Studies</a:t>
            </a:r>
            <a:br>
              <a:rPr lang="en-US" altLang="en-US" sz="3200" dirty="0">
                <a:solidFill>
                  <a:schemeClr val="tx1"/>
                </a:solidFill>
                <a:latin typeface="Arial" panose="020B0604020202020204" pitchFamily="34" charset="0"/>
              </a:rPr>
            </a:br>
            <a:r>
              <a:rPr lang="en-US" altLang="en-US" sz="3200" dirty="0">
                <a:solidFill>
                  <a:schemeClr val="tx1"/>
                </a:solidFill>
                <a:latin typeface="Arial" panose="020B0604020202020204" pitchFamily="34" charset="0"/>
              </a:rPr>
              <a:t>Supporting Hormesis</a:t>
            </a:r>
          </a:p>
        </p:txBody>
      </p:sp>
      <p:sp>
        <p:nvSpPr>
          <p:cNvPr id="21507" name="Rectangle 3">
            <a:extLst>
              <a:ext uri="{FF2B5EF4-FFF2-40B4-BE49-F238E27FC236}">
                <a16:creationId xmlns:a16="http://schemas.microsoft.com/office/drawing/2014/main" id="{68CE9CF6-2FE1-6900-6D6B-A3C6782C09A3}"/>
              </a:ext>
            </a:extLst>
          </p:cNvPr>
          <p:cNvSpPr>
            <a:spLocks noGrp="1" noChangeArrowheads="1"/>
          </p:cNvSpPr>
          <p:nvPr>
            <p:ph idx="1"/>
          </p:nvPr>
        </p:nvSpPr>
        <p:spPr>
          <a:xfrm>
            <a:off x="838200" y="1752600"/>
            <a:ext cx="5791200" cy="4258917"/>
          </a:xfrm>
        </p:spPr>
        <p:txBody>
          <a:bodyPr>
            <a:normAutofit/>
          </a:bodyPr>
          <a:lstStyle/>
          <a:p>
            <a:pPr marL="746125" lvl="1">
              <a:spcBef>
                <a:spcPts val="0"/>
              </a:spcBef>
              <a:defRPr/>
            </a:pPr>
            <a:r>
              <a:rPr lang="en-US" altLang="en-US" sz="2400" dirty="0"/>
              <a:t>Radium Dial Painters</a:t>
            </a:r>
            <a:endParaRPr lang="en-US" altLang="en-US" sz="2400" dirty="0">
              <a:latin typeface="+mn-lt"/>
            </a:endParaRPr>
          </a:p>
          <a:p>
            <a:pPr lvl="1"/>
            <a:r>
              <a:rPr lang="en-US" altLang="en-US" sz="2400" dirty="0"/>
              <a:t>Atomic Bomb Survivors</a:t>
            </a:r>
          </a:p>
          <a:p>
            <a:pPr lvl="1"/>
            <a:r>
              <a:rPr lang="en-US" altLang="en-US" sz="2400" dirty="0"/>
              <a:t>Nuclear Shipyard Workers</a:t>
            </a:r>
          </a:p>
          <a:p>
            <a:pPr lvl="1"/>
            <a:r>
              <a:rPr lang="en-US" altLang="en-US" sz="2400" dirty="0"/>
              <a:t>Other Nuclear Workers</a:t>
            </a:r>
          </a:p>
          <a:p>
            <a:pPr lvl="1"/>
            <a:r>
              <a:rPr lang="en-US" altLang="en-US" sz="2400" dirty="0"/>
              <a:t>Canadian Fluoroscopy Study</a:t>
            </a:r>
          </a:p>
          <a:p>
            <a:pPr lvl="1"/>
            <a:r>
              <a:rPr lang="en-US" altLang="en-US" sz="2400" dirty="0">
                <a:latin typeface="+mn-lt"/>
              </a:rPr>
              <a:t>Non-Hodgkin’s Lymphoma Trial</a:t>
            </a:r>
          </a:p>
          <a:p>
            <a:pPr lvl="1"/>
            <a:r>
              <a:rPr lang="en-US" altLang="en-US" sz="2400" dirty="0"/>
              <a:t>Taiwan Apartment Dwellers</a:t>
            </a:r>
            <a:endParaRPr lang="en-US" altLang="en-US" sz="2400" dirty="0">
              <a:latin typeface="+mn-lt"/>
            </a:endParaRPr>
          </a:p>
        </p:txBody>
      </p:sp>
    </p:spTree>
    <p:extLst>
      <p:ext uri="{BB962C8B-B14F-4D97-AF65-F5344CB8AC3E}">
        <p14:creationId xmlns:p14="http://schemas.microsoft.com/office/powerpoint/2010/main" val="76359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2910F-5FE3-26B6-56D3-3BE222C496FC}"/>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9306AADC-4328-ED52-CB17-7F43A570FAC9}"/>
              </a:ext>
            </a:extLst>
          </p:cNvPr>
          <p:cNvSpPr>
            <a:spLocks noGrp="1" noChangeArrowheads="1"/>
          </p:cNvSpPr>
          <p:nvPr>
            <p:ph type="title"/>
          </p:nvPr>
        </p:nvSpPr>
        <p:spPr>
          <a:xfrm>
            <a:off x="457200" y="381000"/>
            <a:ext cx="8077200" cy="685800"/>
          </a:xfrm>
        </p:spPr>
        <p:txBody>
          <a:bodyPr>
            <a:noAutofit/>
          </a:bodyPr>
          <a:lstStyle/>
          <a:p>
            <a:pPr algn="ctr" eaLnBrk="1" hangingPunct="1">
              <a:lnSpc>
                <a:spcPct val="100000"/>
              </a:lnSpc>
              <a:spcBef>
                <a:spcPct val="50000"/>
              </a:spcBef>
              <a:buFontTx/>
              <a:buNone/>
            </a:pPr>
            <a:r>
              <a:rPr lang="en-US" altLang="en-US" sz="3600" dirty="0">
                <a:solidFill>
                  <a:schemeClr val="tx1"/>
                </a:solidFill>
                <a:latin typeface="Arial" panose="020B0604020202020204" pitchFamily="34" charset="0"/>
                <a:cs typeface="Arial" panose="020B0604020202020204" pitchFamily="34" charset="0"/>
              </a:rPr>
              <a:t>Radiation Hormesis Summary</a:t>
            </a:r>
            <a:endParaRPr lang="en-US" altLang="en-US" baseline="60000" dirty="0">
              <a:solidFill>
                <a:schemeClr val="tx1"/>
              </a:solidFill>
              <a:latin typeface="Arial" panose="020B0604020202020204" pitchFamily="34" charset="0"/>
            </a:endParaRPr>
          </a:p>
        </p:txBody>
      </p:sp>
      <p:sp>
        <p:nvSpPr>
          <p:cNvPr id="21507" name="Rectangle 3">
            <a:extLst>
              <a:ext uri="{FF2B5EF4-FFF2-40B4-BE49-F238E27FC236}">
                <a16:creationId xmlns:a16="http://schemas.microsoft.com/office/drawing/2014/main" id="{2F70628C-9C4F-23B9-3421-09881C27B3B9}"/>
              </a:ext>
            </a:extLst>
          </p:cNvPr>
          <p:cNvSpPr>
            <a:spLocks noGrp="1" noChangeArrowheads="1"/>
          </p:cNvSpPr>
          <p:nvPr>
            <p:ph idx="1"/>
          </p:nvPr>
        </p:nvSpPr>
        <p:spPr>
          <a:xfrm>
            <a:off x="857250" y="1219200"/>
            <a:ext cx="7219950" cy="4419600"/>
          </a:xfrm>
        </p:spPr>
        <p:txBody>
          <a:bodyPr>
            <a:normAutofit/>
          </a:bodyPr>
          <a:lstStyle/>
          <a:p>
            <a:pPr eaLnBrk="1" fontAlgn="auto" hangingPunct="1">
              <a:spcBef>
                <a:spcPts val="0"/>
              </a:spcBef>
              <a:spcAft>
                <a:spcPts val="600"/>
              </a:spcAft>
              <a:defRPr/>
            </a:pPr>
            <a:r>
              <a:rPr lang="en-US" altLang="en-US" sz="2800" dirty="0"/>
              <a:t>Concept of radiation hormesis applicable to physiological effects of chronic, low-LET radiation in range of 1 to 50 </a:t>
            </a:r>
            <a:r>
              <a:rPr lang="en-US" altLang="en-US" sz="2800" dirty="0" err="1"/>
              <a:t>cGy</a:t>
            </a:r>
            <a:r>
              <a:rPr lang="en-US" altLang="en-US" sz="2800" dirty="0"/>
              <a:t> of total absorbed dose</a:t>
            </a:r>
          </a:p>
          <a:p>
            <a:pPr eaLnBrk="1" fontAlgn="auto" hangingPunct="1">
              <a:spcBef>
                <a:spcPts val="0"/>
              </a:spcBef>
              <a:spcAft>
                <a:spcPts val="600"/>
              </a:spcAft>
              <a:defRPr/>
            </a:pPr>
            <a:r>
              <a:rPr lang="en-US" altLang="en-US" sz="2800" dirty="0"/>
              <a:t>Probability of radiation-induced adaptive protection measurably outweighs that of damage from </a:t>
            </a:r>
            <a:r>
              <a:rPr lang="en-US" altLang="en-US" sz="2800" u="sng" dirty="0"/>
              <a:t>acute</a:t>
            </a:r>
            <a:r>
              <a:rPr lang="en-US" altLang="en-US" sz="2800" dirty="0"/>
              <a:t> doses below 0.2 Gy</a:t>
            </a:r>
            <a:r>
              <a:rPr lang="en-US" altLang="en-US" sz="2800" baseline="30000" dirty="0"/>
              <a:t>4</a:t>
            </a:r>
            <a:r>
              <a:rPr lang="en-US" altLang="en-US" sz="2800" dirty="0"/>
              <a:t> of low-LET radiation and from </a:t>
            </a:r>
            <a:r>
              <a:rPr lang="en-US" altLang="en-US" sz="2800" u="sng" dirty="0"/>
              <a:t>chronic</a:t>
            </a:r>
            <a:r>
              <a:rPr lang="en-US" altLang="en-US" sz="2800" dirty="0"/>
              <a:t> dose-rates below 0.08 </a:t>
            </a:r>
            <a:r>
              <a:rPr lang="en-US" altLang="en-US" sz="2800" dirty="0" err="1"/>
              <a:t>mGy</a:t>
            </a:r>
            <a:r>
              <a:rPr lang="en-US" altLang="en-US" sz="2800" dirty="0"/>
              <a:t>/hr</a:t>
            </a:r>
            <a:r>
              <a:rPr lang="en-US" altLang="en-US" sz="2800" baseline="30000" dirty="0"/>
              <a:t>32</a:t>
            </a:r>
            <a:r>
              <a:rPr lang="en-US" altLang="en-US" sz="2800" dirty="0"/>
              <a:t> </a:t>
            </a:r>
          </a:p>
        </p:txBody>
      </p:sp>
    </p:spTree>
    <p:extLst>
      <p:ext uri="{BB962C8B-B14F-4D97-AF65-F5344CB8AC3E}">
        <p14:creationId xmlns:p14="http://schemas.microsoft.com/office/powerpoint/2010/main" val="2339244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5E4AD-1FFE-84C3-18AA-F0BFC439D76E}"/>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234294A5-3346-BD27-1683-312F743C9F5C}"/>
              </a:ext>
            </a:extLst>
          </p:cNvPr>
          <p:cNvSpPr>
            <a:spLocks noGrp="1" noChangeArrowheads="1"/>
          </p:cNvSpPr>
          <p:nvPr>
            <p:ph type="title"/>
          </p:nvPr>
        </p:nvSpPr>
        <p:spPr>
          <a:xfrm>
            <a:off x="457200" y="381000"/>
            <a:ext cx="8077200" cy="685800"/>
          </a:xfrm>
        </p:spPr>
        <p:txBody>
          <a:bodyPr>
            <a:noAutofit/>
          </a:bodyPr>
          <a:lstStyle/>
          <a:p>
            <a:pPr algn="ctr" eaLnBrk="1" hangingPunct="1">
              <a:lnSpc>
                <a:spcPct val="100000"/>
              </a:lnSpc>
              <a:spcBef>
                <a:spcPct val="50000"/>
              </a:spcBef>
              <a:buFontTx/>
              <a:buNone/>
            </a:pPr>
            <a:r>
              <a:rPr lang="en-US" altLang="en-US" dirty="0">
                <a:solidFill>
                  <a:schemeClr val="tx1"/>
                </a:solidFill>
                <a:latin typeface="Arial" panose="020B0604020202020204" pitchFamily="34" charset="0"/>
                <a:cs typeface="Arial" panose="020B0604020202020204" pitchFamily="34" charset="0"/>
              </a:rPr>
              <a:t>Radiation Hormesis Summary (cont.)</a:t>
            </a:r>
            <a:endParaRPr lang="en-US" altLang="en-US" baseline="60000" dirty="0">
              <a:solidFill>
                <a:schemeClr val="tx1"/>
              </a:solidFill>
              <a:latin typeface="Arial" panose="020B0604020202020204" pitchFamily="34" charset="0"/>
            </a:endParaRPr>
          </a:p>
        </p:txBody>
      </p:sp>
      <p:sp>
        <p:nvSpPr>
          <p:cNvPr id="21507" name="Rectangle 3">
            <a:extLst>
              <a:ext uri="{FF2B5EF4-FFF2-40B4-BE49-F238E27FC236}">
                <a16:creationId xmlns:a16="http://schemas.microsoft.com/office/drawing/2014/main" id="{38C2FD10-E049-B7E3-1D11-971C7B13D716}"/>
              </a:ext>
            </a:extLst>
          </p:cNvPr>
          <p:cNvSpPr>
            <a:spLocks noGrp="1" noChangeArrowheads="1"/>
          </p:cNvSpPr>
          <p:nvPr>
            <p:ph idx="1"/>
          </p:nvPr>
        </p:nvSpPr>
        <p:spPr>
          <a:xfrm>
            <a:off x="857250" y="1219200"/>
            <a:ext cx="7219950" cy="5029200"/>
          </a:xfrm>
        </p:spPr>
        <p:txBody>
          <a:bodyPr>
            <a:normAutofit/>
          </a:bodyPr>
          <a:lstStyle/>
          <a:p>
            <a:pPr eaLnBrk="1" fontAlgn="auto" hangingPunct="1">
              <a:spcBef>
                <a:spcPts val="0"/>
              </a:spcBef>
              <a:spcAft>
                <a:spcPts val="600"/>
              </a:spcAft>
              <a:defRPr/>
            </a:pPr>
            <a:r>
              <a:rPr lang="en-US" altLang="en-US" sz="2800" dirty="0"/>
              <a:t>Evidence of hormesis effect of low-dose radiation from numerous radiation exposure studies</a:t>
            </a:r>
          </a:p>
          <a:p>
            <a:pPr eaLnBrk="1" fontAlgn="auto" hangingPunct="1">
              <a:spcBef>
                <a:spcPts val="0"/>
              </a:spcBef>
              <a:spcAft>
                <a:spcPts val="600"/>
              </a:spcAft>
              <a:defRPr/>
            </a:pPr>
            <a:r>
              <a:rPr lang="en-US" altLang="en-US" sz="2800" dirty="0"/>
              <a:t>Radiation is poor mutagen and carcinogen </a:t>
            </a:r>
          </a:p>
          <a:p>
            <a:pPr eaLnBrk="1" fontAlgn="auto" hangingPunct="1">
              <a:spcBef>
                <a:spcPts val="0"/>
              </a:spcBef>
              <a:spcAft>
                <a:spcPts val="600"/>
              </a:spcAft>
              <a:defRPr/>
            </a:pPr>
            <a:r>
              <a:rPr lang="en-US" altLang="en-US" sz="2800" dirty="0"/>
              <a:t>Low-dose responses seem to be protective and high-dose responses damaging, thus body responds differently to high and low doses</a:t>
            </a:r>
          </a:p>
        </p:txBody>
      </p:sp>
    </p:spTree>
    <p:extLst>
      <p:ext uri="{BB962C8B-B14F-4D97-AF65-F5344CB8AC3E}">
        <p14:creationId xmlns:p14="http://schemas.microsoft.com/office/powerpoint/2010/main" val="305572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3A70C70-D88D-64B7-1CE1-443B04C42E33}"/>
              </a:ext>
            </a:extLst>
          </p:cNvPr>
          <p:cNvSpPr>
            <a:spLocks noGrp="1" noChangeArrowheads="1"/>
          </p:cNvSpPr>
          <p:nvPr>
            <p:ph type="title"/>
          </p:nvPr>
        </p:nvSpPr>
        <p:spPr>
          <a:xfrm>
            <a:off x="457200" y="207065"/>
            <a:ext cx="8229600" cy="685800"/>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References</a:t>
            </a:r>
          </a:p>
        </p:txBody>
      </p:sp>
      <p:sp>
        <p:nvSpPr>
          <p:cNvPr id="109571" name="Rectangle 3">
            <a:extLst>
              <a:ext uri="{FF2B5EF4-FFF2-40B4-BE49-F238E27FC236}">
                <a16:creationId xmlns:a16="http://schemas.microsoft.com/office/drawing/2014/main" id="{DCEEDBF4-1B67-A3E2-EFF7-6AD1AFE179CA}"/>
              </a:ext>
            </a:extLst>
          </p:cNvPr>
          <p:cNvSpPr>
            <a:spLocks noGrp="1" noChangeArrowheads="1"/>
          </p:cNvSpPr>
          <p:nvPr>
            <p:ph idx="1"/>
          </p:nvPr>
        </p:nvSpPr>
        <p:spPr>
          <a:xfrm>
            <a:off x="685800" y="1143000"/>
            <a:ext cx="7543800" cy="5165035"/>
          </a:xfrm>
        </p:spPr>
        <p:txBody>
          <a:bodyPr>
            <a:noAutofit/>
          </a:bodyPr>
          <a:lstStyle/>
          <a:p>
            <a:pPr marL="609600" indent="-609600" eaLnBrk="1" hangingPunct="1">
              <a:spcBef>
                <a:spcPts val="0"/>
              </a:spcBef>
              <a:spcAft>
                <a:spcPts val="600"/>
              </a:spcAft>
              <a:buFontTx/>
              <a:buNone/>
              <a:defRPr/>
            </a:pPr>
            <a:r>
              <a:rPr lang="en-US" altLang="en-US" sz="1400" dirty="0"/>
              <a:t>1. </a:t>
            </a:r>
            <a:r>
              <a:rPr lang="en-US" altLang="en-US" sz="1400" dirty="0" err="1"/>
              <a:t>Luckey</a:t>
            </a:r>
            <a:r>
              <a:rPr lang="en-US" altLang="en-US" sz="1400" dirty="0"/>
              <a:t>, T.D., </a:t>
            </a:r>
            <a:r>
              <a:rPr lang="en-US" altLang="en-US" sz="1400" i="1" dirty="0"/>
              <a:t>Radiation Hormesis, </a:t>
            </a:r>
            <a:r>
              <a:rPr lang="en-US" altLang="en-US" sz="1400" dirty="0"/>
              <a:t>CRC Press, Boca Raton, 1991</a:t>
            </a:r>
          </a:p>
          <a:p>
            <a:pPr marL="228600" indent="-228600" eaLnBrk="1" hangingPunct="1">
              <a:spcBef>
                <a:spcPts val="600"/>
              </a:spcBef>
              <a:spcAft>
                <a:spcPts val="600"/>
              </a:spcAft>
              <a:buFontTx/>
              <a:buNone/>
              <a:defRPr/>
            </a:pPr>
            <a:r>
              <a:rPr lang="en-US" altLang="en-US" sz="1400" dirty="0"/>
              <a:t>2. </a:t>
            </a:r>
            <a:r>
              <a:rPr lang="en-US" altLang="en-US" sz="1400" dirty="0" err="1"/>
              <a:t>Luckey</a:t>
            </a:r>
            <a:r>
              <a:rPr lang="en-US" altLang="en-US" sz="1400" dirty="0"/>
              <a:t>, T.D., “Radiation Hormesis in Cancer Mortality,” </a:t>
            </a:r>
            <a:r>
              <a:rPr lang="en-US" altLang="en-US" sz="1400" i="1" dirty="0"/>
              <a:t>Int. J. </a:t>
            </a:r>
            <a:r>
              <a:rPr lang="en-US" altLang="en-US" sz="1400" i="1" dirty="0" err="1"/>
              <a:t>Occup</a:t>
            </a:r>
            <a:r>
              <a:rPr lang="en-US" altLang="en-US" sz="1400" i="1" dirty="0"/>
              <a:t>. Med. Tox.</a:t>
            </a:r>
            <a:r>
              <a:rPr lang="en-US" altLang="en-US" sz="1400" dirty="0"/>
              <a:t>, </a:t>
            </a:r>
            <a:r>
              <a:rPr lang="en-US" altLang="en-US" sz="1400" b="1" dirty="0"/>
              <a:t>3</a:t>
            </a:r>
            <a:r>
              <a:rPr lang="en-US" altLang="en-US" sz="1400" dirty="0"/>
              <a:t>:175-191, 1994</a:t>
            </a:r>
          </a:p>
          <a:p>
            <a:pPr marL="228600" indent="-228600" eaLnBrk="1" hangingPunct="1">
              <a:spcBef>
                <a:spcPts val="0"/>
              </a:spcBef>
              <a:spcAft>
                <a:spcPts val="600"/>
              </a:spcAft>
              <a:buFontTx/>
              <a:buNone/>
              <a:defRPr/>
            </a:pPr>
            <a:r>
              <a:rPr lang="en-US" altLang="en-US" sz="1400" dirty="0"/>
              <a:t>3. </a:t>
            </a:r>
            <a:r>
              <a:rPr lang="en-US" altLang="en-US" sz="1400" dirty="0" err="1"/>
              <a:t>Luckey</a:t>
            </a:r>
            <a:r>
              <a:rPr lang="en-US" altLang="en-US" sz="1400" dirty="0"/>
              <a:t>, T.D., “Low-Dose Irradiation Reduces Cancer Deaths,” </a:t>
            </a:r>
            <a:r>
              <a:rPr lang="en-US" altLang="en-US" sz="1400" i="1" dirty="0"/>
              <a:t>Rad. Protect. </a:t>
            </a:r>
            <a:r>
              <a:rPr lang="en-US" altLang="en-US" sz="1400" i="1" dirty="0" err="1"/>
              <a:t>Manag</a:t>
            </a:r>
            <a:r>
              <a:rPr lang="en-US" altLang="en-US" sz="1400" i="1" dirty="0"/>
              <a:t>.</a:t>
            </a:r>
            <a:r>
              <a:rPr lang="en-US" altLang="en-US" sz="1400" dirty="0"/>
              <a:t>, </a:t>
            </a:r>
            <a:r>
              <a:rPr lang="en-US" altLang="en-US" sz="1400" b="1" dirty="0"/>
              <a:t>14</a:t>
            </a:r>
            <a:r>
              <a:rPr lang="en-US" altLang="en-US" sz="1400" dirty="0"/>
              <a:t>:58-64, 1997</a:t>
            </a:r>
          </a:p>
          <a:p>
            <a:pPr marL="166688" indent="-166688" eaLnBrk="1" hangingPunct="1">
              <a:spcBef>
                <a:spcPts val="0"/>
              </a:spcBef>
              <a:buFontTx/>
              <a:buNone/>
              <a:defRPr/>
            </a:pPr>
            <a:r>
              <a:rPr lang="en-US" altLang="en-US" sz="1400" dirty="0"/>
              <a:t>4. </a:t>
            </a:r>
            <a:r>
              <a:rPr lang="en-US" altLang="en-US" sz="1400" i="1" dirty="0"/>
              <a:t>Evidence for Beneficial Low Level Radiation Effects and Radiation Hormesis</a:t>
            </a:r>
            <a:r>
              <a:rPr lang="en-US" altLang="en-US" sz="1400" dirty="0"/>
              <a:t>,</a:t>
            </a:r>
          </a:p>
          <a:p>
            <a:pPr marL="166688" indent="-166688" eaLnBrk="1" hangingPunct="1">
              <a:spcBef>
                <a:spcPts val="0"/>
              </a:spcBef>
              <a:spcAft>
                <a:spcPts val="600"/>
              </a:spcAft>
              <a:buFontTx/>
              <a:buNone/>
              <a:defRPr/>
            </a:pPr>
            <a:r>
              <a:rPr lang="en-US" altLang="en-US" sz="1400" dirty="0"/>
              <a:t>    L.E. </a:t>
            </a:r>
            <a:r>
              <a:rPr lang="en-US" altLang="en-US" sz="1400" dirty="0" err="1"/>
              <a:t>Feinendegen</a:t>
            </a:r>
            <a:r>
              <a:rPr lang="en-US" altLang="en-US" sz="1400" dirty="0"/>
              <a:t>, MD, The British Journal of Radiology, 78 (2005), pp. 3–7</a:t>
            </a:r>
          </a:p>
          <a:p>
            <a:pPr marL="166688" indent="-166688" eaLnBrk="1" hangingPunct="1">
              <a:spcBef>
                <a:spcPts val="0"/>
              </a:spcBef>
              <a:buFontTx/>
              <a:buNone/>
              <a:defRPr/>
            </a:pPr>
            <a:r>
              <a:rPr lang="en-US" altLang="en-US" sz="1400" dirty="0"/>
              <a:t>5. </a:t>
            </a:r>
            <a:r>
              <a:rPr lang="en-US" altLang="en-US" sz="1400" dirty="0" err="1"/>
              <a:t>Ikushima</a:t>
            </a:r>
            <a:r>
              <a:rPr lang="en-US" altLang="en-US" sz="1400" dirty="0"/>
              <a:t>, T., </a:t>
            </a:r>
            <a:r>
              <a:rPr lang="en-US" altLang="en-US" sz="1400" dirty="0" err="1"/>
              <a:t>Aritomi</a:t>
            </a:r>
            <a:r>
              <a:rPr lang="en-US" altLang="en-US" sz="1400" dirty="0"/>
              <a:t>, H. and </a:t>
            </a:r>
            <a:r>
              <a:rPr lang="en-US" altLang="en-US" sz="1400" dirty="0" err="1"/>
              <a:t>Morisita</a:t>
            </a:r>
            <a:r>
              <a:rPr lang="en-US" altLang="en-US" sz="1400" dirty="0"/>
              <a:t>, J., </a:t>
            </a:r>
            <a:r>
              <a:rPr lang="en-US" altLang="en-US" sz="1400" dirty="0" err="1"/>
              <a:t>Radioadaptive</a:t>
            </a:r>
            <a:r>
              <a:rPr lang="en-US" altLang="en-US" sz="1400" dirty="0"/>
              <a:t> Response; Efficient Repair of</a:t>
            </a:r>
          </a:p>
          <a:p>
            <a:pPr marL="166688" indent="-166688" eaLnBrk="1" hangingPunct="1">
              <a:spcBef>
                <a:spcPts val="0"/>
              </a:spcBef>
              <a:buFontTx/>
              <a:buNone/>
              <a:defRPr/>
            </a:pPr>
            <a:r>
              <a:rPr lang="en-US" altLang="en-US" sz="1400" dirty="0"/>
              <a:t>    Radiation Induced DNA Damage in Adapted Cells, Mutation Research, Vol. 358, pp. 193</a:t>
            </a:r>
          </a:p>
          <a:p>
            <a:pPr marL="166688" indent="-166688" eaLnBrk="1" hangingPunct="1">
              <a:spcBef>
                <a:spcPts val="0"/>
              </a:spcBef>
              <a:spcAft>
                <a:spcPts val="600"/>
              </a:spcAft>
              <a:buFontTx/>
              <a:buNone/>
              <a:defRPr/>
            </a:pPr>
            <a:r>
              <a:rPr lang="en-US" altLang="en-US" sz="1400" dirty="0"/>
              <a:t>    198 (1996)</a:t>
            </a:r>
          </a:p>
          <a:p>
            <a:pPr marL="166688" indent="-166688" eaLnBrk="1" hangingPunct="1">
              <a:spcBef>
                <a:spcPts val="0"/>
              </a:spcBef>
              <a:buFontTx/>
              <a:buNone/>
              <a:defRPr/>
            </a:pPr>
            <a:r>
              <a:rPr lang="en-US" altLang="en-US" sz="1400" dirty="0"/>
              <a:t>6. </a:t>
            </a:r>
            <a:r>
              <a:rPr lang="en-US" altLang="en-US" sz="1400" dirty="0" err="1"/>
              <a:t>Feinendegen</a:t>
            </a:r>
            <a:r>
              <a:rPr lang="en-US" altLang="en-US" sz="1400" dirty="0"/>
              <a:t>, L. E., </a:t>
            </a:r>
            <a:r>
              <a:rPr lang="en-US" altLang="en-US" sz="1400" dirty="0" err="1"/>
              <a:t>Muhlensiepen</a:t>
            </a:r>
            <a:r>
              <a:rPr lang="en-US" altLang="en-US" sz="1400" dirty="0"/>
              <a:t>, H., Bond, V. P., </a:t>
            </a:r>
            <a:r>
              <a:rPr lang="en-US" altLang="en-US" sz="1400" dirty="0" err="1"/>
              <a:t>Sonhaus</a:t>
            </a:r>
            <a:r>
              <a:rPr lang="en-US" altLang="en-US" sz="1400" dirty="0"/>
              <a:t>, C. A., Intracellular</a:t>
            </a:r>
          </a:p>
          <a:p>
            <a:pPr marL="166688" indent="-166688" eaLnBrk="1" hangingPunct="1">
              <a:spcBef>
                <a:spcPts val="0"/>
              </a:spcBef>
              <a:buFontTx/>
              <a:buNone/>
              <a:defRPr/>
            </a:pPr>
            <a:r>
              <a:rPr lang="en-US" altLang="en-US" sz="1400" dirty="0"/>
              <a:t>    Stimulation of Biochemical Control Mechanisms, Health Physics, Vol. 52, pp. 663-669,</a:t>
            </a:r>
          </a:p>
          <a:p>
            <a:pPr marL="166688" indent="-166688" eaLnBrk="1" hangingPunct="1">
              <a:spcBef>
                <a:spcPts val="0"/>
              </a:spcBef>
              <a:spcAft>
                <a:spcPts val="600"/>
              </a:spcAft>
              <a:buFontTx/>
              <a:buNone/>
              <a:defRPr/>
            </a:pPr>
            <a:r>
              <a:rPr lang="en-US" altLang="en-US" sz="1400" dirty="0"/>
              <a:t>    1987</a:t>
            </a:r>
          </a:p>
          <a:p>
            <a:pPr marL="166688" indent="-166688" eaLnBrk="1" hangingPunct="1">
              <a:spcBef>
                <a:spcPts val="0"/>
              </a:spcBef>
              <a:buFontTx/>
              <a:buNone/>
              <a:defRPr/>
            </a:pPr>
            <a:r>
              <a:rPr lang="en-US" altLang="en-US" sz="1400" dirty="0"/>
              <a:t>7. </a:t>
            </a:r>
            <a:r>
              <a:rPr lang="en-US" altLang="en-US" sz="1400" dirty="0" err="1"/>
              <a:t>Luckey</a:t>
            </a:r>
            <a:r>
              <a:rPr lang="en-US" altLang="en-US" sz="1400" dirty="0"/>
              <a:t>, T. D., “Physiological Benefits from Low Levels of Ionizing Radiation,” </a:t>
            </a:r>
            <a:r>
              <a:rPr lang="en-US" altLang="en-US" sz="1400" i="1" dirty="0"/>
              <a:t>Health</a:t>
            </a:r>
          </a:p>
          <a:p>
            <a:pPr marL="166688" indent="-166688" eaLnBrk="1" hangingPunct="1">
              <a:spcBef>
                <a:spcPts val="0"/>
              </a:spcBef>
              <a:spcAft>
                <a:spcPts val="600"/>
              </a:spcAft>
              <a:buFontTx/>
              <a:buNone/>
              <a:defRPr/>
            </a:pPr>
            <a:r>
              <a:rPr lang="en-US" altLang="en-US" sz="1400" i="1" dirty="0"/>
              <a:t>    Physics</a:t>
            </a:r>
            <a:r>
              <a:rPr lang="en-US" altLang="en-US" sz="1400" dirty="0"/>
              <a:t>, Vol. 43, pp. 771-789, (1982)</a:t>
            </a:r>
          </a:p>
          <a:p>
            <a:pPr marL="166688" indent="-166688" eaLnBrk="1" hangingPunct="1">
              <a:spcBef>
                <a:spcPts val="0"/>
              </a:spcBef>
              <a:buFontTx/>
              <a:buNone/>
              <a:defRPr/>
            </a:pPr>
            <a:r>
              <a:rPr lang="en-US" altLang="en-US" sz="1400" dirty="0"/>
              <a:t>8. Rowland, R.E., </a:t>
            </a:r>
            <a:r>
              <a:rPr lang="en-US" altLang="en-US" sz="1400" i="1" dirty="0"/>
              <a:t>Radium in Humans: a Review of US Studies, </a:t>
            </a:r>
            <a:r>
              <a:rPr lang="en-US" altLang="en-US" sz="1400" dirty="0"/>
              <a:t>ANL/ER-3 UC-408,</a:t>
            </a:r>
          </a:p>
          <a:p>
            <a:pPr marL="166688" indent="-166688" eaLnBrk="1" hangingPunct="1">
              <a:spcBef>
                <a:spcPts val="0"/>
              </a:spcBef>
              <a:spcAft>
                <a:spcPts val="600"/>
              </a:spcAft>
              <a:buFontTx/>
              <a:buNone/>
              <a:defRPr/>
            </a:pPr>
            <a:r>
              <a:rPr lang="en-US" altLang="en-US" sz="1400" dirty="0"/>
              <a:t>    Argonne National Laboratory, 1994</a:t>
            </a:r>
          </a:p>
          <a:p>
            <a:pPr marL="228600" indent="-228600" eaLnBrk="1" hangingPunct="1">
              <a:spcBef>
                <a:spcPts val="0"/>
              </a:spcBef>
              <a:buFontTx/>
              <a:buNone/>
              <a:defRPr/>
            </a:pPr>
            <a:r>
              <a:rPr lang="en-US" altLang="en-US" sz="1400" dirty="0"/>
              <a:t>9. Spiers, F.W., et. al., “Leukemia Incidence in the U.S. Dial Workers,” </a:t>
            </a:r>
            <a:r>
              <a:rPr lang="en-US" altLang="en-US" sz="1400" i="1" dirty="0"/>
              <a:t>Health Phys. Soc.</a:t>
            </a:r>
            <a:r>
              <a:rPr lang="en-US" altLang="en-US" sz="1400" dirty="0"/>
              <a:t>, </a:t>
            </a:r>
            <a:r>
              <a:rPr lang="en-US" altLang="en-US" sz="1400" b="1" dirty="0"/>
              <a:t>44</a:t>
            </a:r>
            <a:r>
              <a:rPr lang="en-US" altLang="en-US" sz="1400" dirty="0"/>
              <a:t>:1, 1983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5B570C4D-6364-1E90-6357-7ABCECD16DF4}"/>
              </a:ext>
            </a:extLst>
          </p:cNvPr>
          <p:cNvSpPr>
            <a:spLocks noGrp="1" noChangeArrowheads="1"/>
          </p:cNvSpPr>
          <p:nvPr>
            <p:ph type="title"/>
          </p:nvPr>
        </p:nvSpPr>
        <p:spPr>
          <a:xfrm>
            <a:off x="475593" y="304800"/>
            <a:ext cx="8229600" cy="685800"/>
          </a:xfrm>
        </p:spPr>
        <p:txBody>
          <a:bodyPr>
            <a:normAutofit/>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References (cont.)</a:t>
            </a:r>
          </a:p>
        </p:txBody>
      </p:sp>
      <p:sp>
        <p:nvSpPr>
          <p:cNvPr id="111619" name="Rectangle 3">
            <a:extLst>
              <a:ext uri="{FF2B5EF4-FFF2-40B4-BE49-F238E27FC236}">
                <a16:creationId xmlns:a16="http://schemas.microsoft.com/office/drawing/2014/main" id="{688D5664-B47F-E509-4E8C-6211B77F4656}"/>
              </a:ext>
            </a:extLst>
          </p:cNvPr>
          <p:cNvSpPr>
            <a:spLocks noGrp="1" noChangeArrowheads="1"/>
          </p:cNvSpPr>
          <p:nvPr>
            <p:ph idx="1"/>
          </p:nvPr>
        </p:nvSpPr>
        <p:spPr>
          <a:xfrm>
            <a:off x="457200" y="1219200"/>
            <a:ext cx="7924800" cy="5224670"/>
          </a:xfrm>
        </p:spPr>
        <p:txBody>
          <a:bodyPr>
            <a:noAutofit/>
          </a:bodyPr>
          <a:lstStyle/>
          <a:p>
            <a:pPr marL="285750" indent="-285750" eaLnBrk="1" hangingPunct="1">
              <a:spcBef>
                <a:spcPts val="600"/>
              </a:spcBef>
              <a:buFontTx/>
              <a:buNone/>
              <a:defRPr/>
            </a:pPr>
            <a:r>
              <a:rPr lang="en-US" altLang="en-US" sz="1400" dirty="0"/>
              <a:t>10. Baverstock, K.F. and Papworth, D., “The UK Radium </a:t>
            </a:r>
            <a:r>
              <a:rPr lang="en-US" altLang="en-US" sz="1400" dirty="0" err="1"/>
              <a:t>Luminizer</a:t>
            </a:r>
            <a:r>
              <a:rPr lang="en-US" altLang="en-US" sz="1400" dirty="0"/>
              <a:t> Survey,” pp.72-76 in</a:t>
            </a:r>
          </a:p>
          <a:p>
            <a:pPr marL="285750" indent="-285750" eaLnBrk="1" hangingPunct="1">
              <a:spcBef>
                <a:spcPts val="0"/>
              </a:spcBef>
              <a:buFontTx/>
              <a:buNone/>
              <a:defRPr/>
            </a:pPr>
            <a:r>
              <a:rPr lang="en-US" altLang="en-US" sz="1400" dirty="0"/>
              <a:t>      Taylor, D.M., Mays, C.W., Gerber, G.B. and Thomas, R.G., eds., </a:t>
            </a:r>
            <a:r>
              <a:rPr lang="en-US" altLang="en-US" sz="1400" i="1" dirty="0"/>
              <a:t>Risks from Radium and</a:t>
            </a:r>
          </a:p>
          <a:p>
            <a:pPr marL="285750" indent="-285750" eaLnBrk="1" hangingPunct="1">
              <a:spcBef>
                <a:spcPts val="0"/>
              </a:spcBef>
              <a:spcAft>
                <a:spcPts val="600"/>
              </a:spcAft>
              <a:buFontTx/>
              <a:buNone/>
              <a:defRPr/>
            </a:pPr>
            <a:r>
              <a:rPr lang="en-US" altLang="en-US" sz="1400" i="1" dirty="0"/>
              <a:t>      </a:t>
            </a:r>
            <a:r>
              <a:rPr lang="en-US" altLang="en-US" sz="1400" i="1" dirty="0" err="1"/>
              <a:t>Thorotrast</a:t>
            </a:r>
            <a:r>
              <a:rPr lang="en-US" altLang="en-US" sz="1400" i="1" dirty="0"/>
              <a:t>, </a:t>
            </a:r>
            <a:r>
              <a:rPr lang="en-US" altLang="en-US" sz="1400" dirty="0"/>
              <a:t>British Institute of Radiology, London, 1989</a:t>
            </a:r>
          </a:p>
          <a:p>
            <a:pPr marL="285750" indent="-285750" eaLnBrk="1" hangingPunct="1">
              <a:spcBef>
                <a:spcPts val="600"/>
              </a:spcBef>
              <a:buFontTx/>
              <a:buNone/>
              <a:defRPr/>
            </a:pPr>
            <a:r>
              <a:rPr lang="en-US" altLang="en-US" sz="1400" dirty="0"/>
              <a:t>11. R.D. Evans, 1983. “Highlights of the Meeting—Invited Summary,” In </a:t>
            </a:r>
            <a:r>
              <a:rPr lang="en-US" altLang="en-US" sz="1400" i="1" dirty="0"/>
              <a:t>Radiobiology</a:t>
            </a:r>
          </a:p>
          <a:p>
            <a:pPr marL="285750" indent="-285750" eaLnBrk="1" hangingPunct="1">
              <a:spcBef>
                <a:spcPts val="0"/>
              </a:spcBef>
              <a:buFontTx/>
              <a:buNone/>
              <a:defRPr/>
            </a:pPr>
            <a:r>
              <a:rPr lang="en-US" altLang="en-US" sz="1400" i="1" dirty="0"/>
              <a:t>      of Radium and the Actinides In Man,</a:t>
            </a:r>
            <a:r>
              <a:rPr lang="en-US" altLang="en-US" sz="1400" dirty="0"/>
              <a:t> Proc. of an Int’l Conf., </a:t>
            </a:r>
            <a:r>
              <a:rPr lang="en-US" altLang="en-US" sz="1400" i="1" dirty="0"/>
              <a:t>Health Phys.,</a:t>
            </a:r>
            <a:r>
              <a:rPr lang="en-US" altLang="en-US" sz="1400" dirty="0"/>
              <a:t> Vol. 44 (Supp 1),</a:t>
            </a:r>
          </a:p>
          <a:p>
            <a:pPr marL="285750" indent="-285750" eaLnBrk="1" hangingPunct="1">
              <a:spcBef>
                <a:spcPts val="0"/>
              </a:spcBef>
              <a:spcAft>
                <a:spcPts val="600"/>
              </a:spcAft>
              <a:buFontTx/>
              <a:buNone/>
              <a:defRPr/>
            </a:pPr>
            <a:r>
              <a:rPr lang="en-US" altLang="en-US" sz="1400" dirty="0"/>
              <a:t>      pp. 571-573</a:t>
            </a:r>
          </a:p>
          <a:p>
            <a:pPr marL="349250" indent="-349250" eaLnBrk="1" hangingPunct="1">
              <a:spcBef>
                <a:spcPts val="0"/>
              </a:spcBef>
              <a:spcAft>
                <a:spcPts val="600"/>
              </a:spcAft>
              <a:buFontTx/>
              <a:buNone/>
              <a:defRPr/>
            </a:pPr>
            <a:r>
              <a:rPr lang="en-US" altLang="en-US" sz="1400" dirty="0"/>
              <a:t>12. R. Thomas, 1994. “The U. S. Radium </a:t>
            </a:r>
            <a:r>
              <a:rPr lang="en-US" altLang="en-US" sz="1400" dirty="0" err="1"/>
              <a:t>Luminisers</a:t>
            </a:r>
            <a:r>
              <a:rPr lang="en-US" altLang="en-US" sz="1400" dirty="0"/>
              <a:t>: A Case for a Policy of ‘Below Regulatory Concern,’</a:t>
            </a:r>
            <a:r>
              <a:rPr lang="en-US" altLang="en-US" sz="1400" dirty="0">
                <a:latin typeface="Calibri" panose="020F0502020204030204" pitchFamily="34" charset="0"/>
                <a:ea typeface="Calibri" panose="020F0502020204030204" pitchFamily="34" charset="0"/>
                <a:cs typeface="Calibri" panose="020F0502020204030204" pitchFamily="34" charset="0"/>
              </a:rPr>
              <a:t>&amp;</a:t>
            </a:r>
            <a:r>
              <a:rPr lang="en-US" altLang="en-US" sz="1400" dirty="0"/>
              <a:t>” </a:t>
            </a:r>
            <a:r>
              <a:rPr lang="en-US" altLang="en-US" sz="1400" i="1" dirty="0"/>
              <a:t>J. </a:t>
            </a:r>
            <a:r>
              <a:rPr lang="en-US" altLang="en-US" sz="1400" i="1" dirty="0" err="1"/>
              <a:t>Radiol</a:t>
            </a:r>
            <a:r>
              <a:rPr lang="en-US" altLang="en-US" sz="1400" i="1" dirty="0"/>
              <a:t>. Prot.,</a:t>
            </a:r>
            <a:r>
              <a:rPr lang="en-US" altLang="en-US" sz="1400" dirty="0"/>
              <a:t> Vol. 14, No. 2, pp. 141-153</a:t>
            </a:r>
          </a:p>
          <a:p>
            <a:pPr marL="285750" indent="-285750" eaLnBrk="1" hangingPunct="1">
              <a:spcBef>
                <a:spcPts val="600"/>
              </a:spcBef>
              <a:buFontTx/>
              <a:buNone/>
              <a:defRPr/>
            </a:pPr>
            <a:r>
              <a:rPr lang="en-US" altLang="en-US" sz="1400" dirty="0"/>
              <a:t>13. R. Rowland, 1997. “Bone Sarcoma in Humans Induced by Radium: A Threshold Response?”</a:t>
            </a:r>
          </a:p>
          <a:p>
            <a:pPr marL="285750" indent="-285750" eaLnBrk="1" hangingPunct="1">
              <a:spcBef>
                <a:spcPts val="0"/>
              </a:spcBef>
              <a:buFontTx/>
              <a:buNone/>
              <a:defRPr/>
            </a:pPr>
            <a:r>
              <a:rPr lang="en-US" altLang="en-US" sz="1400" dirty="0"/>
              <a:t>      in </a:t>
            </a:r>
            <a:r>
              <a:rPr lang="en-US" altLang="en-US" sz="1400" i="1" dirty="0"/>
              <a:t>Proc. of the 27th Ann. Meeting,</a:t>
            </a:r>
            <a:r>
              <a:rPr lang="en-US" altLang="en-US" sz="1400" dirty="0"/>
              <a:t> European Society for Radiation Biology, </a:t>
            </a:r>
          </a:p>
          <a:p>
            <a:pPr marL="285750" indent="-285750" eaLnBrk="1" hangingPunct="1">
              <a:spcBef>
                <a:spcPts val="0"/>
              </a:spcBef>
              <a:buFontTx/>
              <a:buNone/>
              <a:defRPr/>
            </a:pPr>
            <a:r>
              <a:rPr lang="en-US" altLang="en-US" sz="1400" dirty="0"/>
              <a:t>      Radioprotection colloquies, Vol. 32CI, pp. 331-338</a:t>
            </a:r>
          </a:p>
          <a:p>
            <a:pPr marL="285750" indent="-285750" eaLnBrk="1" hangingPunct="1">
              <a:spcBef>
                <a:spcPts val="600"/>
              </a:spcBef>
              <a:buFontTx/>
              <a:buNone/>
              <a:defRPr/>
            </a:pPr>
            <a:r>
              <a:rPr lang="en-US" altLang="en-US" sz="1400" dirty="0"/>
              <a:t>14. Shimizu, Y., Kato, H., Schull, W.J. and Mabuchi, K., “Dose-Response Analysis Among Atomic</a:t>
            </a:r>
          </a:p>
          <a:p>
            <a:pPr marL="285750" indent="-285750" eaLnBrk="1" hangingPunct="1">
              <a:spcBef>
                <a:spcPts val="0"/>
              </a:spcBef>
              <a:buFontTx/>
              <a:buNone/>
              <a:defRPr/>
            </a:pPr>
            <a:r>
              <a:rPr lang="en-US" altLang="en-US" sz="1400" dirty="0"/>
              <a:t>      Bomb Survivors Exposed to Low-Dose Irradiation,” pp.71-74 in </a:t>
            </a:r>
            <a:r>
              <a:rPr lang="en-US" altLang="en-US" sz="1400" dirty="0" err="1"/>
              <a:t>Sugahara</a:t>
            </a:r>
            <a:r>
              <a:rPr lang="en-US" altLang="en-US" sz="1400" dirty="0"/>
              <a:t>, T., Sagan, L. and </a:t>
            </a:r>
          </a:p>
          <a:p>
            <a:pPr marL="285750" indent="-285750" eaLnBrk="1" hangingPunct="1">
              <a:spcBef>
                <a:spcPts val="0"/>
              </a:spcBef>
              <a:buFontTx/>
              <a:buNone/>
              <a:defRPr/>
            </a:pPr>
            <a:r>
              <a:rPr lang="en-US" altLang="en-US" sz="1400" dirty="0"/>
              <a:t>      Aoyama, T., eds., </a:t>
            </a:r>
            <a:r>
              <a:rPr lang="en-US" altLang="en-US" sz="1400" i="1" dirty="0"/>
              <a:t>Low-Dose Irradiation and Biological Defense Mechanisms, </a:t>
            </a:r>
            <a:r>
              <a:rPr lang="en-US" altLang="en-US" sz="1400" dirty="0"/>
              <a:t>Excerpta</a:t>
            </a:r>
          </a:p>
          <a:p>
            <a:pPr marL="285750" indent="-285750" eaLnBrk="1" hangingPunct="1">
              <a:spcBef>
                <a:spcPts val="0"/>
              </a:spcBef>
              <a:buFontTx/>
              <a:buNone/>
              <a:defRPr/>
            </a:pPr>
            <a:r>
              <a:rPr lang="en-US" altLang="en-US" sz="1400" dirty="0"/>
              <a:t>      Medica</a:t>
            </a:r>
            <a:r>
              <a:rPr lang="en-US" altLang="en-US" sz="1400" i="1" dirty="0"/>
              <a:t>, </a:t>
            </a:r>
            <a:r>
              <a:rPr lang="en-US" altLang="en-US" sz="1400" dirty="0"/>
              <a:t>Amsterdam, 1982</a:t>
            </a:r>
          </a:p>
          <a:p>
            <a:pPr marL="349250" indent="-349250" eaLnBrk="1" hangingPunct="1">
              <a:spcBef>
                <a:spcPts val="600"/>
              </a:spcBef>
              <a:buFontTx/>
              <a:buNone/>
              <a:defRPr/>
            </a:pPr>
            <a:r>
              <a:rPr lang="en-US" altLang="en-US" sz="1400" dirty="0"/>
              <a:t>15. Kondo, S., </a:t>
            </a:r>
            <a:r>
              <a:rPr lang="en-US" altLang="en-US" sz="1400" i="1" dirty="0"/>
              <a:t>Health Effects of Low-Level Radiation, </a:t>
            </a:r>
            <a:r>
              <a:rPr lang="en-US" altLang="en-US" sz="1400" dirty="0"/>
              <a:t>Kinki University Press, Osaka, 1993</a:t>
            </a:r>
          </a:p>
          <a:p>
            <a:pPr marL="285750" indent="-285750" eaLnBrk="1" hangingPunct="1">
              <a:spcBef>
                <a:spcPts val="600"/>
              </a:spcBef>
              <a:buFontTx/>
              <a:buNone/>
              <a:defRPr/>
            </a:pPr>
            <a:r>
              <a:rPr lang="en-US" altLang="en-US" sz="1400" dirty="0"/>
              <a:t>16. UNSCEAR 1994. Annex B: </a:t>
            </a:r>
            <a:r>
              <a:rPr lang="en-US" altLang="en-US" sz="1400" i="1" dirty="0"/>
              <a:t>Adaptive Responses to Radiation in Cells and Organisms, in</a:t>
            </a:r>
          </a:p>
          <a:p>
            <a:pPr marL="285750" indent="-285750" eaLnBrk="1" hangingPunct="1">
              <a:spcBef>
                <a:spcPts val="0"/>
              </a:spcBef>
              <a:buFontTx/>
              <a:buNone/>
              <a:defRPr/>
            </a:pPr>
            <a:r>
              <a:rPr lang="en-US" altLang="en-US" sz="1400" i="1" dirty="0"/>
              <a:t>      </a:t>
            </a:r>
            <a:r>
              <a:rPr lang="en-US" altLang="en-US" sz="1400" dirty="0"/>
              <a:t>Sources and Effects of Ionizing Radiation. Report of the United Nations Scientific Committee</a:t>
            </a:r>
          </a:p>
          <a:p>
            <a:pPr marL="285750" indent="-285750" eaLnBrk="1" hangingPunct="1">
              <a:spcBef>
                <a:spcPts val="0"/>
              </a:spcBef>
              <a:buFontTx/>
              <a:buNone/>
              <a:defRPr/>
            </a:pPr>
            <a:r>
              <a:rPr lang="en-US" altLang="en-US" sz="1400" dirty="0"/>
              <a:t>      on the Effects of Atomic Radiation to the United Nations General Assembly, pp. 185–272.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289E4447-8C4E-92BF-7928-351248B8B2E1}"/>
              </a:ext>
            </a:extLst>
          </p:cNvPr>
          <p:cNvSpPr>
            <a:spLocks noGrp="1" noChangeArrowheads="1"/>
          </p:cNvSpPr>
          <p:nvPr>
            <p:ph type="title"/>
          </p:nvPr>
        </p:nvSpPr>
        <p:spPr>
          <a:xfrm>
            <a:off x="447261" y="152400"/>
            <a:ext cx="8229600" cy="685800"/>
          </a:xfrm>
        </p:spPr>
        <p:txBody>
          <a:bodyPr>
            <a:normAutofit/>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References (cont.)</a:t>
            </a:r>
          </a:p>
        </p:txBody>
      </p:sp>
      <p:sp>
        <p:nvSpPr>
          <p:cNvPr id="112643" name="Rectangle 3">
            <a:extLst>
              <a:ext uri="{FF2B5EF4-FFF2-40B4-BE49-F238E27FC236}">
                <a16:creationId xmlns:a16="http://schemas.microsoft.com/office/drawing/2014/main" id="{D8076743-5CED-E822-57D5-4D97A73D1ED7}"/>
              </a:ext>
            </a:extLst>
          </p:cNvPr>
          <p:cNvSpPr>
            <a:spLocks noGrp="1" noChangeArrowheads="1"/>
          </p:cNvSpPr>
          <p:nvPr>
            <p:ph idx="1"/>
          </p:nvPr>
        </p:nvSpPr>
        <p:spPr>
          <a:xfrm>
            <a:off x="447261" y="985345"/>
            <a:ext cx="7633252" cy="5715000"/>
          </a:xfrm>
        </p:spPr>
        <p:txBody>
          <a:bodyPr>
            <a:noAutofit/>
          </a:bodyPr>
          <a:lstStyle/>
          <a:p>
            <a:pPr marL="609600" indent="-609600" eaLnBrk="1" hangingPunct="1">
              <a:spcBef>
                <a:spcPts val="0"/>
              </a:spcBef>
              <a:spcAft>
                <a:spcPts val="600"/>
              </a:spcAft>
              <a:buFontTx/>
              <a:buNone/>
              <a:defRPr/>
            </a:pPr>
            <a:r>
              <a:rPr lang="en-US" altLang="en-US" sz="1400" dirty="0"/>
              <a:t>17. Zbigniew </a:t>
            </a:r>
            <a:r>
              <a:rPr lang="en-US" altLang="en-US" sz="1400" dirty="0" err="1"/>
              <a:t>Jaworowski</a:t>
            </a:r>
            <a:r>
              <a:rPr lang="en-US" altLang="en-US" sz="1400" dirty="0"/>
              <a:t>, Ionizing Radiation and Radioactivity in the 20th Century</a:t>
            </a:r>
          </a:p>
          <a:p>
            <a:pPr marL="347663" indent="-347663" eaLnBrk="1" hangingPunct="1">
              <a:spcBef>
                <a:spcPts val="600"/>
              </a:spcBef>
              <a:spcAft>
                <a:spcPts val="600"/>
              </a:spcAft>
              <a:buFontTx/>
              <a:buNone/>
              <a:defRPr/>
            </a:pPr>
            <a:r>
              <a:rPr lang="en-US" altLang="en-US" sz="1400" dirty="0"/>
              <a:t>18. Schull, W. J., </a:t>
            </a:r>
            <a:r>
              <a:rPr lang="en-US" altLang="en-US" sz="1400" dirty="0" err="1"/>
              <a:t>Otakee</a:t>
            </a:r>
            <a:r>
              <a:rPr lang="en-US" altLang="en-US" sz="1400" dirty="0"/>
              <a:t>, M. and Neel, J.V., “Genetic Effects of the Atomic Bomb: Reappraisal,” </a:t>
            </a:r>
            <a:r>
              <a:rPr lang="en-US" altLang="en-US" sz="1400" i="1" dirty="0"/>
              <a:t>Science</a:t>
            </a:r>
            <a:r>
              <a:rPr lang="en-US" altLang="en-US" sz="1400" dirty="0"/>
              <a:t>, </a:t>
            </a:r>
            <a:r>
              <a:rPr lang="en-US" altLang="en-US" sz="1400" b="1" dirty="0"/>
              <a:t>213</a:t>
            </a:r>
            <a:r>
              <a:rPr lang="en-US" altLang="en-US" sz="1400" dirty="0"/>
              <a:t>:1220-1227, 1981</a:t>
            </a:r>
          </a:p>
          <a:p>
            <a:pPr marL="285750" indent="-285750" eaLnBrk="1" hangingPunct="1">
              <a:spcBef>
                <a:spcPts val="600"/>
              </a:spcBef>
              <a:buFontTx/>
              <a:buNone/>
              <a:defRPr/>
            </a:pPr>
            <a:r>
              <a:rPr lang="en-US" altLang="en-US" sz="1400" dirty="0"/>
              <a:t>19. J.R. Cameron, 1992. “The Good News about Low Level Radiation Exposure: Health </a:t>
            </a:r>
          </a:p>
          <a:p>
            <a:pPr marL="285750" indent="-285750" eaLnBrk="1" hangingPunct="1">
              <a:spcBef>
                <a:spcPts val="0"/>
              </a:spcBef>
              <a:buFontTx/>
              <a:buNone/>
              <a:defRPr/>
            </a:pPr>
            <a:r>
              <a:rPr lang="en-US" altLang="en-US" sz="1400" dirty="0"/>
              <a:t>      Effects of Low Level Radiation in Shipyard Workers,” </a:t>
            </a:r>
            <a:r>
              <a:rPr lang="en-US" altLang="en-US" sz="1400" i="1" dirty="0"/>
              <a:t>Health Phys. Soc. Newsletter,</a:t>
            </a:r>
            <a:r>
              <a:rPr lang="en-US" altLang="en-US" sz="1400" dirty="0"/>
              <a:t> Vol.</a:t>
            </a:r>
          </a:p>
          <a:p>
            <a:pPr marL="285750" indent="-285750" eaLnBrk="1" hangingPunct="1">
              <a:spcBef>
                <a:spcPts val="0"/>
              </a:spcBef>
              <a:spcAft>
                <a:spcPts val="600"/>
              </a:spcAft>
              <a:buFontTx/>
              <a:buNone/>
              <a:defRPr/>
            </a:pPr>
            <a:r>
              <a:rPr lang="en-US" altLang="en-US" sz="1400" dirty="0"/>
              <a:t>      20, p. 9</a:t>
            </a:r>
          </a:p>
          <a:p>
            <a:pPr marL="285750" indent="-285750" eaLnBrk="1" hangingPunct="1">
              <a:spcBef>
                <a:spcPts val="600"/>
              </a:spcBef>
              <a:buFontTx/>
              <a:buNone/>
              <a:defRPr/>
            </a:pPr>
            <a:r>
              <a:rPr lang="en-US" altLang="en-US" sz="1400" dirty="0"/>
              <a:t>20. T.D. Luckey, 1997, “Ionizing Radiation Decreases Human Cancer Mortality Rates,” in</a:t>
            </a:r>
          </a:p>
          <a:p>
            <a:pPr marL="285750" indent="-285750" eaLnBrk="1" hangingPunct="1">
              <a:spcBef>
                <a:spcPts val="0"/>
              </a:spcBef>
              <a:buFontTx/>
              <a:buNone/>
              <a:defRPr/>
            </a:pPr>
            <a:r>
              <a:rPr lang="en-US" altLang="en-US" sz="1400" dirty="0"/>
              <a:t>      </a:t>
            </a:r>
            <a:r>
              <a:rPr lang="en-US" altLang="en-US" sz="1400" i="1" dirty="0"/>
              <a:t>Low Doses of Ionizing Radiation, Biological Effects and Regulatory Control, </a:t>
            </a:r>
          </a:p>
          <a:p>
            <a:pPr marL="285750" indent="-285750" eaLnBrk="1" hangingPunct="1">
              <a:spcBef>
                <a:spcPts val="0"/>
              </a:spcBef>
              <a:spcAft>
                <a:spcPts val="600"/>
              </a:spcAft>
              <a:buFontTx/>
              <a:buNone/>
              <a:defRPr/>
            </a:pPr>
            <a:r>
              <a:rPr lang="en-US" altLang="en-US" sz="1400" i="1" dirty="0"/>
              <a:t>      </a:t>
            </a:r>
            <a:r>
              <a:rPr lang="en-US" altLang="en-US" sz="1400" dirty="0"/>
              <a:t>IAEA-TECDOC-976, IAEA-CN-67/64, pp. 227-230</a:t>
            </a:r>
          </a:p>
          <a:p>
            <a:pPr marL="285750" indent="-285750" eaLnBrk="1" hangingPunct="1">
              <a:spcBef>
                <a:spcPts val="0"/>
              </a:spcBef>
              <a:buFontTx/>
              <a:buNone/>
              <a:defRPr/>
            </a:pPr>
            <a:r>
              <a:rPr lang="en-US" altLang="en-US" sz="1400" dirty="0"/>
              <a:t>21. Radiation, Science, &amp; Health, 1998. </a:t>
            </a:r>
            <a:r>
              <a:rPr lang="en-US" altLang="en-US" sz="1400" i="1" dirty="0"/>
              <a:t>Low-Level Radiation Health Effects: Compiling the </a:t>
            </a:r>
          </a:p>
          <a:p>
            <a:pPr marL="285750" indent="-285750" eaLnBrk="1" hangingPunct="1">
              <a:spcBef>
                <a:spcPts val="0"/>
              </a:spcBef>
              <a:spcAft>
                <a:spcPts val="600"/>
              </a:spcAft>
              <a:buFontTx/>
              <a:buNone/>
              <a:defRPr/>
            </a:pPr>
            <a:r>
              <a:rPr lang="en-US" altLang="en-US" sz="1400" i="1" dirty="0"/>
              <a:t>      Data,</a:t>
            </a:r>
            <a:r>
              <a:rPr lang="en-US" altLang="en-US" sz="1400" dirty="0"/>
              <a:t> ed., J. </a:t>
            </a:r>
            <a:r>
              <a:rPr lang="en-US" altLang="en-US" sz="1400" dirty="0" err="1"/>
              <a:t>Muckerheide</a:t>
            </a:r>
            <a:r>
              <a:rPr lang="en-US" altLang="en-US" sz="1400" dirty="0"/>
              <a:t> (Needham, Mass.: Radiation, Science, and Health)</a:t>
            </a:r>
          </a:p>
          <a:p>
            <a:pPr marL="285750" indent="-285750" eaLnBrk="1" hangingPunct="1">
              <a:spcBef>
                <a:spcPts val="600"/>
              </a:spcBef>
              <a:buFontTx/>
              <a:buNone/>
              <a:defRPr/>
            </a:pPr>
            <a:r>
              <a:rPr lang="en-US" altLang="en-US" sz="1400" dirty="0"/>
              <a:t>22. G. Howe, 1995. “Lung Cancer Mortality Between 1950 and 1987 after Exposure to</a:t>
            </a:r>
          </a:p>
          <a:p>
            <a:pPr marL="285750" indent="-285750" eaLnBrk="1" hangingPunct="1">
              <a:spcBef>
                <a:spcPts val="0"/>
              </a:spcBef>
              <a:buFontTx/>
              <a:buNone/>
              <a:defRPr/>
            </a:pPr>
            <a:r>
              <a:rPr lang="en-US" altLang="en-US" sz="1400" dirty="0"/>
              <a:t>      Fractionated Moderate-Dose-Rate Ionizing Radiation in the Canadian Fluoroscopy Cohort</a:t>
            </a:r>
          </a:p>
          <a:p>
            <a:pPr marL="285750" indent="-285750" eaLnBrk="1" hangingPunct="1">
              <a:spcBef>
                <a:spcPts val="0"/>
              </a:spcBef>
              <a:buFontTx/>
              <a:buNone/>
              <a:defRPr/>
            </a:pPr>
            <a:r>
              <a:rPr lang="en-US" altLang="en-US" sz="1400" dirty="0"/>
              <a:t>      Study, and a Comparison with Mortality in the Atomic Bomb Survivors Study,” </a:t>
            </a:r>
            <a:r>
              <a:rPr lang="en-US" altLang="en-US" sz="1400" i="1" dirty="0" err="1"/>
              <a:t>Radiat</a:t>
            </a:r>
            <a:r>
              <a:rPr lang="en-US" altLang="en-US" sz="1400" i="1" dirty="0"/>
              <a:t>.</a:t>
            </a:r>
          </a:p>
          <a:p>
            <a:pPr marL="285750" indent="-285750" eaLnBrk="1" hangingPunct="1">
              <a:spcBef>
                <a:spcPts val="0"/>
              </a:spcBef>
              <a:spcAft>
                <a:spcPts val="600"/>
              </a:spcAft>
              <a:buFontTx/>
              <a:buNone/>
              <a:defRPr/>
            </a:pPr>
            <a:r>
              <a:rPr lang="en-US" altLang="en-US" sz="1400" i="1" dirty="0"/>
              <a:t>      Res., </a:t>
            </a:r>
            <a:r>
              <a:rPr lang="en-US" altLang="en-US" sz="1400" dirty="0"/>
              <a:t>Vol. 142, pp. 295-304</a:t>
            </a:r>
          </a:p>
          <a:p>
            <a:pPr marL="285750" indent="-285750" eaLnBrk="1" hangingPunct="1">
              <a:spcBef>
                <a:spcPts val="0"/>
              </a:spcBef>
              <a:buFontTx/>
              <a:buNone/>
              <a:defRPr/>
            </a:pPr>
            <a:r>
              <a:rPr lang="en-US" altLang="en-US" sz="1400" dirty="0"/>
              <a:t>23. Interview with Sadao Hattori, “Using Low-dose Radiation for Cancer Suppression and</a:t>
            </a:r>
          </a:p>
          <a:p>
            <a:pPr marL="285750" indent="-285750" eaLnBrk="1" hangingPunct="1">
              <a:spcBef>
                <a:spcPts val="0"/>
              </a:spcBef>
              <a:spcAft>
                <a:spcPts val="600"/>
              </a:spcAft>
              <a:buFontTx/>
              <a:buNone/>
              <a:defRPr/>
            </a:pPr>
            <a:r>
              <a:rPr lang="en-US" altLang="en-US" sz="1400" dirty="0"/>
              <a:t>      Revitalization,” </a:t>
            </a:r>
            <a:r>
              <a:rPr lang="en-US" altLang="en-US" sz="1400" i="1" dirty="0"/>
              <a:t>21st Century Science &amp; Technology,</a:t>
            </a:r>
            <a:r>
              <a:rPr lang="en-US" altLang="en-US" sz="1400" dirty="0"/>
              <a:t> Summer 1997</a:t>
            </a:r>
          </a:p>
          <a:p>
            <a:pPr marL="347663" indent="-347663" eaLnBrk="1" hangingPunct="1">
              <a:spcBef>
                <a:spcPts val="0"/>
              </a:spcBef>
              <a:spcAft>
                <a:spcPts val="600"/>
              </a:spcAft>
              <a:buFontTx/>
              <a:buNone/>
              <a:defRPr/>
            </a:pPr>
            <a:r>
              <a:rPr lang="en-US" altLang="en-US" sz="1400" dirty="0"/>
              <a:t>24. Adapted from Sakamoto et al., 1997, </a:t>
            </a:r>
            <a:r>
              <a:rPr lang="en-US" altLang="en-US" sz="1400" i="1" dirty="0"/>
              <a:t>J. </a:t>
            </a:r>
            <a:r>
              <a:rPr lang="en-US" altLang="en-US" sz="1400" i="1" dirty="0" err="1"/>
              <a:t>Jpn</a:t>
            </a:r>
            <a:r>
              <a:rPr lang="en-US" altLang="en-US" sz="1400" i="1" dirty="0"/>
              <a:t>. Soc. </a:t>
            </a:r>
            <a:r>
              <a:rPr lang="en-US" altLang="en-US" sz="1400" i="1" dirty="0" err="1"/>
              <a:t>Ther</a:t>
            </a:r>
            <a:r>
              <a:rPr lang="en-US" altLang="en-US" sz="1400" i="1" dirty="0"/>
              <a:t>. </a:t>
            </a:r>
            <a:r>
              <a:rPr lang="en-US" altLang="en-US" sz="1400" i="1" dirty="0" err="1"/>
              <a:t>Radiol</a:t>
            </a:r>
            <a:r>
              <a:rPr lang="en-US" altLang="en-US" sz="1400" i="1" dirty="0"/>
              <a:t>. Oncol.,</a:t>
            </a:r>
            <a:r>
              <a:rPr lang="en-US" altLang="en-US" sz="1400" dirty="0"/>
              <a:t> Vol. 9, pp. 161-175</a:t>
            </a:r>
          </a:p>
          <a:p>
            <a:pPr marL="285750" indent="-285750" eaLnBrk="1" hangingPunct="1">
              <a:spcBef>
                <a:spcPts val="0"/>
              </a:spcBef>
              <a:buFontTx/>
              <a:buNone/>
              <a:defRPr/>
            </a:pPr>
            <a:r>
              <a:rPr lang="en-US" altLang="en-US" sz="1400" dirty="0"/>
              <a:t>25. </a:t>
            </a:r>
            <a:r>
              <a:rPr lang="en-US" altLang="en-US" sz="1400" i="1" dirty="0"/>
              <a:t>Is Chronic Radiation an Effective Prophylaxis Against Cancer?</a:t>
            </a:r>
            <a:r>
              <a:rPr lang="en-US" altLang="en-US" sz="1400" dirty="0"/>
              <a:t>, Journal of American </a:t>
            </a:r>
          </a:p>
          <a:p>
            <a:pPr marL="285750" indent="-285750" eaLnBrk="1" hangingPunct="1">
              <a:spcBef>
                <a:spcPts val="0"/>
              </a:spcBef>
              <a:buFontTx/>
              <a:buNone/>
              <a:defRPr/>
            </a:pPr>
            <a:r>
              <a:rPr lang="en-US" altLang="en-US" sz="1400" dirty="0"/>
              <a:t>      Physicians and Surgeons </a:t>
            </a:r>
            <a:r>
              <a:rPr lang="en-US" altLang="en-US" sz="1400" b="1" dirty="0"/>
              <a:t>9</a:t>
            </a:r>
            <a:r>
              <a:rPr lang="en-US" altLang="en-US" sz="1400" dirty="0"/>
              <a:t>, No. 1, Spring 2004, pp 6-10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3CC484EC-5DAD-1997-32B7-E018D7F53F63}"/>
              </a:ext>
            </a:extLst>
          </p:cNvPr>
          <p:cNvSpPr>
            <a:spLocks noGrp="1" noChangeArrowheads="1"/>
          </p:cNvSpPr>
          <p:nvPr>
            <p:ph type="title" idx="4294967295"/>
          </p:nvPr>
        </p:nvSpPr>
        <p:spPr>
          <a:xfrm>
            <a:off x="457200" y="381000"/>
            <a:ext cx="8229600" cy="639763"/>
          </a:xfrm>
        </p:spPr>
        <p:txBody>
          <a:bodyPr>
            <a:normAutofit fontScale="90000"/>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References (cont.)</a:t>
            </a:r>
          </a:p>
        </p:txBody>
      </p:sp>
      <p:sp>
        <p:nvSpPr>
          <p:cNvPr id="113667" name="Rectangle 3">
            <a:extLst>
              <a:ext uri="{FF2B5EF4-FFF2-40B4-BE49-F238E27FC236}">
                <a16:creationId xmlns:a16="http://schemas.microsoft.com/office/drawing/2014/main" id="{2568F948-743C-F0C8-21A6-6C157B145676}"/>
              </a:ext>
            </a:extLst>
          </p:cNvPr>
          <p:cNvSpPr>
            <a:spLocks noGrp="1" noChangeArrowheads="1"/>
          </p:cNvSpPr>
          <p:nvPr>
            <p:ph type="body" idx="4294967295"/>
          </p:nvPr>
        </p:nvSpPr>
        <p:spPr>
          <a:xfrm>
            <a:off x="533400" y="1143000"/>
            <a:ext cx="7239000" cy="5334000"/>
          </a:xfrm>
        </p:spPr>
        <p:txBody>
          <a:bodyPr>
            <a:normAutofit/>
          </a:bodyPr>
          <a:lstStyle/>
          <a:p>
            <a:pPr marL="349250" indent="-349250" eaLnBrk="1" hangingPunct="1">
              <a:spcBef>
                <a:spcPts val="0"/>
              </a:spcBef>
              <a:spcAft>
                <a:spcPts val="600"/>
              </a:spcAft>
              <a:buFontTx/>
              <a:buNone/>
              <a:defRPr/>
            </a:pPr>
            <a:r>
              <a:rPr lang="en-US" altLang="en-US" sz="1600" dirty="0"/>
              <a:t>26. The White Book of Radiation Contamination in Taiwan, Vol. II; Feb. 8, 1996</a:t>
            </a:r>
          </a:p>
          <a:p>
            <a:pPr marL="349250" indent="-349250" eaLnBrk="1" hangingPunct="1">
              <a:spcBef>
                <a:spcPts val="0"/>
              </a:spcBef>
              <a:spcAft>
                <a:spcPts val="600"/>
              </a:spcAft>
              <a:buFontTx/>
              <a:buNone/>
              <a:defRPr/>
            </a:pPr>
            <a:r>
              <a:rPr lang="en-US" altLang="en-US" sz="1600" dirty="0"/>
              <a:t>27. Taiwan Department of Health. Annual health and vital statistics: 1983-2001</a:t>
            </a:r>
          </a:p>
          <a:p>
            <a:pPr marL="285750" indent="-285750" eaLnBrk="1" hangingPunct="1">
              <a:spcBef>
                <a:spcPts val="0"/>
              </a:spcBef>
              <a:spcAft>
                <a:spcPts val="600"/>
              </a:spcAft>
              <a:buFontTx/>
              <a:buNone/>
              <a:defRPr/>
            </a:pPr>
            <a:r>
              <a:rPr lang="en-US" altLang="en-US" sz="1600" dirty="0"/>
              <a:t>28. Chapter 5, Radiation Hormesis, © M. </a:t>
            </a:r>
            <a:r>
              <a:rPr lang="en-US" altLang="en-US" sz="1600" dirty="0" err="1"/>
              <a:t>Ragheb</a:t>
            </a:r>
            <a:r>
              <a:rPr lang="en-US" altLang="en-US" sz="1600" dirty="0"/>
              <a:t>, 5/17/2012, (</a:t>
            </a:r>
            <a:r>
              <a:rPr lang="en-US" altLang="en-US" sz="1600" dirty="0">
                <a:hlinkClick r:id="rId3"/>
              </a:rPr>
              <a:t>http://mragheb.com/NPRE%20402%20ME%20405%20Nuclear%20Power%20Engineering/Radiation%20Hormesis.pdf</a:t>
            </a:r>
            <a:r>
              <a:rPr lang="en-US" altLang="en-US" sz="1600" dirty="0"/>
              <a:t>)</a:t>
            </a:r>
          </a:p>
          <a:p>
            <a:pPr marL="349250" indent="-349250" eaLnBrk="1" hangingPunct="1">
              <a:spcBef>
                <a:spcPts val="0"/>
              </a:spcBef>
              <a:spcAft>
                <a:spcPts val="600"/>
              </a:spcAft>
              <a:buFontTx/>
              <a:buNone/>
              <a:defRPr/>
            </a:pPr>
            <a:r>
              <a:rPr lang="en-US" altLang="en-US" sz="1600" dirty="0"/>
              <a:t>29. Evans, R.D., “Radium in Man,” </a:t>
            </a:r>
            <a:r>
              <a:rPr lang="en-US" altLang="en-US" sz="1600" i="1" dirty="0"/>
              <a:t>Health Physics</a:t>
            </a:r>
            <a:r>
              <a:rPr lang="en-US" altLang="en-US" sz="1600" dirty="0"/>
              <a:t>, </a:t>
            </a:r>
            <a:r>
              <a:rPr lang="en-US" altLang="en-US" sz="1600" b="1" dirty="0"/>
              <a:t>27</a:t>
            </a:r>
            <a:r>
              <a:rPr lang="en-US" altLang="en-US" sz="1600" dirty="0"/>
              <a:t>:497-510, 1974</a:t>
            </a:r>
          </a:p>
          <a:p>
            <a:pPr marL="349250" indent="-349250" eaLnBrk="1" hangingPunct="1">
              <a:spcBef>
                <a:spcPts val="0"/>
              </a:spcBef>
              <a:spcAft>
                <a:spcPts val="600"/>
              </a:spcAft>
              <a:buFontTx/>
              <a:buNone/>
              <a:defRPr/>
            </a:pPr>
            <a:r>
              <a:rPr lang="en-US" altLang="en-US" sz="1600" dirty="0"/>
              <a:t>30. </a:t>
            </a:r>
            <a:r>
              <a:rPr lang="en-US" altLang="en-US" sz="1600" dirty="0" err="1"/>
              <a:t>Luckey</a:t>
            </a:r>
            <a:r>
              <a:rPr lang="en-US" altLang="en-US" sz="1600" dirty="0"/>
              <a:t>, T.D., “Radiation Hormesis Overview,” RSO Magazine, Vol. 8, No. 4, 2003</a:t>
            </a:r>
          </a:p>
          <a:p>
            <a:pPr marL="285750" indent="-285750" eaLnBrk="1" hangingPunct="1">
              <a:spcBef>
                <a:spcPts val="0"/>
              </a:spcBef>
              <a:buFontTx/>
              <a:buNone/>
              <a:defRPr/>
            </a:pPr>
            <a:r>
              <a:rPr lang="en-US" altLang="en-US" sz="1600" dirty="0"/>
              <a:t>31. UNSCEAR (1958) Report of the United Nations Scientific Committee on</a:t>
            </a:r>
          </a:p>
          <a:p>
            <a:pPr marL="285750" indent="-285750" eaLnBrk="1" hangingPunct="1">
              <a:spcBef>
                <a:spcPts val="0"/>
              </a:spcBef>
              <a:buFontTx/>
              <a:buNone/>
              <a:defRPr/>
            </a:pPr>
            <a:r>
              <a:rPr lang="en-US" altLang="en-US" sz="1600" dirty="0"/>
              <a:t>      the Effects of Atomic Radiation; United Nations General Assembly</a:t>
            </a:r>
          </a:p>
          <a:p>
            <a:pPr marL="285750" indent="-285750" eaLnBrk="1" hangingPunct="1">
              <a:spcBef>
                <a:spcPts val="0"/>
              </a:spcBef>
              <a:spcAft>
                <a:spcPts val="600"/>
              </a:spcAft>
              <a:buFontTx/>
              <a:buNone/>
              <a:defRPr/>
            </a:pPr>
            <a:r>
              <a:rPr lang="en-US" altLang="en-US" sz="1600" dirty="0"/>
              <a:t>      Official Records; Thirteenth Session, Supplement No. 17 (A/3838). </a:t>
            </a:r>
          </a:p>
          <a:p>
            <a:pPr marL="285750" indent="-285750" eaLnBrk="1" hangingPunct="1">
              <a:spcBef>
                <a:spcPts val="0"/>
              </a:spcBef>
              <a:buFontTx/>
              <a:buNone/>
              <a:defRPr/>
            </a:pPr>
            <a:r>
              <a:rPr lang="en-US" altLang="en-US" sz="1600" dirty="0"/>
              <a:t>32. </a:t>
            </a:r>
            <a:r>
              <a:rPr lang="en-US" altLang="en-US" sz="1600" dirty="0">
                <a:ea typeface="Calibri" panose="020F0502020204030204" pitchFamily="34" charset="0"/>
                <a:cs typeface="Times" panose="02020603050405020304" pitchFamily="18" charset="0"/>
              </a:rPr>
              <a:t>Cuttler, J.M., </a:t>
            </a:r>
            <a:r>
              <a:rPr lang="en-US" altLang="en-US" sz="1600" dirty="0" err="1">
                <a:ea typeface="Calibri" panose="020F0502020204030204" pitchFamily="34" charset="0"/>
                <a:cs typeface="Times" panose="02020603050405020304" pitchFamily="18" charset="0"/>
              </a:rPr>
              <a:t>Feinendegen</a:t>
            </a:r>
            <a:r>
              <a:rPr lang="en-US" altLang="en-US" sz="1600" dirty="0">
                <a:ea typeface="Calibri" panose="020F0502020204030204" pitchFamily="34" charset="0"/>
                <a:cs typeface="Times" panose="02020603050405020304" pitchFamily="18" charset="0"/>
              </a:rPr>
              <a:t>, L.E., and </a:t>
            </a:r>
            <a:r>
              <a:rPr lang="en-US" altLang="en-US" sz="1600" dirty="0" err="1">
                <a:ea typeface="Calibri" panose="020F0502020204030204" pitchFamily="34" charset="0"/>
                <a:cs typeface="Times" panose="02020603050405020304" pitchFamily="18" charset="0"/>
              </a:rPr>
              <a:t>Socol</a:t>
            </a:r>
            <a:r>
              <a:rPr lang="en-US" altLang="en-US" sz="1600" dirty="0">
                <a:ea typeface="Calibri" panose="020F0502020204030204" pitchFamily="34" charset="0"/>
                <a:cs typeface="Times" panose="02020603050405020304" pitchFamily="18" charset="0"/>
              </a:rPr>
              <a:t>, Y., </a:t>
            </a:r>
            <a:r>
              <a:rPr lang="en-US" altLang="en-US" sz="1600" dirty="0">
                <a:solidFill>
                  <a:srgbClr val="000000"/>
                </a:solidFill>
                <a:ea typeface="Calibri" panose="020F0502020204030204" pitchFamily="34" charset="0"/>
                <a:cs typeface="Times" panose="02020603050405020304" pitchFamily="18" charset="0"/>
              </a:rPr>
              <a:t>Evidence of a Dose-Rate</a:t>
            </a:r>
          </a:p>
          <a:p>
            <a:pPr marL="285750" indent="-285750" eaLnBrk="1" hangingPunct="1">
              <a:spcBef>
                <a:spcPts val="0"/>
              </a:spcBef>
              <a:buFontTx/>
              <a:buNone/>
              <a:defRPr/>
            </a:pPr>
            <a:r>
              <a:rPr lang="en-US" altLang="en-US" sz="1600" dirty="0">
                <a:solidFill>
                  <a:srgbClr val="000000"/>
                </a:solidFill>
                <a:ea typeface="Calibri" panose="020F0502020204030204" pitchFamily="34" charset="0"/>
                <a:cs typeface="Times" panose="02020603050405020304" pitchFamily="18" charset="0"/>
              </a:rPr>
              <a:t>      Threshold for Life Span Reduction of Dogs Exposed Lifelong to γ-</a:t>
            </a:r>
          </a:p>
          <a:p>
            <a:pPr marL="285750" indent="-285750" eaLnBrk="1" hangingPunct="1">
              <a:spcBef>
                <a:spcPts val="0"/>
              </a:spcBef>
              <a:buFontTx/>
              <a:buNone/>
              <a:defRPr/>
            </a:pPr>
            <a:r>
              <a:rPr lang="en-US" altLang="en-US" sz="1600" dirty="0">
                <a:solidFill>
                  <a:srgbClr val="000000"/>
                </a:solidFill>
                <a:ea typeface="Calibri" panose="020F0502020204030204" pitchFamily="34" charset="0"/>
                <a:cs typeface="Times" panose="02020603050405020304" pitchFamily="18" charset="0"/>
              </a:rPr>
              <a:t>      Radiation, </a:t>
            </a:r>
            <a:r>
              <a:rPr lang="en-US" altLang="en-US" sz="1600" i="1" dirty="0">
                <a:solidFill>
                  <a:srgbClr val="000000"/>
                </a:solidFill>
                <a:ea typeface="Calibri" panose="020F0502020204030204" pitchFamily="34" charset="0"/>
                <a:cs typeface="Times" panose="02020603050405020304" pitchFamily="18" charset="0"/>
              </a:rPr>
              <a:t>Dose-Response</a:t>
            </a:r>
            <a:r>
              <a:rPr lang="en-US" altLang="en-US" sz="1600" dirty="0">
                <a:solidFill>
                  <a:srgbClr val="000000"/>
                </a:solidFill>
                <a:ea typeface="Calibri" panose="020F0502020204030204" pitchFamily="34" charset="0"/>
                <a:cs typeface="Times" panose="02020603050405020304" pitchFamily="18" charset="0"/>
              </a:rPr>
              <a:t>, Vol. 16(4), Oct-Dec 2018</a:t>
            </a:r>
            <a:endParaRPr lang="en-US" altLang="en-US" sz="1600" dirty="0">
              <a:cs typeface="Times"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C635C-5597-0E4E-9381-E5AA1857A855}"/>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FA7CD696-616D-D55F-8FF4-F86E900526E0}"/>
              </a:ext>
            </a:extLst>
          </p:cNvPr>
          <p:cNvSpPr>
            <a:spLocks noGrp="1" noChangeArrowheads="1"/>
          </p:cNvSpPr>
          <p:nvPr>
            <p:ph type="title"/>
          </p:nvPr>
        </p:nvSpPr>
        <p:spPr>
          <a:xfrm>
            <a:off x="457200" y="381000"/>
            <a:ext cx="8077200" cy="609600"/>
          </a:xfrm>
        </p:spPr>
        <p:txBody>
          <a:bodyPr>
            <a:noAutofit/>
          </a:bodyPr>
          <a:lstStyle/>
          <a:p>
            <a:pPr algn="ctr" eaLnBrk="1" hangingPunct="1">
              <a:lnSpc>
                <a:spcPct val="100000"/>
              </a:lnSpc>
              <a:spcBef>
                <a:spcPct val="50000"/>
              </a:spcBef>
              <a:buFontTx/>
              <a:buNone/>
            </a:pPr>
            <a:r>
              <a:rPr lang="en-US" altLang="en-US" sz="3600" dirty="0">
                <a:solidFill>
                  <a:schemeClr val="tx1"/>
                </a:solidFill>
                <a:latin typeface="Arial" panose="020B0604020202020204" pitchFamily="34" charset="0"/>
              </a:rPr>
              <a:t>Adaptive Response </a:t>
            </a:r>
            <a:r>
              <a:rPr lang="en-US" altLang="en-US" sz="3600" dirty="0" err="1">
                <a:solidFill>
                  <a:schemeClr val="tx1"/>
                </a:solidFill>
                <a:latin typeface="Arial" panose="020B0604020202020204" pitchFamily="34" charset="0"/>
              </a:rPr>
              <a:t>Mechanisms</a:t>
            </a:r>
            <a:r>
              <a:rPr lang="en-US" altLang="en-US" sz="2400" baseline="60000" dirty="0" err="1">
                <a:solidFill>
                  <a:schemeClr val="tx1"/>
                </a:solidFill>
                <a:latin typeface="Arial" panose="020B0604020202020204" pitchFamily="34" charset="0"/>
              </a:rPr>
              <a:t>a</a:t>
            </a:r>
            <a:endParaRPr lang="en-US" altLang="en-US" sz="2400" baseline="60000" dirty="0">
              <a:solidFill>
                <a:schemeClr val="tx1"/>
              </a:solidFill>
              <a:latin typeface="Arial" panose="020B0604020202020204" pitchFamily="34" charset="0"/>
            </a:endParaRPr>
          </a:p>
        </p:txBody>
      </p:sp>
      <p:sp>
        <p:nvSpPr>
          <p:cNvPr id="21507" name="Rectangle 3">
            <a:extLst>
              <a:ext uri="{FF2B5EF4-FFF2-40B4-BE49-F238E27FC236}">
                <a16:creationId xmlns:a16="http://schemas.microsoft.com/office/drawing/2014/main" id="{AC696B2C-AD9F-FD30-6045-2B5F0F01F790}"/>
              </a:ext>
            </a:extLst>
          </p:cNvPr>
          <p:cNvSpPr>
            <a:spLocks noGrp="1" noChangeArrowheads="1"/>
          </p:cNvSpPr>
          <p:nvPr>
            <p:ph idx="1"/>
          </p:nvPr>
        </p:nvSpPr>
        <p:spPr>
          <a:xfrm>
            <a:off x="857250" y="1379883"/>
            <a:ext cx="7277100" cy="5067300"/>
          </a:xfrm>
        </p:spPr>
        <p:txBody>
          <a:bodyPr>
            <a:normAutofit/>
          </a:bodyPr>
          <a:lstStyle/>
          <a:p>
            <a:pPr eaLnBrk="1" hangingPunct="1"/>
            <a:r>
              <a:rPr lang="en-US" altLang="en-US" sz="2400" dirty="0"/>
              <a:t>At </a:t>
            </a:r>
            <a:r>
              <a:rPr lang="en-US" altLang="en-US" sz="2400" dirty="0">
                <a:latin typeface="+mn-lt"/>
              </a:rPr>
              <a:t>least 6 different low-dose and low-dose-rate radiation adaptive response mechanisms account for lower cancer rates and greater longevity in humans</a:t>
            </a:r>
            <a:r>
              <a:rPr lang="en-US" altLang="en-US" sz="2400" dirty="0"/>
              <a:t> </a:t>
            </a:r>
          </a:p>
          <a:p>
            <a:pPr eaLnBrk="1" hangingPunct="1"/>
            <a:r>
              <a:rPr lang="en-US" altLang="en-US" sz="2400" i="1" dirty="0"/>
              <a:t>Stimulation </a:t>
            </a:r>
            <a:r>
              <a:rPr lang="en-US" altLang="en-US" sz="2400" i="1" dirty="0">
                <a:latin typeface="+mn-lt"/>
              </a:rPr>
              <a:t>of adaptive response mechanisms</a:t>
            </a:r>
            <a:r>
              <a:rPr lang="en-US" altLang="en-US" sz="2400" dirty="0">
                <a:latin typeface="+mn-lt"/>
              </a:rPr>
              <a:t> by low radiation doses repair more than 99.9% of DNA damage</a:t>
            </a:r>
            <a:r>
              <a:rPr lang="en-US" altLang="en-US" sz="2400" dirty="0"/>
              <a:t> </a:t>
            </a:r>
          </a:p>
          <a:p>
            <a:r>
              <a:rPr lang="en-US" altLang="en-US" sz="2400" dirty="0"/>
              <a:t>Adaptive </a:t>
            </a:r>
            <a:r>
              <a:rPr lang="en-US" altLang="en-US" sz="2400" dirty="0">
                <a:latin typeface="+mn-lt"/>
              </a:rPr>
              <a:t>response mechanisms include:</a:t>
            </a:r>
          </a:p>
          <a:p>
            <a:pPr lvl="1">
              <a:buFont typeface="Calibri" panose="020F0502020204030204" pitchFamily="34" charset="0"/>
              <a:buChar char="―"/>
            </a:pPr>
            <a:r>
              <a:rPr lang="en-US" altLang="en-US" sz="2000" dirty="0"/>
              <a:t>enhanced </a:t>
            </a:r>
            <a:r>
              <a:rPr lang="en-US" altLang="en-US" sz="2000" dirty="0">
                <a:latin typeface="+mn-lt"/>
              </a:rPr>
              <a:t>production of antioxidant enzymes</a:t>
            </a:r>
            <a:r>
              <a:rPr lang="en-US" altLang="en-US" sz="2000" baseline="30000" dirty="0">
                <a:latin typeface="+mn-lt"/>
              </a:rPr>
              <a:t>6</a:t>
            </a:r>
            <a:r>
              <a:rPr lang="en-US" altLang="en-US" sz="2000" dirty="0">
                <a:latin typeface="+mn-lt"/>
              </a:rPr>
              <a:t> </a:t>
            </a:r>
          </a:p>
          <a:p>
            <a:pPr lvl="1">
              <a:buFont typeface="Calibri" panose="020F0502020204030204" pitchFamily="34" charset="0"/>
              <a:buChar char="―"/>
            </a:pPr>
            <a:r>
              <a:rPr lang="en-US" altLang="en-US" sz="2000" dirty="0"/>
              <a:t>enhanced </a:t>
            </a:r>
            <a:r>
              <a:rPr lang="en-US" altLang="en-US" sz="2000" dirty="0">
                <a:latin typeface="+mn-lt"/>
              </a:rPr>
              <a:t>production of DNA repair enzymes</a:t>
            </a:r>
            <a:r>
              <a:rPr lang="en-US" altLang="en-US" sz="2000" baseline="30000" dirty="0">
                <a:latin typeface="+mn-lt"/>
              </a:rPr>
              <a:t>5</a:t>
            </a:r>
            <a:r>
              <a:rPr lang="en-US" altLang="en-US" sz="2000" dirty="0">
                <a:latin typeface="+mn-lt"/>
              </a:rPr>
              <a:t> </a:t>
            </a:r>
            <a:endParaRPr lang="en-US" altLang="en-US" sz="2000" dirty="0"/>
          </a:p>
        </p:txBody>
      </p:sp>
    </p:spTree>
    <p:extLst>
      <p:ext uri="{BB962C8B-B14F-4D97-AF65-F5344CB8AC3E}">
        <p14:creationId xmlns:p14="http://schemas.microsoft.com/office/powerpoint/2010/main" val="346915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0C003-9D46-6CDE-A4CB-CB4FAF2B3540}"/>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FE22A909-55AE-F057-6C8D-5C1785845C38}"/>
              </a:ext>
            </a:extLst>
          </p:cNvPr>
          <p:cNvSpPr>
            <a:spLocks noGrp="1" noChangeArrowheads="1"/>
          </p:cNvSpPr>
          <p:nvPr>
            <p:ph type="title"/>
          </p:nvPr>
        </p:nvSpPr>
        <p:spPr>
          <a:xfrm>
            <a:off x="419100" y="410817"/>
            <a:ext cx="8305800" cy="609600"/>
          </a:xfrm>
        </p:spPr>
        <p:txBody>
          <a:bodyPr>
            <a:noAutofit/>
          </a:bodyPr>
          <a:lstStyle/>
          <a:p>
            <a:pPr algn="ctr" eaLnBrk="1" hangingPunct="1">
              <a:lnSpc>
                <a:spcPct val="100000"/>
              </a:lnSpc>
              <a:spcBef>
                <a:spcPct val="50000"/>
              </a:spcBef>
              <a:buFontTx/>
              <a:buNone/>
            </a:pPr>
            <a:r>
              <a:rPr lang="en-US" altLang="en-US" sz="3600" dirty="0">
                <a:solidFill>
                  <a:schemeClr val="tx1"/>
                </a:solidFill>
                <a:latin typeface="Arial" panose="020B0604020202020204" pitchFamily="34" charset="0"/>
              </a:rPr>
              <a:t>Adaptive Response Mechanisms (cont.)</a:t>
            </a:r>
          </a:p>
        </p:txBody>
      </p:sp>
      <p:sp>
        <p:nvSpPr>
          <p:cNvPr id="21507" name="Rectangle 3">
            <a:extLst>
              <a:ext uri="{FF2B5EF4-FFF2-40B4-BE49-F238E27FC236}">
                <a16:creationId xmlns:a16="http://schemas.microsoft.com/office/drawing/2014/main" id="{6D855707-43A6-FB75-F61C-3D3BC07BAE56}"/>
              </a:ext>
            </a:extLst>
          </p:cNvPr>
          <p:cNvSpPr>
            <a:spLocks noGrp="1" noChangeArrowheads="1"/>
          </p:cNvSpPr>
          <p:nvPr>
            <p:ph idx="1"/>
          </p:nvPr>
        </p:nvSpPr>
        <p:spPr>
          <a:xfrm>
            <a:off x="857250" y="1379883"/>
            <a:ext cx="6991350" cy="5067300"/>
          </a:xfrm>
        </p:spPr>
        <p:txBody>
          <a:bodyPr>
            <a:normAutofit/>
          </a:bodyPr>
          <a:lstStyle/>
          <a:p>
            <a:pPr marL="342900" indent="-342900">
              <a:spcBef>
                <a:spcPts val="0"/>
              </a:spcBef>
              <a:defRPr/>
            </a:pPr>
            <a:r>
              <a:rPr lang="en-US" altLang="en-US" sz="2400" dirty="0">
                <a:latin typeface="+mn-lt"/>
              </a:rPr>
              <a:t>Response mechanisms (cont.):</a:t>
            </a:r>
          </a:p>
          <a:p>
            <a:pPr lvl="1">
              <a:buFont typeface="Calibri" panose="020F0502020204030204" pitchFamily="34" charset="0"/>
              <a:buChar char="―"/>
            </a:pPr>
            <a:r>
              <a:rPr lang="en-US" altLang="en-US" sz="2000" dirty="0"/>
              <a:t>s</a:t>
            </a:r>
            <a:r>
              <a:rPr lang="en-US" altLang="en-US" sz="2000" dirty="0">
                <a:latin typeface="+mn-lt"/>
              </a:rPr>
              <a:t>lowed mitosis (permits DNA repair enzymes to accomplish their function)</a:t>
            </a:r>
            <a:r>
              <a:rPr lang="en-US" altLang="en-US" sz="2000" baseline="30000" dirty="0">
                <a:latin typeface="+mn-lt"/>
              </a:rPr>
              <a:t>6</a:t>
            </a:r>
            <a:endParaRPr lang="en-US" altLang="en-US" sz="2000" dirty="0">
              <a:latin typeface="+mn-lt"/>
            </a:endParaRPr>
          </a:p>
          <a:p>
            <a:pPr lvl="1">
              <a:buFont typeface="Calibri" panose="020F0502020204030204" pitchFamily="34" charset="0"/>
              <a:buChar char="―"/>
            </a:pPr>
            <a:r>
              <a:rPr lang="en-US" altLang="en-US" sz="2000" dirty="0">
                <a:latin typeface="+mn-lt"/>
              </a:rPr>
              <a:t>induced apoptosis (destroys unrepaired cells)</a:t>
            </a:r>
          </a:p>
          <a:p>
            <a:pPr lvl="1">
              <a:buFont typeface="Calibri" panose="020F0502020204030204" pitchFamily="34" charset="0"/>
              <a:buChar char="―"/>
            </a:pPr>
            <a:r>
              <a:rPr lang="en-US" altLang="en-US" sz="2000" dirty="0"/>
              <a:t>b</a:t>
            </a:r>
            <a:r>
              <a:rPr lang="en-US" altLang="en-US" sz="2000" dirty="0">
                <a:latin typeface="+mn-lt"/>
              </a:rPr>
              <a:t>ystander effects (neighboring undamaged cells trade chemical messengers to enhance apoptosis in cells with unrepaired DNA)</a:t>
            </a:r>
          </a:p>
          <a:p>
            <a:pPr lvl="1">
              <a:buFont typeface="Calibri" panose="020F0502020204030204" pitchFamily="34" charset="0"/>
              <a:buChar char="―"/>
            </a:pPr>
            <a:r>
              <a:rPr lang="en-US" altLang="en-US" sz="2000" dirty="0"/>
              <a:t>enhanced </a:t>
            </a:r>
            <a:r>
              <a:rPr lang="en-US" altLang="en-US" sz="2000" dirty="0">
                <a:latin typeface="+mn-lt"/>
              </a:rPr>
              <a:t>immune system surveillance and removal of remaining unrepaired cells</a:t>
            </a:r>
            <a:r>
              <a:rPr lang="en-US" altLang="en-US" sz="2000" baseline="30000" dirty="0">
                <a:latin typeface="+mn-lt"/>
              </a:rPr>
              <a:t>7</a:t>
            </a:r>
            <a:endParaRPr lang="en-US" altLang="en-US" sz="2000" dirty="0"/>
          </a:p>
        </p:txBody>
      </p:sp>
    </p:spTree>
    <p:extLst>
      <p:ext uri="{BB962C8B-B14F-4D97-AF65-F5344CB8AC3E}">
        <p14:creationId xmlns:p14="http://schemas.microsoft.com/office/powerpoint/2010/main" val="34995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CDC82-C3D6-0228-6B73-EBC86BD52060}"/>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59B5A422-C0CB-3354-804D-1670314E101C}"/>
              </a:ext>
            </a:extLst>
          </p:cNvPr>
          <p:cNvSpPr>
            <a:spLocks noGrp="1" noChangeArrowheads="1"/>
          </p:cNvSpPr>
          <p:nvPr>
            <p:ph type="title"/>
          </p:nvPr>
        </p:nvSpPr>
        <p:spPr>
          <a:xfrm>
            <a:off x="457200" y="381000"/>
            <a:ext cx="8077200" cy="609600"/>
          </a:xfrm>
        </p:spPr>
        <p:txBody>
          <a:bodyPr>
            <a:noAutofit/>
          </a:bodyPr>
          <a:lstStyle/>
          <a:p>
            <a:pPr algn="ctr" eaLnBrk="1" hangingPunct="1">
              <a:lnSpc>
                <a:spcPct val="100000"/>
              </a:lnSpc>
              <a:spcBef>
                <a:spcPct val="50000"/>
              </a:spcBef>
              <a:buFontTx/>
              <a:buNone/>
            </a:pPr>
            <a:r>
              <a:rPr lang="en-US" altLang="en-US" sz="3600" dirty="0">
                <a:solidFill>
                  <a:schemeClr val="tx1"/>
                </a:solidFill>
                <a:latin typeface="Arial" panose="020B0604020202020204" pitchFamily="34" charset="0"/>
              </a:rPr>
              <a:t>Radiation Hormesis</a:t>
            </a:r>
          </a:p>
        </p:txBody>
      </p:sp>
      <p:sp>
        <p:nvSpPr>
          <p:cNvPr id="21507" name="Rectangle 3">
            <a:extLst>
              <a:ext uri="{FF2B5EF4-FFF2-40B4-BE49-F238E27FC236}">
                <a16:creationId xmlns:a16="http://schemas.microsoft.com/office/drawing/2014/main" id="{DE55E79F-1A6B-3AA0-56FE-C40488B90640}"/>
              </a:ext>
            </a:extLst>
          </p:cNvPr>
          <p:cNvSpPr>
            <a:spLocks noGrp="1" noChangeArrowheads="1"/>
          </p:cNvSpPr>
          <p:nvPr>
            <p:ph idx="1"/>
          </p:nvPr>
        </p:nvSpPr>
        <p:spPr>
          <a:xfrm>
            <a:off x="857250" y="1379883"/>
            <a:ext cx="7277100" cy="5067300"/>
          </a:xfrm>
        </p:spPr>
        <p:txBody>
          <a:bodyPr>
            <a:normAutofit/>
          </a:bodyPr>
          <a:lstStyle/>
          <a:p>
            <a:pPr eaLnBrk="1" fontAlgn="auto" hangingPunct="1">
              <a:spcBef>
                <a:spcPct val="50000"/>
              </a:spcBef>
              <a:spcAft>
                <a:spcPts val="0"/>
              </a:spcAft>
              <a:defRPr/>
            </a:pPr>
            <a:r>
              <a:rPr lang="en-US" altLang="en-US" sz="2400" dirty="0"/>
              <a:t>Although </a:t>
            </a:r>
            <a:r>
              <a:rPr lang="en-US" altLang="en-US" sz="2400" dirty="0">
                <a:latin typeface="+mn-lt"/>
              </a:rPr>
              <a:t>large </a:t>
            </a:r>
            <a:r>
              <a:rPr lang="en-US" altLang="en-US" sz="2400" u="sng" dirty="0">
                <a:latin typeface="+mn-lt"/>
              </a:rPr>
              <a:t>acute</a:t>
            </a:r>
            <a:r>
              <a:rPr lang="en-US" altLang="en-US" sz="2400" dirty="0">
                <a:latin typeface="+mn-lt"/>
              </a:rPr>
              <a:t> doses of ionizing radiation  </a:t>
            </a:r>
          </a:p>
          <a:p>
            <a:pPr eaLnBrk="1" fontAlgn="auto" hangingPunct="1">
              <a:spcBef>
                <a:spcPts val="0"/>
              </a:spcBef>
              <a:spcAft>
                <a:spcPts val="0"/>
              </a:spcAft>
              <a:buFontTx/>
              <a:buNone/>
              <a:defRPr/>
            </a:pPr>
            <a:r>
              <a:rPr lang="en-US" altLang="en-US" sz="2400" dirty="0">
                <a:latin typeface="+mn-lt"/>
              </a:rPr>
              <a:t>    can induce cancer, small doses reduce total</a:t>
            </a:r>
          </a:p>
          <a:p>
            <a:pPr eaLnBrk="1" fontAlgn="auto" hangingPunct="1">
              <a:spcBef>
                <a:spcPts val="0"/>
              </a:spcBef>
              <a:spcAft>
                <a:spcPts val="0"/>
              </a:spcAft>
              <a:buFontTx/>
              <a:buNone/>
              <a:defRPr/>
            </a:pPr>
            <a:r>
              <a:rPr lang="en-US" altLang="en-US" sz="2400" dirty="0">
                <a:latin typeface="+mn-lt"/>
              </a:rPr>
              <a:t>    cancer </a:t>
            </a:r>
            <a:r>
              <a:rPr lang="en-US" altLang="en-US" sz="2400" i="1" dirty="0">
                <a:latin typeface="+mn-lt"/>
              </a:rPr>
              <a:t>mortality</a:t>
            </a:r>
            <a:r>
              <a:rPr lang="en-US" altLang="en-US" sz="2400" dirty="0">
                <a:latin typeface="+mn-lt"/>
              </a:rPr>
              <a:t> in both animals and humans</a:t>
            </a:r>
            <a:r>
              <a:rPr lang="en-US" altLang="en-US" sz="2400" baseline="30000" dirty="0">
                <a:latin typeface="+mn-lt"/>
              </a:rPr>
              <a:t>1,2,3</a:t>
            </a:r>
            <a:endParaRPr lang="en-US" altLang="en-US" sz="2400" dirty="0">
              <a:latin typeface="+mn-lt"/>
            </a:endParaRPr>
          </a:p>
          <a:p>
            <a:pPr eaLnBrk="1" fontAlgn="auto" hangingPunct="1">
              <a:spcBef>
                <a:spcPct val="25000"/>
              </a:spcBef>
              <a:spcAft>
                <a:spcPts val="0"/>
              </a:spcAft>
              <a:defRPr/>
            </a:pPr>
            <a:r>
              <a:rPr lang="en-US" altLang="en-US" sz="2400" dirty="0"/>
              <a:t>Concept </a:t>
            </a:r>
            <a:r>
              <a:rPr lang="en-US" altLang="en-US" sz="2400" dirty="0">
                <a:latin typeface="+mn-lt"/>
              </a:rPr>
              <a:t>of radiation hormesis currently applied</a:t>
            </a:r>
          </a:p>
          <a:p>
            <a:pPr eaLnBrk="1" fontAlgn="auto" hangingPunct="1">
              <a:spcBef>
                <a:spcPts val="0"/>
              </a:spcBef>
              <a:spcAft>
                <a:spcPts val="0"/>
              </a:spcAft>
              <a:buFontTx/>
              <a:buNone/>
              <a:defRPr/>
            </a:pPr>
            <a:r>
              <a:rPr lang="en-US" altLang="en-US" sz="2400" dirty="0">
                <a:latin typeface="+mn-lt"/>
              </a:rPr>
              <a:t>    to physiological effects of </a:t>
            </a:r>
            <a:r>
              <a:rPr lang="en-US" altLang="en-US" sz="2400" u="sng" dirty="0">
                <a:latin typeface="+mn-lt"/>
              </a:rPr>
              <a:t>acute</a:t>
            </a:r>
            <a:r>
              <a:rPr lang="en-US" altLang="en-US" sz="2400" dirty="0">
                <a:latin typeface="+mn-lt"/>
              </a:rPr>
              <a:t> low Linear</a:t>
            </a:r>
          </a:p>
          <a:p>
            <a:pPr eaLnBrk="1" fontAlgn="auto" hangingPunct="1">
              <a:spcBef>
                <a:spcPts val="0"/>
              </a:spcBef>
              <a:spcAft>
                <a:spcPts val="0"/>
              </a:spcAft>
              <a:buFontTx/>
              <a:buNone/>
              <a:defRPr/>
            </a:pPr>
            <a:r>
              <a:rPr lang="en-US" altLang="en-US" sz="2400" dirty="0"/>
              <a:t>   </a:t>
            </a:r>
            <a:r>
              <a:rPr lang="en-US" altLang="en-US" sz="2400" dirty="0">
                <a:latin typeface="+mn-lt"/>
              </a:rPr>
              <a:t> Energy Transfer (LET) radiation exposures in</a:t>
            </a:r>
          </a:p>
          <a:p>
            <a:pPr eaLnBrk="1" fontAlgn="auto" hangingPunct="1">
              <a:spcBef>
                <a:spcPts val="0"/>
              </a:spcBef>
              <a:spcAft>
                <a:spcPts val="0"/>
              </a:spcAft>
              <a:buFontTx/>
              <a:buNone/>
              <a:defRPr/>
            </a:pPr>
            <a:r>
              <a:rPr lang="en-US" altLang="en-US" sz="2400" dirty="0"/>
              <a:t>   </a:t>
            </a:r>
            <a:r>
              <a:rPr lang="en-US" altLang="en-US" sz="2400" dirty="0">
                <a:latin typeface="+mn-lt"/>
              </a:rPr>
              <a:t> range of 1 to 50 </a:t>
            </a:r>
            <a:r>
              <a:rPr lang="en-US" altLang="en-US" sz="2400" dirty="0" err="1">
                <a:latin typeface="+mn-lt"/>
              </a:rPr>
              <a:t>cGy</a:t>
            </a:r>
            <a:r>
              <a:rPr lang="en-US" altLang="en-US" sz="2400" dirty="0">
                <a:latin typeface="+mn-lt"/>
              </a:rPr>
              <a:t> (or 50 rads) of total absorbed dose</a:t>
            </a:r>
          </a:p>
          <a:p>
            <a:pPr eaLnBrk="1" fontAlgn="auto" hangingPunct="1">
              <a:spcBef>
                <a:spcPct val="25000"/>
              </a:spcBef>
              <a:spcAft>
                <a:spcPts val="0"/>
              </a:spcAft>
              <a:defRPr/>
            </a:pPr>
            <a:r>
              <a:rPr lang="en-US" altLang="en-US" sz="2400" dirty="0"/>
              <a:t>Gamma-rays </a:t>
            </a:r>
            <a:r>
              <a:rPr lang="en-US" altLang="en-US" sz="2400" dirty="0">
                <a:latin typeface="+mn-lt"/>
              </a:rPr>
              <a:t>and x-rays constitute low LET </a:t>
            </a:r>
          </a:p>
          <a:p>
            <a:pPr eaLnBrk="1" fontAlgn="auto" hangingPunct="1">
              <a:spcBef>
                <a:spcPts val="0"/>
              </a:spcBef>
              <a:spcAft>
                <a:spcPts val="0"/>
              </a:spcAft>
              <a:buFontTx/>
              <a:buNone/>
              <a:defRPr/>
            </a:pPr>
            <a:r>
              <a:rPr lang="en-US" altLang="en-US" sz="2400" dirty="0">
                <a:latin typeface="+mn-lt"/>
              </a:rPr>
              <a:t>    radiation, for which 1 </a:t>
            </a:r>
            <a:r>
              <a:rPr lang="en-US" altLang="en-US" sz="2400" dirty="0" err="1">
                <a:latin typeface="+mn-lt"/>
              </a:rPr>
              <a:t>cGy</a:t>
            </a:r>
            <a:r>
              <a:rPr lang="en-US" altLang="en-US" sz="2400" dirty="0">
                <a:latin typeface="+mn-lt"/>
              </a:rPr>
              <a:t> = 1 rad = 1 rem</a:t>
            </a:r>
          </a:p>
          <a:p>
            <a:pPr eaLnBrk="1" hangingPunct="1"/>
            <a:endParaRPr lang="en-US" altLang="en-US" sz="2400" dirty="0"/>
          </a:p>
          <a:p>
            <a:pPr eaLnBrk="1" hangingPunct="1"/>
            <a:endParaRPr lang="en-US" altLang="en-US" sz="2400" dirty="0"/>
          </a:p>
        </p:txBody>
      </p:sp>
    </p:spTree>
    <p:extLst>
      <p:ext uri="{BB962C8B-B14F-4D97-AF65-F5344CB8AC3E}">
        <p14:creationId xmlns:p14="http://schemas.microsoft.com/office/powerpoint/2010/main" val="123758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44C337A-A6CA-C884-3A77-2AD64D2293F4}"/>
              </a:ext>
            </a:extLst>
          </p:cNvPr>
          <p:cNvSpPr>
            <a:spLocks noGrp="1" noChangeArrowheads="1"/>
          </p:cNvSpPr>
          <p:nvPr>
            <p:ph type="title"/>
          </p:nvPr>
        </p:nvSpPr>
        <p:spPr>
          <a:xfrm>
            <a:off x="457200" y="381000"/>
            <a:ext cx="8077200" cy="609600"/>
          </a:xfrm>
        </p:spPr>
        <p:txBody>
          <a:bodyPr>
            <a:noAutofit/>
          </a:bodyPr>
          <a:lstStyle/>
          <a:p>
            <a:pPr algn="ctr" eaLnBrk="1" hangingPunct="1"/>
            <a:r>
              <a:rPr lang="en-US" altLang="en-US" sz="3600" dirty="0">
                <a:solidFill>
                  <a:schemeClr val="tx1"/>
                </a:solidFill>
                <a:latin typeface="Arial" panose="020B0604020202020204" pitchFamily="34" charset="0"/>
              </a:rPr>
              <a:t>Radiation-induced Adaptive Protection</a:t>
            </a:r>
            <a:endParaRPr lang="en-US" altLang="en-US" dirty="0">
              <a:solidFill>
                <a:schemeClr val="tx1"/>
              </a:solidFill>
              <a:latin typeface="Arial" panose="020B0604020202020204" pitchFamily="34" charset="0"/>
              <a:cs typeface="Arial" panose="020B0604020202020204" pitchFamily="34" charset="0"/>
            </a:endParaRPr>
          </a:p>
        </p:txBody>
      </p:sp>
      <p:sp>
        <p:nvSpPr>
          <p:cNvPr id="21507" name="Rectangle 3">
            <a:extLst>
              <a:ext uri="{FF2B5EF4-FFF2-40B4-BE49-F238E27FC236}">
                <a16:creationId xmlns:a16="http://schemas.microsoft.com/office/drawing/2014/main" id="{C657E0D9-5698-0615-31D0-7DCB13DA97A2}"/>
              </a:ext>
            </a:extLst>
          </p:cNvPr>
          <p:cNvSpPr>
            <a:spLocks noGrp="1" noChangeArrowheads="1"/>
          </p:cNvSpPr>
          <p:nvPr>
            <p:ph idx="1"/>
          </p:nvPr>
        </p:nvSpPr>
        <p:spPr>
          <a:xfrm>
            <a:off x="533400" y="1409700"/>
            <a:ext cx="8077200" cy="5067300"/>
          </a:xfrm>
        </p:spPr>
        <p:txBody>
          <a:bodyPr>
            <a:normAutofit/>
          </a:bodyPr>
          <a:lstStyle/>
          <a:p>
            <a:pPr eaLnBrk="1" hangingPunct="1"/>
            <a:r>
              <a:rPr lang="en-US" altLang="en-US" sz="2800" dirty="0"/>
              <a:t>Response of body’s adaptive protection systems dependent on dose-rate, as well as total dose </a:t>
            </a:r>
            <a:endParaRPr lang="en-US" altLang="en-US" sz="2400" dirty="0"/>
          </a:p>
          <a:p>
            <a:pPr eaLnBrk="1" hangingPunct="1"/>
            <a:r>
              <a:rPr lang="en-US" altLang="en-US" sz="2800" dirty="0"/>
              <a:t> Probability of </a:t>
            </a:r>
            <a:r>
              <a:rPr lang="en-US" altLang="en-US" sz="2800" dirty="0">
                <a:latin typeface="+mn-lt"/>
              </a:rPr>
              <a:t>radiation-induced adaptive </a:t>
            </a:r>
          </a:p>
          <a:p>
            <a:pPr marL="0" indent="0">
              <a:spcBef>
                <a:spcPts val="0"/>
              </a:spcBef>
              <a:buNone/>
            </a:pPr>
            <a:r>
              <a:rPr lang="en-US" altLang="en-US" sz="2800" dirty="0"/>
              <a:t>    </a:t>
            </a:r>
            <a:r>
              <a:rPr lang="en-US" altLang="en-US" sz="2800" dirty="0">
                <a:latin typeface="+mn-lt"/>
              </a:rPr>
              <a:t>protection measurably outweighs probability</a:t>
            </a:r>
          </a:p>
          <a:p>
            <a:pPr marL="0" indent="0" eaLnBrk="1" hangingPunct="1">
              <a:spcBef>
                <a:spcPts val="0"/>
              </a:spcBef>
              <a:buNone/>
            </a:pPr>
            <a:r>
              <a:rPr lang="en-US" altLang="en-US" sz="2800" dirty="0"/>
              <a:t>    of </a:t>
            </a:r>
            <a:r>
              <a:rPr lang="en-US" altLang="en-US" sz="2800" dirty="0">
                <a:latin typeface="+mn-lt"/>
              </a:rPr>
              <a:t>damage from </a:t>
            </a:r>
            <a:r>
              <a:rPr lang="en-US" altLang="en-US" sz="2800" u="sng" dirty="0">
                <a:latin typeface="+mn-lt"/>
              </a:rPr>
              <a:t>acute</a:t>
            </a:r>
            <a:r>
              <a:rPr lang="en-US" altLang="en-US" sz="2800" dirty="0">
                <a:latin typeface="+mn-lt"/>
              </a:rPr>
              <a:t> whole-body doses</a:t>
            </a:r>
          </a:p>
          <a:p>
            <a:pPr marL="0" indent="0" eaLnBrk="1" hangingPunct="1">
              <a:spcBef>
                <a:spcPts val="0"/>
              </a:spcBef>
              <a:buNone/>
            </a:pPr>
            <a:r>
              <a:rPr lang="en-US" altLang="en-US" sz="2800" dirty="0"/>
              <a:t>    </a:t>
            </a:r>
            <a:r>
              <a:rPr lang="en-US" altLang="en-US" sz="2800" dirty="0">
                <a:latin typeface="+mn-lt"/>
              </a:rPr>
              <a:t>well below 0.2 Gy of low LET radiation</a:t>
            </a:r>
          </a:p>
          <a:p>
            <a:pPr marL="0" indent="0" eaLnBrk="1" hangingPunct="1">
              <a:spcBef>
                <a:spcPts val="0"/>
              </a:spcBef>
              <a:buNone/>
            </a:pPr>
            <a:r>
              <a:rPr lang="en-US" altLang="en-US" sz="2800" dirty="0"/>
              <a:t>    </a:t>
            </a:r>
            <a:r>
              <a:rPr lang="en-US" altLang="en-US" sz="2800" dirty="0">
                <a:latin typeface="+mn-lt"/>
              </a:rPr>
              <a:t>(next slide graphic)</a:t>
            </a:r>
            <a:r>
              <a:rPr lang="en-US" altLang="en-US" sz="2800" baseline="30000" dirty="0">
                <a:latin typeface="+mn-lt"/>
              </a:rPr>
              <a:t>4</a:t>
            </a:r>
            <a:endParaRPr lang="en-US"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F1FDF787-D1F0-74E8-3E0A-05779EA8C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60" y="152400"/>
            <a:ext cx="7647679" cy="560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a:extLst>
              <a:ext uri="{FF2B5EF4-FFF2-40B4-BE49-F238E27FC236}">
                <a16:creationId xmlns:a16="http://schemas.microsoft.com/office/drawing/2014/main" id="{1D690CD2-EA01-AFE7-C785-1515BA365633}"/>
              </a:ext>
            </a:extLst>
          </p:cNvPr>
          <p:cNvSpPr txBox="1">
            <a:spLocks noChangeArrowheads="1"/>
          </p:cNvSpPr>
          <p:nvPr/>
        </p:nvSpPr>
        <p:spPr bwMode="auto">
          <a:xfrm>
            <a:off x="1295400" y="5867400"/>
            <a:ext cx="6096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latin typeface="Times" panose="02020603050405020304" pitchFamily="18" charset="0"/>
              </a:rPr>
              <a:t>Ref. </a:t>
            </a:r>
            <a:r>
              <a:rPr lang="en-US" altLang="en-US" sz="1400" i="1" dirty="0">
                <a:latin typeface="Times" panose="02020603050405020304" pitchFamily="18" charset="0"/>
              </a:rPr>
              <a:t>Evidence for Beneficial Low Level Radiation Effects and Radiation Hormesis</a:t>
            </a:r>
            <a:r>
              <a:rPr lang="en-US" altLang="en-US" sz="1400" dirty="0">
                <a:latin typeface="Times" panose="02020603050405020304" pitchFamily="18" charset="0"/>
              </a:rPr>
              <a:t>, L.E. </a:t>
            </a:r>
            <a:r>
              <a:rPr lang="en-US" altLang="en-US" sz="1400" dirty="0" err="1">
                <a:latin typeface="Times" panose="02020603050405020304" pitchFamily="18" charset="0"/>
              </a:rPr>
              <a:t>Feinendegen</a:t>
            </a:r>
            <a:r>
              <a:rPr lang="en-US" altLang="en-US" sz="1400" dirty="0">
                <a:latin typeface="Times" panose="02020603050405020304" pitchFamily="18" charset="0"/>
              </a:rPr>
              <a:t>, MD, The British Journal of Radiology, 78 (2005), pp. 3–7</a:t>
            </a:r>
          </a:p>
        </p:txBody>
      </p:sp>
      <p:sp>
        <p:nvSpPr>
          <p:cNvPr id="3" name="TextBox 2">
            <a:extLst>
              <a:ext uri="{FF2B5EF4-FFF2-40B4-BE49-F238E27FC236}">
                <a16:creationId xmlns:a16="http://schemas.microsoft.com/office/drawing/2014/main" id="{415D7944-8590-766E-FDE5-1CBAB27A41E8}"/>
              </a:ext>
            </a:extLst>
          </p:cNvPr>
          <p:cNvSpPr txBox="1"/>
          <p:nvPr/>
        </p:nvSpPr>
        <p:spPr>
          <a:xfrm>
            <a:off x="457200" y="6502012"/>
            <a:ext cx="381000" cy="369332"/>
          </a:xfrm>
          <a:prstGeom prst="rect">
            <a:avLst/>
          </a:prstGeom>
          <a:noFill/>
        </p:spPr>
        <p:txBody>
          <a:bodyPr wrap="square">
            <a:spAutoFit/>
          </a:bodyPr>
          <a:lstStyle/>
          <a:p>
            <a:r>
              <a:rPr lang="en-US" dirty="0">
                <a:solidFill>
                  <a:srgbClr val="FF0000"/>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D4F388A7-E5F6-04AD-A3E7-F9605268D1C0}"/>
              </a:ext>
            </a:extLst>
          </p:cNvPr>
          <p:cNvSpPr txBox="1">
            <a:spLocks noChangeArrowheads="1"/>
          </p:cNvSpPr>
          <p:nvPr/>
        </p:nvSpPr>
        <p:spPr bwMode="auto">
          <a:xfrm>
            <a:off x="1371600" y="2438400"/>
            <a:ext cx="6553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a:latin typeface="Arial" panose="020B0604020202020204" pitchFamily="34" charset="0"/>
              </a:rPr>
              <a:t>Radiation Exposure and Cancer Mortality Observations</a:t>
            </a:r>
          </a:p>
        </p:txBody>
      </p:sp>
    </p:spTree>
    <p:extLst>
      <p:ext uri="{BB962C8B-B14F-4D97-AF65-F5344CB8AC3E}">
        <p14:creationId xmlns:p14="http://schemas.microsoft.com/office/powerpoint/2010/main" val="167076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DEB0B76-1EA2-F46A-E4DA-E6340A90EBA0}"/>
              </a:ext>
            </a:extLst>
          </p:cNvPr>
          <p:cNvSpPr>
            <a:spLocks noGrp="1" noChangeArrowheads="1"/>
          </p:cNvSpPr>
          <p:nvPr>
            <p:ph type="title"/>
          </p:nvPr>
        </p:nvSpPr>
        <p:spPr>
          <a:xfrm>
            <a:off x="457200" y="685800"/>
            <a:ext cx="8229600" cy="1096963"/>
          </a:xfrm>
        </p:spPr>
        <p:txBody>
          <a:bodyPr>
            <a:normAutofit fontScale="90000"/>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U.S. Radiation Exposure</a:t>
            </a:r>
            <a:br>
              <a:rPr lang="en-US" altLang="en-US" sz="3600" dirty="0">
                <a:solidFill>
                  <a:schemeClr val="tx1"/>
                </a:solidFill>
                <a:latin typeface="Arial" panose="020B0604020202020204" pitchFamily="34" charset="0"/>
                <a:cs typeface="Arial" panose="020B0604020202020204" pitchFamily="34" charset="0"/>
              </a:rPr>
            </a:br>
            <a:r>
              <a:rPr lang="en-US" altLang="en-US" sz="3600" dirty="0">
                <a:solidFill>
                  <a:schemeClr val="tx1"/>
                </a:solidFill>
                <a:latin typeface="Arial" panose="020B0604020202020204" pitchFamily="34" charset="0"/>
                <a:cs typeface="Arial" panose="020B0604020202020204" pitchFamily="34" charset="0"/>
              </a:rPr>
              <a:t>vs. Cancer Mortality</a:t>
            </a:r>
          </a:p>
        </p:txBody>
      </p:sp>
      <p:sp>
        <p:nvSpPr>
          <p:cNvPr id="93187" name="Text Box 3">
            <a:extLst>
              <a:ext uri="{FF2B5EF4-FFF2-40B4-BE49-F238E27FC236}">
                <a16:creationId xmlns:a16="http://schemas.microsoft.com/office/drawing/2014/main" id="{C0B24038-0286-4666-B667-95611636F718}"/>
              </a:ext>
            </a:extLst>
          </p:cNvPr>
          <p:cNvSpPr txBox="1">
            <a:spLocks noChangeArrowheads="1"/>
          </p:cNvSpPr>
          <p:nvPr/>
        </p:nvSpPr>
        <p:spPr bwMode="auto">
          <a:xfrm>
            <a:off x="876300" y="2438400"/>
            <a:ext cx="7391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mn-lt"/>
              </a:rPr>
              <a:t>Next two slides show areas of highest gamma-ray and cosmic-ray radiation exposure in U.S. also areas of lowest cancer mortality</a:t>
            </a:r>
          </a:p>
        </p:txBody>
      </p:sp>
    </p:spTree>
    <p:extLst>
      <p:ext uri="{BB962C8B-B14F-4D97-AF65-F5344CB8AC3E}">
        <p14:creationId xmlns:p14="http://schemas.microsoft.com/office/powerpoint/2010/main" val="22988787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8166</TotalTime>
  <Words>3620</Words>
  <Application>Microsoft Office PowerPoint</Application>
  <PresentationFormat>On-screen Show (4:3)</PresentationFormat>
  <Paragraphs>323</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MS PGothic</vt:lpstr>
      <vt:lpstr>Arial</vt:lpstr>
      <vt:lpstr>Calibri</vt:lpstr>
      <vt:lpstr>Stone Sans ITC TT-Semi</vt:lpstr>
      <vt:lpstr>Times</vt:lpstr>
      <vt:lpstr>Times New Roman</vt:lpstr>
      <vt:lpstr>Trebuchet MS</vt:lpstr>
      <vt:lpstr>Wingdings 3</vt:lpstr>
      <vt:lpstr>Facet</vt:lpstr>
      <vt:lpstr>Radiation Hormesis</vt:lpstr>
      <vt:lpstr>PowerPoint Presentation</vt:lpstr>
      <vt:lpstr>Adaptive Response Mechanismsa</vt:lpstr>
      <vt:lpstr>Adaptive Response Mechanisms (cont.)</vt:lpstr>
      <vt:lpstr>Radiation Hormesis</vt:lpstr>
      <vt:lpstr>Radiation-induced Adaptive Protection</vt:lpstr>
      <vt:lpstr>PowerPoint Presentation</vt:lpstr>
      <vt:lpstr>PowerPoint Presentation</vt:lpstr>
      <vt:lpstr>U.S. Radiation Exposure vs. Cancer Mortality</vt:lpstr>
      <vt:lpstr>PowerPoint Presentation</vt:lpstr>
      <vt:lpstr>PowerPoint Presentation</vt:lpstr>
      <vt:lpstr>PowerPoint Presentation</vt:lpstr>
      <vt:lpstr>PowerPoint Presentation</vt:lpstr>
      <vt:lpstr>PowerPoint Presentation</vt:lpstr>
      <vt:lpstr>PowerPoint Presentation</vt:lpstr>
      <vt:lpstr>Idealized Dose-Response Curve (cont.)</vt:lpstr>
      <vt:lpstr>Idealized Dose-Response Curve (cont.)</vt:lpstr>
      <vt:lpstr>PowerPoint Presentation</vt:lpstr>
      <vt:lpstr>PowerPoint Presentation</vt:lpstr>
      <vt:lpstr>PowerPoint Presentation</vt:lpstr>
      <vt:lpstr>Reasonable Radiation Thresholds Based on Hormesis Data</vt:lpstr>
      <vt:lpstr>Chronic Exposures in Perspective</vt:lpstr>
      <vt:lpstr>Radiation Exposure Studies Supporting Hormesis</vt:lpstr>
      <vt:lpstr>Radiation Hormesis Summary</vt:lpstr>
      <vt:lpstr>Radiation Hormesis Summary (cont.)</vt:lpstr>
      <vt:lpstr>References</vt:lpstr>
      <vt:lpstr>References (cont.)</vt:lpstr>
      <vt:lpstr>References (cont.)</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Hormesis</dc:title>
  <dc:creator>PC User</dc:creator>
  <cp:lastModifiedBy>Jeffrey Mahn</cp:lastModifiedBy>
  <cp:revision>470</cp:revision>
  <cp:lastPrinted>2023-06-02T22:23:39Z</cp:lastPrinted>
  <dcterms:created xsi:type="dcterms:W3CDTF">2012-07-31T17:31:59Z</dcterms:created>
  <dcterms:modified xsi:type="dcterms:W3CDTF">2025-07-05T03:48:10Z</dcterms:modified>
</cp:coreProperties>
</file>