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2"/>
  </p:notesMasterIdLst>
  <p:sldIdLst>
    <p:sldId id="256" r:id="rId2"/>
    <p:sldId id="292" r:id="rId3"/>
    <p:sldId id="305" r:id="rId4"/>
    <p:sldId id="310" r:id="rId5"/>
    <p:sldId id="311" r:id="rId6"/>
    <p:sldId id="306" r:id="rId7"/>
    <p:sldId id="314" r:id="rId8"/>
    <p:sldId id="412" r:id="rId9"/>
    <p:sldId id="318" r:id="rId10"/>
    <p:sldId id="327" r:id="rId11"/>
    <p:sldId id="420" r:id="rId12"/>
    <p:sldId id="371" r:id="rId13"/>
    <p:sldId id="415" r:id="rId14"/>
    <p:sldId id="258" r:id="rId15"/>
    <p:sldId id="465" r:id="rId16"/>
    <p:sldId id="439" r:id="rId17"/>
    <p:sldId id="404" r:id="rId18"/>
    <p:sldId id="405" r:id="rId19"/>
    <p:sldId id="443" r:id="rId20"/>
    <p:sldId id="444" r:id="rId21"/>
    <p:sldId id="445" r:id="rId22"/>
    <p:sldId id="446" r:id="rId23"/>
    <p:sldId id="416" r:id="rId24"/>
    <p:sldId id="321" r:id="rId25"/>
    <p:sldId id="322" r:id="rId26"/>
    <p:sldId id="406" r:id="rId27"/>
    <p:sldId id="324" r:id="rId28"/>
    <p:sldId id="323" r:id="rId29"/>
    <p:sldId id="325" r:id="rId30"/>
    <p:sldId id="409" r:id="rId31"/>
    <p:sldId id="408" r:id="rId32"/>
    <p:sldId id="437" r:id="rId33"/>
    <p:sldId id="432" r:id="rId34"/>
    <p:sldId id="433" r:id="rId35"/>
    <p:sldId id="326" r:id="rId36"/>
    <p:sldId id="411" r:id="rId37"/>
    <p:sldId id="410" r:id="rId38"/>
    <p:sldId id="422" r:id="rId39"/>
    <p:sldId id="431" r:id="rId40"/>
    <p:sldId id="430" r:id="rId41"/>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DD2"/>
    <a:srgbClr val="C7B5BD"/>
    <a:srgbClr val="D0C0C7"/>
    <a:srgbClr val="E3D1D6"/>
    <a:srgbClr val="FF7C80"/>
    <a:srgbClr val="DDD1D6"/>
    <a:srgbClr val="DCD2D7"/>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1858" y="21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23" y="-11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Mahn" userId="109b16af98346827" providerId="LiveId" clId="{DA1AFCE5-CDA8-4238-BA03-A898C33F9A57}"/>
    <pc:docChg chg="modSld">
      <pc:chgData name="Jeffrey Mahn" userId="109b16af98346827" providerId="LiveId" clId="{DA1AFCE5-CDA8-4238-BA03-A898C33F9A57}" dt="2023-06-08T02:53:59.715" v="0" actId="1076"/>
      <pc:docMkLst>
        <pc:docMk/>
      </pc:docMkLst>
      <pc:sldChg chg="modSp mod">
        <pc:chgData name="Jeffrey Mahn" userId="109b16af98346827" providerId="LiveId" clId="{DA1AFCE5-CDA8-4238-BA03-A898C33F9A57}" dt="2023-06-08T02:53:59.715" v="0" actId="1076"/>
        <pc:sldMkLst>
          <pc:docMk/>
          <pc:sldMk cId="0" sldId="305"/>
        </pc:sldMkLst>
        <pc:spChg chg="mod">
          <ac:chgData name="Jeffrey Mahn" userId="109b16af98346827" providerId="LiveId" clId="{DA1AFCE5-CDA8-4238-BA03-A898C33F9A57}" dt="2023-06-08T02:53:59.715" v="0" actId="1076"/>
          <ac:spMkLst>
            <pc:docMk/>
            <pc:sldMk cId="0" sldId="305"/>
            <ac:spMk id="7171" creationId="{118D17D4-24FD-A811-292C-B0316EAC6ED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effrey\Desktop\Dose%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b="0" dirty="0"/>
              <a:t>Radiation Dose Ranges</a:t>
            </a:r>
          </a:p>
        </c:rich>
      </c:tx>
      <c:layout>
        <c:manualLayout>
          <c:xMode val="edge"/>
          <c:yMode val="edge"/>
          <c:x val="0.16600699912510936"/>
          <c:y val="3.7037037037037035E-2"/>
        </c:manualLayout>
      </c:layout>
      <c:overlay val="0"/>
    </c:title>
    <c:autoTitleDeleted val="0"/>
    <c:plotArea>
      <c:layout>
        <c:manualLayout>
          <c:layoutTarget val="inner"/>
          <c:xMode val="edge"/>
          <c:yMode val="edge"/>
          <c:x val="0.10951811023622048"/>
          <c:y val="0.17499999999999999"/>
          <c:w val="0.62050275590551185"/>
          <c:h val="0.79676420515003188"/>
        </c:manualLayout>
      </c:layout>
      <c:barChart>
        <c:barDir val="col"/>
        <c:grouping val="clustered"/>
        <c:varyColors val="0"/>
        <c:ser>
          <c:idx val="0"/>
          <c:order val="0"/>
          <c:tx>
            <c:strRef>
              <c:f>Sheet1!$A$2</c:f>
              <c:strCache>
                <c:ptCount val="1"/>
                <c:pt idx="0">
                  <c:v>Worldwide Background Dose</c:v>
                </c:pt>
              </c:strCache>
            </c:strRef>
          </c:tx>
          <c:spPr>
            <a:noFill/>
          </c:spPr>
          <c:invertIfNegative val="0"/>
          <c:cat>
            <c:numRef>
              <c:f>Sheet1!$H$2:$H$3</c:f>
              <c:numCache>
                <c:formatCode>General</c:formatCode>
                <c:ptCount val="2"/>
              </c:numCache>
            </c:numRef>
          </c:cat>
          <c:val>
            <c:numRef>
              <c:f>Sheet1!$D$2:$D$3</c:f>
              <c:numCache>
                <c:formatCode>General</c:formatCode>
                <c:ptCount val="2"/>
                <c:pt idx="0">
                  <c:v>1</c:v>
                </c:pt>
                <c:pt idx="1">
                  <c:v>26</c:v>
                </c:pt>
              </c:numCache>
            </c:numRef>
          </c:val>
          <c:extLst>
            <c:ext xmlns:c16="http://schemas.microsoft.com/office/drawing/2014/chart" uri="{C3380CC4-5D6E-409C-BE32-E72D297353CC}">
              <c16:uniqueId val="{00000000-A72E-49D7-985F-C467C6BA496F}"/>
            </c:ext>
          </c:extLst>
        </c:ser>
        <c:ser>
          <c:idx val="1"/>
          <c:order val="1"/>
          <c:tx>
            <c:strRef>
              <c:f>Sheet1!$A$3</c:f>
              <c:strCache>
                <c:ptCount val="1"/>
                <c:pt idx="0">
                  <c:v>Diagnostic Imaging Dose</c:v>
                </c:pt>
              </c:strCache>
            </c:strRef>
          </c:tx>
          <c:spPr>
            <a:noFill/>
          </c:spPr>
          <c:invertIfNegative val="0"/>
          <c:cat>
            <c:numRef>
              <c:f>Sheet1!$H$2:$H$3</c:f>
              <c:numCache>
                <c:formatCode>General</c:formatCode>
                <c:ptCount val="2"/>
              </c:numCache>
            </c:numRef>
          </c:cat>
          <c:val>
            <c:numRef>
              <c:f>Sheet1!$E$2:$E$3</c:f>
              <c:numCache>
                <c:formatCode>General</c:formatCode>
                <c:ptCount val="2"/>
                <c:pt idx="0">
                  <c:v>1</c:v>
                </c:pt>
                <c:pt idx="1">
                  <c:v>10</c:v>
                </c:pt>
              </c:numCache>
            </c:numRef>
          </c:val>
          <c:extLst>
            <c:ext xmlns:c16="http://schemas.microsoft.com/office/drawing/2014/chart" uri="{C3380CC4-5D6E-409C-BE32-E72D297353CC}">
              <c16:uniqueId val="{00000001-A72E-49D7-985F-C467C6BA496F}"/>
            </c:ext>
          </c:extLst>
        </c:ser>
        <c:ser>
          <c:idx val="2"/>
          <c:order val="2"/>
          <c:tx>
            <c:strRef>
              <c:f>Sheet1!$A$4</c:f>
              <c:strCache>
                <c:ptCount val="1"/>
                <c:pt idx="0">
                  <c:v>Cancer Therapy Dose</c:v>
                </c:pt>
              </c:strCache>
            </c:strRef>
          </c:tx>
          <c:spPr>
            <a:noFill/>
          </c:spPr>
          <c:invertIfNegative val="0"/>
          <c:cat>
            <c:numRef>
              <c:f>Sheet1!$H$2:$H$3</c:f>
              <c:numCache>
                <c:formatCode>General</c:formatCode>
                <c:ptCount val="2"/>
              </c:numCache>
            </c:numRef>
          </c:cat>
          <c:val>
            <c:numRef>
              <c:f>Sheet1!$F$2:$F$3</c:f>
              <c:numCache>
                <c:formatCode>General</c:formatCode>
                <c:ptCount val="2"/>
                <c:pt idx="0">
                  <c:v>1500</c:v>
                </c:pt>
                <c:pt idx="1">
                  <c:v>10000</c:v>
                </c:pt>
              </c:numCache>
            </c:numRef>
          </c:val>
          <c:extLst>
            <c:ext xmlns:c16="http://schemas.microsoft.com/office/drawing/2014/chart" uri="{C3380CC4-5D6E-409C-BE32-E72D297353CC}">
              <c16:uniqueId val="{00000002-A72E-49D7-985F-C467C6BA496F}"/>
            </c:ext>
          </c:extLst>
        </c:ser>
        <c:dLbls>
          <c:showLegendKey val="0"/>
          <c:showVal val="0"/>
          <c:showCatName val="0"/>
          <c:showSerName val="0"/>
          <c:showPercent val="0"/>
          <c:showBubbleSize val="0"/>
        </c:dLbls>
        <c:gapWidth val="300"/>
        <c:axId val="114189440"/>
        <c:axId val="114190976"/>
      </c:barChart>
      <c:catAx>
        <c:axId val="114189440"/>
        <c:scaling>
          <c:orientation val="minMax"/>
        </c:scaling>
        <c:delete val="0"/>
        <c:axPos val="b"/>
        <c:numFmt formatCode="@" sourceLinked="0"/>
        <c:majorTickMark val="none"/>
        <c:minorTickMark val="none"/>
        <c:tickLblPos val="nextTo"/>
        <c:crossAx val="114190976"/>
        <c:crosses val="autoZero"/>
        <c:auto val="0"/>
        <c:lblAlgn val="ctr"/>
        <c:lblOffset val="100"/>
        <c:noMultiLvlLbl val="0"/>
      </c:catAx>
      <c:valAx>
        <c:axId val="114190976"/>
        <c:scaling>
          <c:logBase val="10"/>
          <c:orientation val="minMax"/>
        </c:scaling>
        <c:delete val="0"/>
        <c:axPos val="l"/>
        <c:majorGridlines/>
        <c:title>
          <c:tx>
            <c:rich>
              <a:bodyPr rot="-5400000" vert="horz"/>
              <a:lstStyle/>
              <a:p>
                <a:pPr>
                  <a:defRPr/>
                </a:pPr>
                <a:r>
                  <a:rPr lang="en-US" sz="1200"/>
                  <a:t>Rem</a:t>
                </a:r>
              </a:p>
            </c:rich>
          </c:tx>
          <c:overlay val="0"/>
        </c:title>
        <c:numFmt formatCode="General" sourceLinked="1"/>
        <c:majorTickMark val="out"/>
        <c:minorTickMark val="none"/>
        <c:tickLblPos val="nextTo"/>
        <c:crossAx val="114189440"/>
        <c:crossesAt val="1"/>
        <c:crossBetween val="between"/>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cdr:x>
      <cdr:y>0.68919</cdr:y>
    </cdr:from>
    <cdr:to>
      <cdr:x>0.31</cdr:x>
      <cdr:y>0.97297</cdr:y>
    </cdr:to>
    <cdr:sp macro="" textlink="">
      <cdr:nvSpPr>
        <cdr:cNvPr id="2" name="Rectangle 1"/>
        <cdr:cNvSpPr/>
      </cdr:nvSpPr>
      <cdr:spPr>
        <a:xfrm xmlns:a="http://schemas.openxmlformats.org/drawingml/2006/main">
          <a:off x="1828800" y="3886200"/>
          <a:ext cx="533400" cy="1600200"/>
        </a:xfrm>
        <a:prstGeom xmlns:a="http://schemas.openxmlformats.org/drawingml/2006/main" prst="rect">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cdr:x>
      <cdr:y>0.77027</cdr:y>
    </cdr:from>
    <cdr:to>
      <cdr:x>0.47</cdr:x>
      <cdr:y>0.97297</cdr:y>
    </cdr:to>
    <cdr:sp macro="" textlink="">
      <cdr:nvSpPr>
        <cdr:cNvPr id="3" name="Rectangle 2"/>
        <cdr:cNvSpPr/>
      </cdr:nvSpPr>
      <cdr:spPr>
        <a:xfrm xmlns:a="http://schemas.openxmlformats.org/drawingml/2006/main">
          <a:off x="3048000" y="4343400"/>
          <a:ext cx="533400" cy="1143000"/>
        </a:xfrm>
        <a:prstGeom xmlns:a="http://schemas.openxmlformats.org/drawingml/2006/main" prst="rect">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0.62437</cdr:x>
      <cdr:y>0.23649</cdr:y>
    </cdr:from>
    <cdr:to>
      <cdr:x>0.83437</cdr:x>
      <cdr:y>0.29054</cdr:y>
    </cdr:to>
    <cdr:sp macro="" textlink="">
      <cdr:nvSpPr>
        <cdr:cNvPr id="4" name="TextBox 3"/>
        <cdr:cNvSpPr txBox="1"/>
      </cdr:nvSpPr>
      <cdr:spPr>
        <a:xfrm xmlns:a="http://schemas.openxmlformats.org/drawingml/2006/main">
          <a:off x="4757737" y="1333500"/>
          <a:ext cx="1600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Cancer Therapy Dose</a:t>
          </a:r>
        </a:p>
      </cdr:txBody>
    </cdr:sp>
  </cdr:relSizeAnchor>
  <cdr:relSizeAnchor xmlns:cdr="http://schemas.openxmlformats.org/drawingml/2006/chartDrawing">
    <cdr:from>
      <cdr:x>0.47</cdr:x>
      <cdr:y>0.82432</cdr:y>
    </cdr:from>
    <cdr:to>
      <cdr:x>0.71</cdr:x>
      <cdr:y>0.87838</cdr:y>
    </cdr:to>
    <cdr:sp macro="" textlink="">
      <cdr:nvSpPr>
        <cdr:cNvPr id="5" name="TextBox 4"/>
        <cdr:cNvSpPr txBox="1"/>
      </cdr:nvSpPr>
      <cdr:spPr>
        <a:xfrm xmlns:a="http://schemas.openxmlformats.org/drawingml/2006/main">
          <a:off x="3581400" y="4648200"/>
          <a:ext cx="1828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Diagnostic Imaging Dose</a:t>
          </a:r>
        </a:p>
      </cdr:txBody>
    </cdr:sp>
  </cdr:relSizeAnchor>
  <cdr:relSizeAnchor xmlns:cdr="http://schemas.openxmlformats.org/drawingml/2006/chartDrawing">
    <cdr:from>
      <cdr:x>0.1483</cdr:x>
      <cdr:y>0.56714</cdr:y>
    </cdr:from>
    <cdr:to>
      <cdr:x>0.41069</cdr:x>
      <cdr:y>0.6793</cdr:y>
    </cdr:to>
    <cdr:sp macro="" textlink="">
      <cdr:nvSpPr>
        <cdr:cNvPr id="6" name="TextBox 5"/>
        <cdr:cNvSpPr txBox="1"/>
      </cdr:nvSpPr>
      <cdr:spPr>
        <a:xfrm xmlns:a="http://schemas.openxmlformats.org/drawingml/2006/main">
          <a:off x="990600" y="2592964"/>
          <a:ext cx="1752600" cy="512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Annual Worldwide Back-ground Dose Range</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F561F1-0D5E-F263-A153-072B6EAE2C03}"/>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77F044A-1E9C-B8E6-DD07-0DB83B06C902}"/>
              </a:ext>
            </a:extLst>
          </p:cNvPr>
          <p:cNvSpPr>
            <a:spLocks noGrp="1"/>
          </p:cNvSpPr>
          <p:nvPr>
            <p:ph type="dt" idx="1"/>
          </p:nvPr>
        </p:nvSpPr>
        <p:spPr>
          <a:xfrm>
            <a:off x="3884613" y="0"/>
            <a:ext cx="2971800" cy="4635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DCA47BD-4DB9-472D-892C-C3C4703E2609}" type="datetimeFigureOut">
              <a:rPr lang="en-US"/>
              <a:pPr>
                <a:defRPr/>
              </a:pPr>
              <a:t>7/4/2025</a:t>
            </a:fld>
            <a:endParaRPr lang="en-US"/>
          </a:p>
        </p:txBody>
      </p:sp>
      <p:sp>
        <p:nvSpPr>
          <p:cNvPr id="4" name="Slide Image Placeholder 3">
            <a:extLst>
              <a:ext uri="{FF2B5EF4-FFF2-40B4-BE49-F238E27FC236}">
                <a16:creationId xmlns:a16="http://schemas.microsoft.com/office/drawing/2014/main" id="{6B576649-3774-514A-23FE-BD1D96B8BC86}"/>
              </a:ext>
            </a:extLst>
          </p:cNvPr>
          <p:cNvSpPr>
            <a:spLocks noGrp="1" noRot="1" noChangeAspect="1"/>
          </p:cNvSpPr>
          <p:nvPr>
            <p:ph type="sldImg" idx="2"/>
          </p:nvPr>
        </p:nvSpPr>
        <p:spPr>
          <a:xfrm>
            <a:off x="1349375" y="1154113"/>
            <a:ext cx="4159250" cy="31194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BA0FCE7-2305-7462-59A0-9E3D2E8CB8DE}"/>
              </a:ext>
            </a:extLst>
          </p:cNvPr>
          <p:cNvSpPr>
            <a:spLocks noGrp="1"/>
          </p:cNvSpPr>
          <p:nvPr>
            <p:ph type="body" sz="quarter" idx="3"/>
          </p:nvPr>
        </p:nvSpPr>
        <p:spPr>
          <a:xfrm>
            <a:off x="685800" y="4446588"/>
            <a:ext cx="5486400" cy="36385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DF3AB1B-3534-7865-D8EB-32C44A959265}"/>
              </a:ext>
            </a:extLst>
          </p:cNvPr>
          <p:cNvSpPr>
            <a:spLocks noGrp="1"/>
          </p:cNvSpPr>
          <p:nvPr>
            <p:ph type="ftr" sz="quarter" idx="4"/>
          </p:nvPr>
        </p:nvSpPr>
        <p:spPr>
          <a:xfrm>
            <a:off x="0" y="8775700"/>
            <a:ext cx="2971800" cy="4635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9447641-4542-92A6-33D1-EBC7473B6A58}"/>
              </a:ext>
            </a:extLst>
          </p:cNvPr>
          <p:cNvSpPr>
            <a:spLocks noGrp="1"/>
          </p:cNvSpPr>
          <p:nvPr>
            <p:ph type="sldNum" sz="quarter" idx="5"/>
          </p:nvPr>
        </p:nvSpPr>
        <p:spPr>
          <a:xfrm>
            <a:off x="3884613" y="8775700"/>
            <a:ext cx="2971800" cy="46355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BB4178-6177-4B38-ABE0-01186188FC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31BE86B-7871-93EC-A6CD-BCA61CF70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738447-4F0F-52C0-99C4-3855F687B9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Alpha particle and gamma-ray decay are governed by the electromagnetic and strong nuclear forces.</a:t>
            </a:r>
          </a:p>
          <a:p>
            <a:endParaRPr lang="en-US" altLang="en-US"/>
          </a:p>
          <a:p>
            <a:r>
              <a:rPr lang="en-US" altLang="en-US"/>
              <a:t>Beta particle decay is governed by the weak nuclear force.</a:t>
            </a:r>
          </a:p>
        </p:txBody>
      </p:sp>
      <p:sp>
        <p:nvSpPr>
          <p:cNvPr id="6148" name="Slide Number Placeholder 3">
            <a:extLst>
              <a:ext uri="{FF2B5EF4-FFF2-40B4-BE49-F238E27FC236}">
                <a16:creationId xmlns:a16="http://schemas.microsoft.com/office/drawing/2014/main" id="{DAB2D426-71D5-0C7F-CEC0-CF8B7A3DB1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5A4165-2288-4F94-9461-0A153EE5C158}"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7271F4-A04B-EFDB-D32E-6D0175E26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BA0CB45-CFDD-3F12-5AD6-F4447FF31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Radionuclides are also used as agricultural tools.</a:t>
            </a:r>
          </a:p>
          <a:p>
            <a:endParaRPr lang="en-US" altLang="en-US" dirty="0"/>
          </a:p>
        </p:txBody>
      </p:sp>
      <p:sp>
        <p:nvSpPr>
          <p:cNvPr id="28676" name="Slide Number Placeholder 3">
            <a:extLst>
              <a:ext uri="{FF2B5EF4-FFF2-40B4-BE49-F238E27FC236}">
                <a16:creationId xmlns:a16="http://schemas.microsoft.com/office/drawing/2014/main" id="{D548EA52-3F1E-D43B-8849-76E9C8462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DF2C0E-8DD3-4F40-8E47-01BB03263F72}"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F7F060C-E1E1-6013-64E7-BBADF96D58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F454121-FAA0-0D01-6411-E233146AC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Many radioisotopes are used in nuclear medicine for medical diagnostic imaging and for measuring and monitoring various biological processes.</a:t>
            </a:r>
          </a:p>
          <a:p>
            <a:endParaRPr lang="en-US" altLang="en-US" dirty="0"/>
          </a:p>
        </p:txBody>
      </p:sp>
      <p:sp>
        <p:nvSpPr>
          <p:cNvPr id="4" name="Slide Number Placeholder 3">
            <a:extLst>
              <a:ext uri="{FF2B5EF4-FFF2-40B4-BE49-F238E27FC236}">
                <a16:creationId xmlns:a16="http://schemas.microsoft.com/office/drawing/2014/main" id="{2D415AD7-2F8C-1ABD-05ED-A1EB95E0ECD0}"/>
              </a:ext>
            </a:extLst>
          </p:cNvPr>
          <p:cNvSpPr>
            <a:spLocks noGrp="1"/>
          </p:cNvSpPr>
          <p:nvPr>
            <p:ph type="sldNum" sz="quarter" idx="5"/>
          </p:nvPr>
        </p:nvSpPr>
        <p:spPr/>
        <p:txBody>
          <a:bodyPr/>
          <a:lstStyle/>
          <a:p>
            <a:pPr>
              <a:defRPr/>
            </a:pPr>
            <a:fld id="{C70610F7-F0FA-4122-B79A-77A6162A1EFA}" type="slidenum">
              <a:rPr lang="en-US" altLang="en-US" smtClean="0"/>
              <a:pPr>
                <a:defRPr/>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5714FB1-730D-72FE-0F3E-8540AD6013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D3647D2-D3BD-4241-D111-4BBF801AC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Ionizing radiation can be used for diagnostic imaging (Diagnostic Radiology) as well as for the treatment of cancer and other diseases (Therapeutic Radiology or Radiation Oncology). The difference is in the dose (next slide).</a:t>
            </a:r>
          </a:p>
        </p:txBody>
      </p:sp>
      <p:sp>
        <p:nvSpPr>
          <p:cNvPr id="32772" name="Slide Number Placeholder 3">
            <a:extLst>
              <a:ext uri="{FF2B5EF4-FFF2-40B4-BE49-F238E27FC236}">
                <a16:creationId xmlns:a16="http://schemas.microsoft.com/office/drawing/2014/main" id="{F3CBBF93-CA62-3C62-DB54-1879A669D3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6FBBF-0772-48B4-9802-72A1ADDAF20A}"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57AEB44-C8DD-4E60-1605-1F4977A56F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92139E3-A84B-6FFA-9FE7-F09FADEC1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graphic illustrates the difference between a diagnostic imaging radiation dose and a cancer therapy radiation dose.</a:t>
            </a:r>
          </a:p>
          <a:p>
            <a:endParaRPr lang="en-US" altLang="en-US" dirty="0"/>
          </a:p>
          <a:p>
            <a:r>
              <a:rPr lang="en-US" altLang="en-US" dirty="0"/>
              <a:t>Note that the lower end of the therapy dose is more than 100 times higher than the upper end of the diagnostic imaging dose. </a:t>
            </a:r>
          </a:p>
          <a:p>
            <a:endParaRPr lang="en-US" altLang="en-US" dirty="0"/>
          </a:p>
          <a:p>
            <a:r>
              <a:rPr lang="en-US" altLang="en-US" dirty="0"/>
              <a:t>There is no evidence of adverse health consequences, much less cancer risk, from a diagnostic radiation imaging dose.</a:t>
            </a:r>
          </a:p>
        </p:txBody>
      </p:sp>
      <p:sp>
        <p:nvSpPr>
          <p:cNvPr id="34820" name="Slide Number Placeholder 3">
            <a:extLst>
              <a:ext uri="{FF2B5EF4-FFF2-40B4-BE49-F238E27FC236}">
                <a16:creationId xmlns:a16="http://schemas.microsoft.com/office/drawing/2014/main" id="{BE53AF9D-5FD6-2E35-EE5A-669AB13D9D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FBDA78-A6F6-4372-95A1-FD12D1999AFA}"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BB4178-6177-4B38-ABE0-01186188FC15}" type="slidenum">
              <a:rPr lang="en-US" smtClean="0"/>
              <a:pPr>
                <a:defRPr/>
              </a:pPr>
              <a:t>15</a:t>
            </a:fld>
            <a:endParaRPr lang="en-US"/>
          </a:p>
        </p:txBody>
      </p:sp>
    </p:spTree>
    <p:extLst>
      <p:ext uri="{BB962C8B-B14F-4D97-AF65-F5344CB8AC3E}">
        <p14:creationId xmlns:p14="http://schemas.microsoft.com/office/powerpoint/2010/main" val="207115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316A489-D97E-F840-8729-C599068B2F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081CEF5-DDE5-3261-2DE8-307A716161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illustrates how radioactive iodine-131 is used to image the thyroid gland.</a:t>
            </a:r>
          </a:p>
          <a:p>
            <a:endParaRPr lang="en-US" altLang="en-US" dirty="0"/>
          </a:p>
          <a:p>
            <a:r>
              <a:rPr lang="en-US" b="0" i="0" dirty="0">
                <a:solidFill>
                  <a:srgbClr val="000000"/>
                </a:solidFill>
                <a:effectLst/>
              </a:rPr>
              <a:t>A radiotracer of iodine-131 is given to the patient orally.</a:t>
            </a:r>
            <a:endParaRPr lang="en-US" dirty="0">
              <a:solidFill>
                <a:srgbClr val="000000"/>
              </a:solidFill>
            </a:endParaRPr>
          </a:p>
          <a:p>
            <a:endParaRPr lang="en-US" dirty="0">
              <a:solidFill>
                <a:srgbClr val="000000"/>
              </a:solidFill>
            </a:endParaRPr>
          </a:p>
          <a:p>
            <a:r>
              <a:rPr lang="en-US" dirty="0">
                <a:solidFill>
                  <a:srgbClr val="000000"/>
                </a:solidFill>
              </a:rPr>
              <a:t>A</a:t>
            </a:r>
            <a:r>
              <a:rPr lang="en-US" b="0" i="0" dirty="0">
                <a:solidFill>
                  <a:srgbClr val="000000"/>
                </a:solidFill>
                <a:effectLst/>
              </a:rPr>
              <a:t> probe measures the amount of iodine uptake by the thyroid gland.</a:t>
            </a:r>
          </a:p>
          <a:p>
            <a:endParaRPr lang="en-US" altLang="en-US" dirty="0"/>
          </a:p>
          <a:p>
            <a:r>
              <a:rPr lang="en-US" b="0" i="0" dirty="0">
                <a:solidFill>
                  <a:srgbClr val="000000"/>
                </a:solidFill>
                <a:effectLst/>
              </a:rPr>
              <a:t>The scan then checks the distribution of the radioactive tracer in the gland to enable diagnosis of a variety of thyroid gland disorders and diseases.</a:t>
            </a:r>
          </a:p>
          <a:p>
            <a:endParaRPr lang="en-US" altLang="en-US" dirty="0">
              <a:solidFill>
                <a:srgbClr val="000000"/>
              </a:solidFill>
            </a:endParaRPr>
          </a:p>
          <a:p>
            <a:r>
              <a:rPr lang="en-US" altLang="en-US" dirty="0">
                <a:solidFill>
                  <a:srgbClr val="000000"/>
                </a:solidFill>
              </a:rPr>
              <a:t>The scans in the upper right of this graphic show a normal thyroid and a thyroid diagnosed with Graves disease.</a:t>
            </a:r>
            <a:endParaRPr lang="en-US" altLang="en-US" dirty="0"/>
          </a:p>
        </p:txBody>
      </p:sp>
      <p:sp>
        <p:nvSpPr>
          <p:cNvPr id="36868" name="Slide Number Placeholder 3">
            <a:extLst>
              <a:ext uri="{FF2B5EF4-FFF2-40B4-BE49-F238E27FC236}">
                <a16:creationId xmlns:a16="http://schemas.microsoft.com/office/drawing/2014/main" id="{A4EE416F-7CBA-F605-1D0A-8912576F4A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BA6715-B30E-469E-A4B5-99636DC6B0E4}"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Tree>
    <p:extLst>
      <p:ext uri="{BB962C8B-B14F-4D97-AF65-F5344CB8AC3E}">
        <p14:creationId xmlns:p14="http://schemas.microsoft.com/office/powerpoint/2010/main" val="108403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316A489-D97E-F840-8729-C599068B2F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081CEF5-DDE5-3261-2DE8-307A716161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Times New Roman" panose="02020603050405020304" pitchFamily="18" charset="0"/>
              </a:rPr>
              <a:t>CT is a medical imaging procedure that uses computer-processed x-rays to produce tomographic images or “slices” of specific areas of the body.</a:t>
            </a:r>
            <a:endParaRPr lang="en-US" altLang="en-US" dirty="0"/>
          </a:p>
        </p:txBody>
      </p:sp>
      <p:sp>
        <p:nvSpPr>
          <p:cNvPr id="36868" name="Slide Number Placeholder 3">
            <a:extLst>
              <a:ext uri="{FF2B5EF4-FFF2-40B4-BE49-F238E27FC236}">
                <a16:creationId xmlns:a16="http://schemas.microsoft.com/office/drawing/2014/main" id="{A4EE416F-7CBA-F605-1D0A-8912576F4A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BA6715-B30E-469E-A4B5-99636DC6B0E4}"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BCE8982-53AB-819A-E2DE-3B25BC0576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2919326-EF86-9C26-1C6E-88B03CFC9B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Times New Roman" panose="02020603050405020304" pitchFamily="18" charset="0"/>
              </a:rPr>
              <a:t>PET, one of the most sophisticated medical imaging technologies available today, is a type of nuclear medicine procedure that measures the metabolic activity of cells and produces a color-coded image of the body’s function, rather than its structure. </a:t>
            </a:r>
          </a:p>
          <a:p>
            <a:endParaRPr lang="en-US" altLang="en-US" dirty="0">
              <a:cs typeface="Times New Roman" panose="02020603050405020304" pitchFamily="18" charset="0"/>
            </a:endParaRPr>
          </a:p>
          <a:p>
            <a:r>
              <a:rPr lang="en-US" altLang="en-US" dirty="0">
                <a:cs typeface="Times New Roman" panose="02020603050405020304" pitchFamily="18" charset="0"/>
              </a:rPr>
              <a:t>PET scans are used primarily to evaluate people with cancer, brain diseases, and cardiac illnesses.</a:t>
            </a:r>
            <a:endParaRPr lang="en-US" altLang="en-US" dirty="0"/>
          </a:p>
        </p:txBody>
      </p:sp>
      <p:sp>
        <p:nvSpPr>
          <p:cNvPr id="38916" name="Slide Number Placeholder 3">
            <a:extLst>
              <a:ext uri="{FF2B5EF4-FFF2-40B4-BE49-F238E27FC236}">
                <a16:creationId xmlns:a16="http://schemas.microsoft.com/office/drawing/2014/main" id="{9D540C46-2533-67C4-0D05-C1B8FC7EF8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F73707-0E53-4FF5-B472-56B086577A3E}"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7271F4-A04B-EFDB-D32E-6D0175E26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BA0CB45-CFDD-3F12-5AD6-F4447FF31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External beam radiotherapy is the most common type of radiation therapy used for cancer treatment.</a:t>
            </a:r>
          </a:p>
          <a:p>
            <a:endParaRPr lang="en-US" altLang="en-US" dirty="0"/>
          </a:p>
          <a:p>
            <a:r>
              <a:rPr lang="en-US" dirty="0">
                <a:solidFill>
                  <a:srgbClr val="1A1A1A"/>
                </a:solidFill>
              </a:rPr>
              <a:t>External beam radiation is given most often as photon (x-ray) beams and less often as particle (proton, neutron) or electron beams.</a:t>
            </a:r>
          </a:p>
          <a:p>
            <a:endParaRPr lang="en-US" altLang="en-US" dirty="0">
              <a:solidFill>
                <a:srgbClr val="1A1A1A"/>
              </a:solidFill>
            </a:endParaRPr>
          </a:p>
          <a:p>
            <a:r>
              <a:rPr lang="en-US" dirty="0">
                <a:solidFill>
                  <a:srgbClr val="1A1A1A"/>
                </a:solidFill>
              </a:rPr>
              <a:t>Radiotherapy</a:t>
            </a:r>
            <a:r>
              <a:rPr lang="en-US" b="0" i="0" dirty="0">
                <a:solidFill>
                  <a:srgbClr val="1A1A1A"/>
                </a:solidFill>
                <a:effectLst/>
              </a:rPr>
              <a:t> machines focus the radiation beam on the exact location in such a way as to maximize the radiation reaching the cancer, while minimizing damage to normal tissue.</a:t>
            </a:r>
          </a:p>
          <a:p>
            <a:endParaRPr lang="en-US" altLang="en-US" dirty="0">
              <a:solidFill>
                <a:srgbClr val="1A1A1A"/>
              </a:solidFill>
            </a:endParaRPr>
          </a:p>
          <a:p>
            <a:r>
              <a:rPr lang="en-US" b="0" i="0" dirty="0">
                <a:solidFill>
                  <a:srgbClr val="1A1A1A"/>
                </a:solidFill>
                <a:effectLst/>
              </a:rPr>
              <a:t>Most patients get fractionated therapy treatments over many weeks to permit the recovery of nearby normal tissue via the body’s adaptive repair mechanisms. Lacking normal cell repair mechanisms, tumor cells are destroyed from the cumulative exposures.</a:t>
            </a:r>
            <a:endParaRPr lang="en-US" altLang="en-US" dirty="0"/>
          </a:p>
          <a:p>
            <a:endParaRPr lang="en-US" altLang="en-US" dirty="0"/>
          </a:p>
        </p:txBody>
      </p:sp>
      <p:sp>
        <p:nvSpPr>
          <p:cNvPr id="28676" name="Slide Number Placeholder 3">
            <a:extLst>
              <a:ext uri="{FF2B5EF4-FFF2-40B4-BE49-F238E27FC236}">
                <a16:creationId xmlns:a16="http://schemas.microsoft.com/office/drawing/2014/main" id="{D548EA52-3F1E-D43B-8849-76E9C8462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DF2C0E-8DD3-4F40-8E47-01BB03263F72}"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91418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7271F4-A04B-EFDB-D32E-6D0175E26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BA0CB45-CFDD-3F12-5AD6-F4447FF31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i="0" dirty="0">
                <a:solidFill>
                  <a:srgbClr val="444444"/>
                </a:solidFill>
                <a:effectLst/>
              </a:rPr>
              <a:t>Brachytherapy is a type of internal radiation therapy that places radioactive seeds, ribbons, or capsules in or very near a tumor.</a:t>
            </a:r>
          </a:p>
          <a:p>
            <a:endParaRPr lang="en-US" b="0" i="0" dirty="0">
              <a:solidFill>
                <a:srgbClr val="444444"/>
              </a:solidFill>
              <a:effectLst/>
            </a:endParaRPr>
          </a:p>
          <a:p>
            <a:r>
              <a:rPr lang="en-US" b="0" i="0" dirty="0">
                <a:solidFill>
                  <a:srgbClr val="444444"/>
                </a:solidFill>
                <a:effectLst/>
              </a:rPr>
              <a:t>It results </a:t>
            </a:r>
            <a:r>
              <a:rPr lang="en-US" dirty="0">
                <a:solidFill>
                  <a:srgbClr val="444444"/>
                </a:solidFill>
              </a:rPr>
              <a:t>in </a:t>
            </a:r>
            <a:r>
              <a:rPr lang="en-US" b="0" i="0" dirty="0">
                <a:solidFill>
                  <a:srgbClr val="444444"/>
                </a:solidFill>
                <a:effectLst/>
              </a:rPr>
              <a:t>higher doses of radiation being delivered to more-specific areas of the body, compared with external beam radiation therapy.</a:t>
            </a:r>
          </a:p>
          <a:p>
            <a:endParaRPr lang="en-US" altLang="en-US" dirty="0">
              <a:solidFill>
                <a:srgbClr val="444444"/>
              </a:solidFill>
            </a:endParaRPr>
          </a:p>
          <a:p>
            <a:r>
              <a:rPr lang="en-US" altLang="en-US" dirty="0">
                <a:solidFill>
                  <a:srgbClr val="444444"/>
                </a:solidFill>
              </a:rPr>
              <a:t>Brachytherapy is </a:t>
            </a:r>
            <a:r>
              <a:rPr lang="en-US" b="0" i="0" dirty="0">
                <a:solidFill>
                  <a:srgbClr val="444444"/>
                </a:solidFill>
                <a:effectLst/>
              </a:rPr>
              <a:t>very effective in treating cancer as the radiation is delivered with a high degree of accuracy and has a minimal risk of side effects, due to the targeted and precise nature of delivering the radiotherapy from inside the body.</a:t>
            </a:r>
            <a:endParaRPr lang="en-US" altLang="en-US" dirty="0"/>
          </a:p>
        </p:txBody>
      </p:sp>
      <p:sp>
        <p:nvSpPr>
          <p:cNvPr id="28676" name="Slide Number Placeholder 3">
            <a:extLst>
              <a:ext uri="{FF2B5EF4-FFF2-40B4-BE49-F238E27FC236}">
                <a16:creationId xmlns:a16="http://schemas.microsoft.com/office/drawing/2014/main" id="{D548EA52-3F1E-D43B-8849-76E9C8462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DF2C0E-8DD3-4F40-8E47-01BB03263F72}"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22242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9949249-B322-2A29-6FEF-45E6FA59C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6E9CDFD-C43C-16CF-10C2-FE1E558C45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92C977CE-2896-918A-1C0A-DAC1D5C48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DBD87F-D860-4DE2-A092-B5871E6DB6A6}"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7271F4-A04B-EFDB-D32E-6D0175E26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BA0CB45-CFDD-3F12-5AD6-F4447FF31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shows the size of brachytherapy seed implants.</a:t>
            </a:r>
          </a:p>
        </p:txBody>
      </p:sp>
      <p:sp>
        <p:nvSpPr>
          <p:cNvPr id="28676" name="Slide Number Placeholder 3">
            <a:extLst>
              <a:ext uri="{FF2B5EF4-FFF2-40B4-BE49-F238E27FC236}">
                <a16:creationId xmlns:a16="http://schemas.microsoft.com/office/drawing/2014/main" id="{D548EA52-3F1E-D43B-8849-76E9C8462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DF2C0E-8DD3-4F40-8E47-01BB03263F72}"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extLst>
      <p:ext uri="{BB962C8B-B14F-4D97-AF65-F5344CB8AC3E}">
        <p14:creationId xmlns:p14="http://schemas.microsoft.com/office/powerpoint/2010/main" val="49512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7271F4-A04B-EFDB-D32E-6D0175E26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BA0CB45-CFDD-3F12-5AD6-F4447FF31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Radiopharmaceutical therapy targets cancer cells with a radioactive drug.</a:t>
            </a:r>
          </a:p>
          <a:p>
            <a:endParaRPr lang="en-US" altLang="en-US" dirty="0"/>
          </a:p>
          <a:p>
            <a:r>
              <a:rPr lang="en-US" altLang="en-US" dirty="0"/>
              <a:t>The radiopharmaceutical is designed to react with or bind to cancer cells, while leaving normal cells unaffected.</a:t>
            </a:r>
          </a:p>
          <a:p>
            <a:endParaRPr lang="en-US" altLang="en-US" dirty="0"/>
          </a:p>
          <a:p>
            <a:r>
              <a:rPr lang="en-US" altLang="en-US" dirty="0"/>
              <a:t>FDA clinical trials are evaluating the use of Actinium-225 PSMA radioligand therapy to treat metastatic prostate cancer.</a:t>
            </a:r>
          </a:p>
        </p:txBody>
      </p:sp>
      <p:sp>
        <p:nvSpPr>
          <p:cNvPr id="28676" name="Slide Number Placeholder 3">
            <a:extLst>
              <a:ext uri="{FF2B5EF4-FFF2-40B4-BE49-F238E27FC236}">
                <a16:creationId xmlns:a16="http://schemas.microsoft.com/office/drawing/2014/main" id="{D548EA52-3F1E-D43B-8849-76E9C84621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DF2C0E-8DD3-4F40-8E47-01BB03263F72}"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007151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7489261-6968-4F2B-233C-AF8722AC07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87DD137-F1A1-D864-1938-DC6689A13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B230F4E-40DB-3C62-76E0-B9C5157388E1}"/>
              </a:ext>
            </a:extLst>
          </p:cNvPr>
          <p:cNvSpPr>
            <a:spLocks noGrp="1"/>
          </p:cNvSpPr>
          <p:nvPr>
            <p:ph type="sldNum" sz="quarter" idx="5"/>
          </p:nvPr>
        </p:nvSpPr>
        <p:spPr/>
        <p:txBody>
          <a:bodyPr/>
          <a:lstStyle/>
          <a:p>
            <a:pPr>
              <a:defRPr/>
            </a:pPr>
            <a:fld id="{4190B064-B19D-458D-8F0A-BDE09E460B2D}" type="slidenum">
              <a:rPr lang="en-US" altLang="en-US" smtClean="0"/>
              <a:pPr>
                <a:defRPr/>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BA7B034-73B3-93C8-AEF8-06DFD16A04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F4B9EF1-F823-EEA4-3616-272FE3451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Material thickness process control is one of numerous industrial applications of radioisotopes.</a:t>
            </a:r>
          </a:p>
        </p:txBody>
      </p:sp>
      <p:sp>
        <p:nvSpPr>
          <p:cNvPr id="43012" name="Slide Number Placeholder 3">
            <a:extLst>
              <a:ext uri="{FF2B5EF4-FFF2-40B4-BE49-F238E27FC236}">
                <a16:creationId xmlns:a16="http://schemas.microsoft.com/office/drawing/2014/main" id="{C2946F50-AE8D-2CFF-9E05-EB9B79E10B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2F9A4F-13B1-4903-9B4A-F8E82AE41637}"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B30D8DA-A3AB-B5A4-624E-871AED16E0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93BA99B-84E9-BE7E-49F7-0A88C7F244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Material level process control and package contents monitoring are two more industrial applications of radioisotopes.</a:t>
            </a:r>
          </a:p>
        </p:txBody>
      </p:sp>
      <p:sp>
        <p:nvSpPr>
          <p:cNvPr id="45060" name="Slide Number Placeholder 3">
            <a:extLst>
              <a:ext uri="{FF2B5EF4-FFF2-40B4-BE49-F238E27FC236}">
                <a16:creationId xmlns:a16="http://schemas.microsoft.com/office/drawing/2014/main" id="{B1473D49-5CB7-EBFC-2CD3-AE857091A0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106EF8-D295-40E4-9416-FDDF6750F2FF}"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1207C13-7751-87CC-A1D0-C0913C89A4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C7662BE-256A-5110-8E98-3B95840126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Process material flow measurement is another industrial application of radioisotopes.</a:t>
            </a:r>
          </a:p>
          <a:p>
            <a:endParaRPr lang="en-US" altLang="en-US"/>
          </a:p>
        </p:txBody>
      </p:sp>
      <p:sp>
        <p:nvSpPr>
          <p:cNvPr id="47108" name="Slide Number Placeholder 3">
            <a:extLst>
              <a:ext uri="{FF2B5EF4-FFF2-40B4-BE49-F238E27FC236}">
                <a16:creationId xmlns:a16="http://schemas.microsoft.com/office/drawing/2014/main" id="{7A1966CB-5031-7D17-E180-9393C4CE2F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3B60BD-F43E-4A8A-B817-7C675A2696A0}"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6F559AF-4941-1106-EE38-45D045DB25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6CE33FC-68F9-C285-E705-379C518A22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Non-destructive testing/examination is a very important industrial application of radioisotopes to assure material safety.</a:t>
            </a:r>
          </a:p>
        </p:txBody>
      </p:sp>
      <p:sp>
        <p:nvSpPr>
          <p:cNvPr id="49156" name="Slide Number Placeholder 3">
            <a:extLst>
              <a:ext uri="{FF2B5EF4-FFF2-40B4-BE49-F238E27FC236}">
                <a16:creationId xmlns:a16="http://schemas.microsoft.com/office/drawing/2014/main" id="{29278EBF-B587-A691-C13C-EB7EA4BE1C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6138E7-DDF2-4922-B4A7-5A5DEE396DDB}" type="slidenum">
              <a:rPr lang="en-US" altLang="en-US" smtClean="0">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A942D2B-63B8-F57F-4530-BFE68B61E6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774DCA3-EAD4-F0B8-8381-0C643281CA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Weld inspections are an important NDE procedure.</a:t>
            </a:r>
          </a:p>
        </p:txBody>
      </p:sp>
      <p:sp>
        <p:nvSpPr>
          <p:cNvPr id="51204" name="Slide Number Placeholder 3">
            <a:extLst>
              <a:ext uri="{FF2B5EF4-FFF2-40B4-BE49-F238E27FC236}">
                <a16:creationId xmlns:a16="http://schemas.microsoft.com/office/drawing/2014/main" id="{EE7093EF-9FB6-2639-0204-1F5DE30EDF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0D0D2A-AE41-4690-9210-A2FF55F8D253}"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DF80DBD-499E-CC90-51F2-2DE26107E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2AD752C-7B55-38C7-7C60-36BC23872A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Radiation sterilization relies on ionizing radiation</a:t>
            </a:r>
            <a:r>
              <a:rPr lang="en-US" altLang="en-US" b="1"/>
              <a:t>,</a:t>
            </a:r>
            <a:r>
              <a:rPr lang="en-US" altLang="en-US"/>
              <a:t> primarily gamma, X-ray or electron radiation, to deactivate microorganisms such as bacteria, fungi, viruses and spores.</a:t>
            </a:r>
          </a:p>
          <a:p>
            <a:endParaRPr lang="en-US" altLang="en-US"/>
          </a:p>
          <a:p>
            <a:r>
              <a:rPr lang="en-US" altLang="en-US"/>
              <a:t>Due to numerous advantages over heat or chemical based sterilization techniques, this method is particularly attractive in medicine and healthcare-related fields. </a:t>
            </a:r>
          </a:p>
        </p:txBody>
      </p:sp>
      <p:sp>
        <p:nvSpPr>
          <p:cNvPr id="55300" name="Slide Number Placeholder 3">
            <a:extLst>
              <a:ext uri="{FF2B5EF4-FFF2-40B4-BE49-F238E27FC236}">
                <a16:creationId xmlns:a16="http://schemas.microsoft.com/office/drawing/2014/main" id="{2D021B90-05D1-0B97-0BCB-C37AEC97AA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0DAA0A-533C-4A84-9321-C9DC702E13D6}"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5CA7E45-01BC-BE9E-D7C3-E1F13962D8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1172B768-6BC1-964D-CA58-17F9889AA3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graphic illustrates the current technologies used in ionizing radiation sterilization processes.</a:t>
            </a:r>
          </a:p>
          <a:p>
            <a:endParaRPr lang="en-US" altLang="en-US"/>
          </a:p>
        </p:txBody>
      </p:sp>
      <p:sp>
        <p:nvSpPr>
          <p:cNvPr id="57348" name="Slide Number Placeholder 3">
            <a:extLst>
              <a:ext uri="{FF2B5EF4-FFF2-40B4-BE49-F238E27FC236}">
                <a16:creationId xmlns:a16="http://schemas.microsoft.com/office/drawing/2014/main" id="{EA1361D6-99A3-7039-EB40-F532E10B70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307D0E-4A12-4AD8-81F2-8E4265241535}"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D7C51D9-83AF-B7BE-2D5E-FF789C64CE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8861871-D8ED-0AA0-1759-9F3F2717FB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Natural uranium is abundant in the Earth’s crust and consists of two isotopes – </a:t>
            </a:r>
          </a:p>
          <a:p>
            <a:pPr>
              <a:spcBef>
                <a:spcPts val="0"/>
              </a:spcBef>
            </a:pPr>
            <a:r>
              <a:rPr lang="en-US" altLang="en-US" dirty="0"/>
              <a:t>U-235 and U-238.</a:t>
            </a:r>
          </a:p>
          <a:p>
            <a:endParaRPr lang="en-US" altLang="en-US" dirty="0"/>
          </a:p>
          <a:p>
            <a:r>
              <a:rPr lang="en-US" altLang="en-US" dirty="0"/>
              <a:t>Both isotopes decay to a stable isotope of lead as shown for U-238 in this graphic.</a:t>
            </a:r>
          </a:p>
          <a:p>
            <a:endParaRPr lang="en-US" altLang="en-US" dirty="0"/>
          </a:p>
          <a:p>
            <a:r>
              <a:rPr lang="en-US" altLang="en-US" dirty="0"/>
              <a:t>In addition to U-235 and U-238, some of the decay chain isotopes are long-lived and contribute to natural background radiation.</a:t>
            </a:r>
          </a:p>
          <a:p>
            <a:endParaRPr lang="en-US" altLang="en-US" dirty="0"/>
          </a:p>
          <a:p>
            <a:r>
              <a:rPr lang="en-US" altLang="en-US" dirty="0"/>
              <a:t>Thorium-232 is also abundant in the Earth’s crust and decays to a stable isotope of lead.</a:t>
            </a:r>
          </a:p>
        </p:txBody>
      </p:sp>
      <p:sp>
        <p:nvSpPr>
          <p:cNvPr id="10244" name="Slide Number Placeholder 3">
            <a:extLst>
              <a:ext uri="{FF2B5EF4-FFF2-40B4-BE49-F238E27FC236}">
                <a16:creationId xmlns:a16="http://schemas.microsoft.com/office/drawing/2014/main" id="{2CBE4D04-5AA3-E8ED-4D7E-2865F2EC88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7711B2-DC12-4197-855A-C0C3790347DC}"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27DAE27-1EE1-6D21-2580-7DD368FEDE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3AB819B-5683-D1A9-580C-8CA9EE6DBD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Radiation deposits energy in food products, which is sufficient to kill microbes and bacteria in the food. </a:t>
            </a:r>
          </a:p>
          <a:p>
            <a:endParaRPr lang="en-US" altLang="en-US"/>
          </a:p>
          <a:p>
            <a:r>
              <a:rPr lang="en-US" altLang="en-US"/>
              <a:t>Ionizing radiation only interacts with the electrons of atoms. It has no effect on the proton/neutron composition of atomic nuclei, and therefore </a:t>
            </a:r>
            <a:r>
              <a:rPr lang="en-US" altLang="en-US" u="sng"/>
              <a:t>cannot</a:t>
            </a:r>
            <a:r>
              <a:rPr lang="en-US" altLang="en-US"/>
              <a:t> make food or anything else radioactive.</a:t>
            </a:r>
          </a:p>
        </p:txBody>
      </p:sp>
      <p:sp>
        <p:nvSpPr>
          <p:cNvPr id="59396" name="Slide Number Placeholder 3">
            <a:extLst>
              <a:ext uri="{FF2B5EF4-FFF2-40B4-BE49-F238E27FC236}">
                <a16:creationId xmlns:a16="http://schemas.microsoft.com/office/drawing/2014/main" id="{011D4232-DFFC-2CD2-6114-5D39C12B1C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53E4CA3-52A3-4EAF-9D8F-4488EC77E68D}"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CDA6522-7FC7-01CE-4ECF-E1880DB533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3BD15C7-A492-F133-D790-BB51A389D6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Radioisotopes are commonly used as tracers in environmental studies.</a:t>
            </a:r>
          </a:p>
          <a:p>
            <a:endParaRPr lang="en-US" altLang="en-US" dirty="0"/>
          </a:p>
          <a:p>
            <a:r>
              <a:rPr lang="en-US" altLang="en-US" dirty="0"/>
              <a:t>Radioisotope tracers are chemical compounds in which one or more atoms have been replaced by a radioisotope.</a:t>
            </a:r>
          </a:p>
          <a:p>
            <a:endParaRPr lang="en-US" altLang="en-US" dirty="0"/>
          </a:p>
          <a:p>
            <a:r>
              <a:rPr lang="en-US" altLang="en-US" dirty="0"/>
              <a:t>Radiometric dating is a common environmental activity that makes use of radioisotopes contained in matter.</a:t>
            </a:r>
          </a:p>
          <a:p>
            <a:endParaRPr lang="en-US" altLang="en-US" dirty="0"/>
          </a:p>
        </p:txBody>
      </p:sp>
      <p:sp>
        <p:nvSpPr>
          <p:cNvPr id="4" name="Slide Number Placeholder 3">
            <a:extLst>
              <a:ext uri="{FF2B5EF4-FFF2-40B4-BE49-F238E27FC236}">
                <a16:creationId xmlns:a16="http://schemas.microsoft.com/office/drawing/2014/main" id="{4D9EB35F-9BD7-7258-BAD2-9AD2A8DCF3CD}"/>
              </a:ext>
            </a:extLst>
          </p:cNvPr>
          <p:cNvSpPr>
            <a:spLocks noGrp="1"/>
          </p:cNvSpPr>
          <p:nvPr>
            <p:ph type="sldNum" sz="quarter" idx="5"/>
          </p:nvPr>
        </p:nvSpPr>
        <p:spPr/>
        <p:txBody>
          <a:bodyPr/>
          <a:lstStyle/>
          <a:p>
            <a:pPr>
              <a:defRPr/>
            </a:pPr>
            <a:fld id="{85DD006B-0614-4F0B-8A09-39AF913B0F20}" type="slidenum">
              <a:rPr lang="en-US" altLang="en-US" smtClean="0"/>
              <a:pPr>
                <a:defRPr/>
              </a:pPr>
              <a:t>32</a:t>
            </a:fld>
            <a:endParaRPr lang="en-US" altLang="en-US"/>
          </a:p>
        </p:txBody>
      </p:sp>
    </p:spTree>
    <p:extLst>
      <p:ext uri="{BB962C8B-B14F-4D97-AF65-F5344CB8AC3E}">
        <p14:creationId xmlns:p14="http://schemas.microsoft.com/office/powerpoint/2010/main" val="1167912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35ACFE6-B694-1D40-5082-1FA8DA02C9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3991535-5B65-A1CB-EB9A-C917948296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a:extLst>
              <a:ext uri="{FF2B5EF4-FFF2-40B4-BE49-F238E27FC236}">
                <a16:creationId xmlns:a16="http://schemas.microsoft.com/office/drawing/2014/main" id="{7356EBAB-77E6-2A0E-28A6-3C1EEA8AC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BC503C-6CE2-486A-BA02-E0D93E6788B2}" type="slidenum">
              <a:rPr lang="en-US" altLang="en-US" smtClean="0">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Tree>
    <p:extLst>
      <p:ext uri="{BB962C8B-B14F-4D97-AF65-F5344CB8AC3E}">
        <p14:creationId xmlns:p14="http://schemas.microsoft.com/office/powerpoint/2010/main" val="280124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35ACFE6-B694-1D40-5082-1FA8DA02C9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3991535-5B65-A1CB-EB9A-C917948296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a:extLst>
              <a:ext uri="{FF2B5EF4-FFF2-40B4-BE49-F238E27FC236}">
                <a16:creationId xmlns:a16="http://schemas.microsoft.com/office/drawing/2014/main" id="{7356EBAB-77E6-2A0E-28A6-3C1EEA8AC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BC503C-6CE2-486A-BA02-E0D93E6788B2}" type="slidenum">
              <a:rPr lang="en-US" altLang="en-US" smtClean="0">
                <a:latin typeface="Arial" panose="020B0604020202020204" pitchFamily="34" charset="0"/>
              </a:rPr>
              <a:pPr fontAlgn="base">
                <a:spcBef>
                  <a:spcPct val="0"/>
                </a:spcBef>
                <a:spcAft>
                  <a:spcPct val="0"/>
                </a:spcAft>
              </a:pPr>
              <a:t>34</a:t>
            </a:fld>
            <a:endParaRPr lang="en-US" altLang="en-US">
              <a:latin typeface="Arial" panose="020B0604020202020204" pitchFamily="34" charset="0"/>
            </a:endParaRPr>
          </a:p>
        </p:txBody>
      </p:sp>
    </p:spTree>
    <p:extLst>
      <p:ext uri="{BB962C8B-B14F-4D97-AF65-F5344CB8AC3E}">
        <p14:creationId xmlns:p14="http://schemas.microsoft.com/office/powerpoint/2010/main" val="1346611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650A370-FAD6-8CC8-A943-A480B780DC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B1F0CC2-DCE9-FC55-3A28-28A8AAA20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Radiometric dating is a common activity in the environmental sciences.</a:t>
            </a:r>
          </a:p>
          <a:p>
            <a:endParaRPr lang="en-US" altLang="en-US" dirty="0"/>
          </a:p>
          <a:p>
            <a:r>
              <a:rPr lang="en-US" altLang="en-US" dirty="0"/>
              <a:t>Radiocarbon (carbon-14) dating, potassium-argon dating, and uranium-lead dating are among the best known techniques for establishing the geologic age of fossils, archeological materials and rock formations.</a:t>
            </a:r>
          </a:p>
        </p:txBody>
      </p:sp>
      <p:sp>
        <p:nvSpPr>
          <p:cNvPr id="63492" name="Slide Number Placeholder 3">
            <a:extLst>
              <a:ext uri="{FF2B5EF4-FFF2-40B4-BE49-F238E27FC236}">
                <a16:creationId xmlns:a16="http://schemas.microsoft.com/office/drawing/2014/main" id="{458C886D-E823-61E7-30E7-F20CD81E4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658A4E-E117-4C48-B374-9CD956CE71CC}" type="slidenum">
              <a:rPr lang="en-US" altLang="en-US" smtClean="0">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E8F5BE0-5F98-62EE-CF36-8ADB0A8FAC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907ECA0-BACA-053F-4B23-385C58DDD1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have seen the radioactive decay curve before. It is the primary tool for determining the age of materials containing radioactive isotopes.</a:t>
            </a:r>
          </a:p>
        </p:txBody>
      </p:sp>
      <p:sp>
        <p:nvSpPr>
          <p:cNvPr id="65540" name="Slide Number Placeholder 3">
            <a:extLst>
              <a:ext uri="{FF2B5EF4-FFF2-40B4-BE49-F238E27FC236}">
                <a16:creationId xmlns:a16="http://schemas.microsoft.com/office/drawing/2014/main" id="{C77A4E62-69D5-0354-BF65-969DE6AD8F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72E35E-7D15-433D-AD52-819D311A7E47}" type="slidenum">
              <a:rPr lang="en-US" altLang="en-US" smtClean="0">
                <a:latin typeface="Arial" panose="020B0604020202020204" pitchFamily="34" charset="0"/>
              </a:rPr>
              <a:pPr fontAlgn="base">
                <a:spcBef>
                  <a:spcPct val="0"/>
                </a:spcBef>
                <a:spcAft>
                  <a:spcPct val="0"/>
                </a:spcAft>
              </a:pPr>
              <a:t>36</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401F19A-0209-3E72-D684-BE65165E11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7D78B10-20C0-EBBA-526B-8D0FDA1721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222222"/>
                </a:solidFill>
                <a:cs typeface="Calibri" panose="020F0502020204030204" pitchFamily="34" charset="0"/>
              </a:rPr>
              <a:t>Carbon-14, created in the Earth’s upper atmosphere, eventually reaches the Earth's surface and is incorporated into living organisms. While the production of carbon-14 varies slightly with short-term variations in solar cosmic ray flux, it is considered practically constant over long scales of thousands to millions of years.</a:t>
            </a:r>
            <a:endParaRPr lang="en-US" altLang="en-US" dirty="0">
              <a:cs typeface="Calibri" panose="020F0502020204030204" pitchFamily="34" charset="0"/>
            </a:endParaRPr>
          </a:p>
          <a:p>
            <a:endParaRPr lang="en-US" altLang="en-US" dirty="0"/>
          </a:p>
          <a:p>
            <a:r>
              <a:rPr lang="en-US" altLang="en-US" dirty="0"/>
              <a:t>When a carbon-based life form dies, the amount of stable carbon-12 remains constant while the radioactive carbon-14 isotope decays with a 5730 year half-life to nitrogen. Therefore, the C-14/C-12 ratio, which changes over time at a known rate, can be used to determine the age of the biological material.</a:t>
            </a:r>
          </a:p>
        </p:txBody>
      </p:sp>
      <p:sp>
        <p:nvSpPr>
          <p:cNvPr id="67588" name="Slide Number Placeholder 3">
            <a:extLst>
              <a:ext uri="{FF2B5EF4-FFF2-40B4-BE49-F238E27FC236}">
                <a16:creationId xmlns:a16="http://schemas.microsoft.com/office/drawing/2014/main" id="{E71410F4-2B4E-B45C-B69B-FD95B072E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F549D2-0C61-4CA4-BC61-B4FDB8EE79C4}" type="slidenum">
              <a:rPr lang="en-US" altLang="en-US" smtClean="0">
                <a:latin typeface="Arial" panose="020B0604020202020204" pitchFamily="34" charset="0"/>
              </a:rPr>
              <a:pPr fontAlgn="base">
                <a:spcBef>
                  <a:spcPct val="0"/>
                </a:spcBef>
                <a:spcAft>
                  <a:spcPct val="0"/>
                </a:spcAft>
              </a:pPr>
              <a:t>37</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F7F060C-E1E1-6013-64E7-BBADF96D58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F454121-FAA0-0D01-6411-E233146AC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D415AD7-2F8C-1ABD-05ED-A1EB95E0ECD0}"/>
              </a:ext>
            </a:extLst>
          </p:cNvPr>
          <p:cNvSpPr>
            <a:spLocks noGrp="1"/>
          </p:cNvSpPr>
          <p:nvPr>
            <p:ph type="sldNum" sz="quarter" idx="5"/>
          </p:nvPr>
        </p:nvSpPr>
        <p:spPr/>
        <p:txBody>
          <a:bodyPr/>
          <a:lstStyle/>
          <a:p>
            <a:pPr>
              <a:defRPr/>
            </a:pPr>
            <a:fld id="{C70610F7-F0FA-4122-B79A-77A6162A1EFA}" type="slidenum">
              <a:rPr lang="en-US" altLang="en-US" smtClean="0"/>
              <a:pPr>
                <a:defRPr/>
              </a:pPr>
              <a:t>38</a:t>
            </a:fld>
            <a:endParaRPr lang="en-US" altLang="en-US"/>
          </a:p>
        </p:txBody>
      </p:sp>
    </p:spTree>
    <p:extLst>
      <p:ext uri="{BB962C8B-B14F-4D97-AF65-F5344CB8AC3E}">
        <p14:creationId xmlns:p14="http://schemas.microsoft.com/office/powerpoint/2010/main" val="1440749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rPr>
              <a:t>A </a:t>
            </a:r>
            <a:r>
              <a:rPr lang="en-US" i="0" dirty="0">
                <a:solidFill>
                  <a:srgbClr val="202122"/>
                </a:solidFill>
                <a:effectLst/>
              </a:rPr>
              <a:t>radioisotope thermoelectric generator</a:t>
            </a:r>
            <a:r>
              <a:rPr lang="en-US" b="0" i="0" dirty="0">
                <a:solidFill>
                  <a:srgbClr val="202122"/>
                </a:solidFill>
                <a:effectLst/>
              </a:rPr>
              <a:t> (</a:t>
            </a:r>
            <a:r>
              <a:rPr lang="en-US" i="0" dirty="0">
                <a:solidFill>
                  <a:srgbClr val="202122"/>
                </a:solidFill>
                <a:effectLst/>
              </a:rPr>
              <a:t>RTG</a:t>
            </a:r>
            <a:r>
              <a:rPr lang="en-US" b="0" i="0" dirty="0">
                <a:solidFill>
                  <a:srgbClr val="202122"/>
                </a:solidFill>
                <a:effectLst/>
              </a:rPr>
              <a:t>) is a type of nuclear battery that uses an array of thermocouples to convert the heat released by the decay of a suitable radioactive material into electricity. </a:t>
            </a:r>
          </a:p>
          <a:p>
            <a:endParaRPr lang="en-US" dirty="0">
              <a:solidFill>
                <a:srgbClr val="202122"/>
              </a:solidFill>
            </a:endParaRPr>
          </a:p>
          <a:p>
            <a:r>
              <a:rPr lang="en-US" b="0" i="0" dirty="0">
                <a:solidFill>
                  <a:srgbClr val="202122"/>
                </a:solidFill>
                <a:effectLst/>
              </a:rPr>
              <a:t>RTGs powered by plutonium-238, with an 87.7 year half-life, have been used as power sources in satellites and space probes.</a:t>
            </a:r>
          </a:p>
          <a:p>
            <a:endParaRPr lang="en-US" dirty="0">
              <a:solidFill>
                <a:srgbClr val="202122"/>
              </a:solidFill>
            </a:endParaRPr>
          </a:p>
        </p:txBody>
      </p:sp>
      <p:sp>
        <p:nvSpPr>
          <p:cNvPr id="4" name="Slide Number Placeholder 3"/>
          <p:cNvSpPr>
            <a:spLocks noGrp="1"/>
          </p:cNvSpPr>
          <p:nvPr>
            <p:ph type="sldNum" sz="quarter" idx="5"/>
          </p:nvPr>
        </p:nvSpPr>
        <p:spPr/>
        <p:txBody>
          <a:bodyPr/>
          <a:lstStyle/>
          <a:p>
            <a:pPr>
              <a:defRPr/>
            </a:pPr>
            <a:fld id="{91BB4178-6177-4B38-ABE0-01186188FC15}" type="slidenum">
              <a:rPr lang="en-US" smtClean="0"/>
              <a:pPr>
                <a:defRPr/>
              </a:pPr>
              <a:t>39</a:t>
            </a:fld>
            <a:endParaRPr lang="en-US"/>
          </a:p>
        </p:txBody>
      </p:sp>
    </p:spTree>
    <p:extLst>
      <p:ext uri="{BB962C8B-B14F-4D97-AF65-F5344CB8AC3E}">
        <p14:creationId xmlns:p14="http://schemas.microsoft.com/office/powerpoint/2010/main" val="1231985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Calibri" panose="020F0502020204030204" pitchFamily="34" charset="0"/>
                <a:cs typeface="Times New Roman" panose="02020603050405020304" pitchFamily="18" charset="0"/>
              </a:rPr>
              <a:t>This graphic </a:t>
            </a:r>
            <a:r>
              <a:rPr lang="en-US" dirty="0">
                <a:ea typeface="Calibri" panose="020F0502020204030204" pitchFamily="34" charset="0"/>
                <a:cs typeface="Times New Roman" panose="02020603050405020304" pitchFamily="18" charset="0"/>
              </a:rPr>
              <a:t>shows that other radioisotopes may also have a potential use in nuclear batteries.</a:t>
            </a:r>
            <a:endParaRPr lang="en-US" dirty="0">
              <a:effectLst/>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The graphic is a log-log plot showing energy density vs power density for nuclear batteries (red), chemical batteries (blue), fuel cells (green), and supercapacitors (gray). </a:t>
            </a:r>
            <a:r>
              <a:rPr lang="en-US" dirty="0">
                <a:solidFill>
                  <a:srgbClr val="222222"/>
                </a:solidFill>
                <a:effectLst/>
                <a:ea typeface="Calibri" panose="020F0502020204030204" pitchFamily="34" charset="0"/>
                <a:cs typeface="Times New Roman" panose="02020603050405020304" pitchFamily="18" charset="0"/>
              </a:rPr>
              <a:t>The lines indicate discharge times of the devices.</a:t>
            </a:r>
            <a:endParaRPr lang="en-US" dirty="0">
              <a:effectLst/>
              <a:ea typeface="Calibri" panose="020F0502020204030204" pitchFamily="34" charset="0"/>
              <a:cs typeface="Times New Roman" panose="02020603050405020304" pitchFamily="18" charset="0"/>
            </a:endParaRPr>
          </a:p>
          <a:p>
            <a:endParaRPr lang="en-US" dirty="0">
              <a:ea typeface="Calibri" panose="020F0502020204030204" pitchFamily="34" charset="0"/>
            </a:endParaRPr>
          </a:p>
          <a:p>
            <a:r>
              <a:rPr lang="en-US" dirty="0"/>
              <a:t>For the radioisotopes shown in this graphic, plutonium-238 has the most desirable combination of specific activity (radioactivity per unit mass) and specific power (power per unit mass).</a:t>
            </a:r>
          </a:p>
        </p:txBody>
      </p:sp>
      <p:sp>
        <p:nvSpPr>
          <p:cNvPr id="4" name="Slide Number Placeholder 3"/>
          <p:cNvSpPr>
            <a:spLocks noGrp="1"/>
          </p:cNvSpPr>
          <p:nvPr>
            <p:ph type="sldNum" sz="quarter" idx="5"/>
          </p:nvPr>
        </p:nvSpPr>
        <p:spPr/>
        <p:txBody>
          <a:bodyPr/>
          <a:lstStyle/>
          <a:p>
            <a:pPr>
              <a:defRPr/>
            </a:pPr>
            <a:fld id="{91BB4178-6177-4B38-ABE0-01186188FC15}" type="slidenum">
              <a:rPr lang="en-US" smtClean="0"/>
              <a:pPr>
                <a:defRPr/>
              </a:pPr>
              <a:t>40</a:t>
            </a:fld>
            <a:endParaRPr lang="en-US"/>
          </a:p>
        </p:txBody>
      </p:sp>
    </p:spTree>
    <p:extLst>
      <p:ext uri="{BB962C8B-B14F-4D97-AF65-F5344CB8AC3E}">
        <p14:creationId xmlns:p14="http://schemas.microsoft.com/office/powerpoint/2010/main" val="335567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BECC93A-7E5C-05A9-7932-3C616C4C4D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B1F866A-9159-7A94-CE23-7012B8C499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222222"/>
                </a:solidFill>
                <a:latin typeface="Times New Roman" panose="02020603050405020304" pitchFamily="18" charset="0"/>
                <a:cs typeface="Calibri" panose="020F0502020204030204" pitchFamily="34" charset="0"/>
              </a:rPr>
              <a:t>Cosmic rays cause </a:t>
            </a:r>
            <a:r>
              <a:rPr lang="en-US" altLang="en-US" dirty="0">
                <a:solidFill>
                  <a:srgbClr val="000000"/>
                </a:solidFill>
                <a:latin typeface="Times New Roman" panose="02020603050405020304" pitchFamily="18" charset="0"/>
                <a:cs typeface="Calibri" panose="020F0502020204030204" pitchFamily="34" charset="0"/>
              </a:rPr>
              <a:t>elemental transmutation</a:t>
            </a:r>
            <a:r>
              <a:rPr lang="en-US" altLang="en-US" dirty="0">
                <a:solidFill>
                  <a:srgbClr val="222222"/>
                </a:solidFill>
                <a:latin typeface="Times New Roman" panose="02020603050405020304" pitchFamily="18" charset="0"/>
                <a:cs typeface="Calibri" panose="020F0502020204030204" pitchFamily="34" charset="0"/>
              </a:rPr>
              <a:t> in the atmosphere, in which secondary radiation generated by cosmic rays interacts with </a:t>
            </a:r>
            <a:r>
              <a:rPr lang="en-US" altLang="en-US" dirty="0">
                <a:solidFill>
                  <a:srgbClr val="000000"/>
                </a:solidFill>
                <a:latin typeface="Times New Roman" panose="02020603050405020304" pitchFamily="18" charset="0"/>
                <a:cs typeface="Calibri" panose="020F0502020204030204" pitchFamily="34" charset="0"/>
              </a:rPr>
              <a:t>atomic nuclei</a:t>
            </a:r>
            <a:r>
              <a:rPr lang="en-US" altLang="en-US" dirty="0">
                <a:solidFill>
                  <a:srgbClr val="222222"/>
                </a:solidFill>
                <a:latin typeface="Times New Roman" panose="02020603050405020304" pitchFamily="18" charset="0"/>
                <a:cs typeface="Calibri" panose="020F0502020204030204" pitchFamily="34" charset="0"/>
              </a:rPr>
              <a:t> in the atmosphere to generate different </a:t>
            </a:r>
            <a:r>
              <a:rPr lang="en-US" altLang="en-US" dirty="0">
                <a:solidFill>
                  <a:srgbClr val="000000"/>
                </a:solidFill>
                <a:latin typeface="Times New Roman" panose="02020603050405020304" pitchFamily="18" charset="0"/>
                <a:cs typeface="Calibri" panose="020F0502020204030204" pitchFamily="34" charset="0"/>
              </a:rPr>
              <a:t>nuclides</a:t>
            </a:r>
            <a:r>
              <a:rPr lang="en-US" altLang="en-US" dirty="0">
                <a:solidFill>
                  <a:srgbClr val="222222"/>
                </a:solidFill>
                <a:latin typeface="Times New Roman" panose="02020603050405020304" pitchFamily="18" charset="0"/>
                <a:cs typeface="Calibri" panose="020F0502020204030204" pitchFamily="34" charset="0"/>
              </a:rPr>
              <a:t>. The production of these nuclides varies slightly with short-term variations in solar cosmic ray flux, but is considered practically constant over long scales of thousands to millions of years.</a:t>
            </a:r>
          </a:p>
          <a:p>
            <a:endParaRPr lang="en-US" altLang="en-US" dirty="0">
              <a:solidFill>
                <a:srgbClr val="222222"/>
              </a:solidFill>
              <a:latin typeface="Times New Roman" panose="02020603050405020304" pitchFamily="18" charset="0"/>
              <a:cs typeface="Calibri" panose="020F0502020204030204" pitchFamily="34" charset="0"/>
            </a:endParaRPr>
          </a:p>
          <a:p>
            <a:r>
              <a:rPr lang="en-US" altLang="en-US" dirty="0">
                <a:solidFill>
                  <a:srgbClr val="222222"/>
                </a:solidFill>
                <a:latin typeface="Times New Roman" panose="02020603050405020304" pitchFamily="18" charset="0"/>
                <a:cs typeface="Calibri" panose="020F0502020204030204" pitchFamily="34" charset="0"/>
              </a:rPr>
              <a:t>Many so-called </a:t>
            </a:r>
            <a:r>
              <a:rPr lang="en-US" altLang="en-US" dirty="0">
                <a:solidFill>
                  <a:srgbClr val="000000"/>
                </a:solidFill>
                <a:latin typeface="Times New Roman" panose="02020603050405020304" pitchFamily="18" charset="0"/>
                <a:cs typeface="Calibri" panose="020F0502020204030204" pitchFamily="34" charset="0"/>
              </a:rPr>
              <a:t>cosmogenic nuclides</a:t>
            </a:r>
            <a:r>
              <a:rPr lang="en-US" altLang="en-US" dirty="0">
                <a:solidFill>
                  <a:srgbClr val="222222"/>
                </a:solidFill>
                <a:latin typeface="Times New Roman" panose="02020603050405020304" pitchFamily="18" charset="0"/>
                <a:cs typeface="Calibri" panose="020F0502020204030204" pitchFamily="34" charset="0"/>
              </a:rPr>
              <a:t> can be produced, but probably the most notable is </a:t>
            </a:r>
            <a:r>
              <a:rPr lang="en-US" altLang="en-US" dirty="0">
                <a:solidFill>
                  <a:srgbClr val="000000"/>
                </a:solidFill>
                <a:latin typeface="Times New Roman" panose="02020603050405020304" pitchFamily="18" charset="0"/>
                <a:cs typeface="Calibri" panose="020F0502020204030204" pitchFamily="34" charset="0"/>
              </a:rPr>
              <a:t>carbon-14</a:t>
            </a:r>
            <a:r>
              <a:rPr lang="en-US" altLang="en-US" dirty="0">
                <a:solidFill>
                  <a:srgbClr val="222222"/>
                </a:solidFill>
                <a:latin typeface="Times New Roman" panose="02020603050405020304" pitchFamily="18" charset="0"/>
                <a:cs typeface="Calibri" panose="020F0502020204030204" pitchFamily="34" charset="0"/>
              </a:rPr>
              <a:t>, which is produced by interactions with </a:t>
            </a:r>
            <a:r>
              <a:rPr lang="en-US" altLang="en-US" dirty="0">
                <a:solidFill>
                  <a:srgbClr val="000000"/>
                </a:solidFill>
                <a:latin typeface="Times New Roman" panose="02020603050405020304" pitchFamily="18" charset="0"/>
                <a:cs typeface="Calibri" panose="020F0502020204030204" pitchFamily="34" charset="0"/>
              </a:rPr>
              <a:t>nitrogen</a:t>
            </a:r>
            <a:r>
              <a:rPr lang="en-US" altLang="en-US" dirty="0">
                <a:latin typeface="Times New Roman" panose="02020603050405020304" pitchFamily="18" charset="0"/>
                <a:cs typeface="Calibri" panose="020F0502020204030204" pitchFamily="34" charset="0"/>
              </a:rPr>
              <a:t> </a:t>
            </a:r>
            <a:r>
              <a:rPr lang="en-US" altLang="en-US" dirty="0">
                <a:solidFill>
                  <a:srgbClr val="222222"/>
                </a:solidFill>
                <a:latin typeface="Times New Roman" panose="02020603050405020304" pitchFamily="18" charset="0"/>
                <a:cs typeface="Calibri" panose="020F0502020204030204" pitchFamily="34" charset="0"/>
              </a:rPr>
              <a:t>atoms. </a:t>
            </a:r>
          </a:p>
          <a:p>
            <a:endParaRPr lang="en-US" altLang="en-US" dirty="0">
              <a:solidFill>
                <a:srgbClr val="222222"/>
              </a:solidFill>
              <a:latin typeface="Times New Roman" panose="02020603050405020304" pitchFamily="18" charset="0"/>
              <a:cs typeface="Calibri" panose="020F0502020204030204" pitchFamily="34" charset="0"/>
            </a:endParaRPr>
          </a:p>
          <a:p>
            <a:r>
              <a:rPr lang="en-US" altLang="en-US" dirty="0">
                <a:solidFill>
                  <a:srgbClr val="222222"/>
                </a:solidFill>
                <a:latin typeface="Times New Roman" panose="02020603050405020304" pitchFamily="18" charset="0"/>
                <a:cs typeface="Calibri" panose="020F0502020204030204" pitchFamily="34" charset="0"/>
              </a:rPr>
              <a:t>These cosmogenic nuclides eventually reach the Earth's surface and can be incorporated into living organisms. </a:t>
            </a:r>
          </a:p>
          <a:p>
            <a:endParaRPr lang="en-US" altLang="en-US" dirty="0">
              <a:solidFill>
                <a:srgbClr val="222222"/>
              </a:solidFill>
              <a:latin typeface="Times New Roman" panose="02020603050405020304" pitchFamily="18" charset="0"/>
              <a:cs typeface="Calibri" panose="020F0502020204030204" pitchFamily="34" charset="0"/>
            </a:endParaRPr>
          </a:p>
          <a:p>
            <a:r>
              <a:rPr lang="en-US" altLang="en-US" dirty="0">
                <a:solidFill>
                  <a:srgbClr val="222222"/>
                </a:solidFill>
                <a:latin typeface="Times New Roman" panose="02020603050405020304" pitchFamily="18" charset="0"/>
                <a:cs typeface="Calibri" panose="020F0502020204030204" pitchFamily="34" charset="0"/>
              </a:rPr>
              <a:t>Carbon-14 has a relatively long half-life and is plentiful in living organisms, but emits only a low energy beta particle, so contributes very little to natural background radiation.</a:t>
            </a:r>
            <a:endParaRPr lang="en-US" altLang="en-US" dirty="0">
              <a:latin typeface="Times New Roman" panose="02020603050405020304" pitchFamily="18" charset="0"/>
              <a:cs typeface="Calibri" panose="020F0502020204030204" pitchFamily="34" charset="0"/>
            </a:endParaRPr>
          </a:p>
          <a:p>
            <a:endParaRPr lang="en-US" altLang="en-US" dirty="0"/>
          </a:p>
        </p:txBody>
      </p:sp>
      <p:sp>
        <p:nvSpPr>
          <p:cNvPr id="12292" name="Slide Number Placeholder 3">
            <a:extLst>
              <a:ext uri="{FF2B5EF4-FFF2-40B4-BE49-F238E27FC236}">
                <a16:creationId xmlns:a16="http://schemas.microsoft.com/office/drawing/2014/main" id="{C7A2FB71-DAD4-D269-02BC-F4866B0DA4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751277-B712-4DC2-8DE3-26F3F9603D91}" type="slidenum">
              <a:rPr lang="en-US" altLang="en-US" smtClean="0">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1CE2C11-3CAA-1216-91CC-67348FFDA9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DA06D3A-B86C-4432-CF82-E5846F5FDC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graphic shows that there is a distribution of radioactive fission fragments created when the uranium-235 or plutonium-239 fuel in a nuclear reactor fissions.</a:t>
            </a:r>
          </a:p>
          <a:p>
            <a:endParaRPr lang="en-US" altLang="en-US" dirty="0"/>
          </a:p>
          <a:p>
            <a:r>
              <a:rPr lang="en-US" altLang="en-US" dirty="0"/>
              <a:t>The most probable fission fragments from U-235 fission have mass numbers of 95 and 137, each with less than a 10% yield per fission event.</a:t>
            </a:r>
          </a:p>
          <a:p>
            <a:endParaRPr lang="en-US" altLang="en-US" dirty="0"/>
          </a:p>
          <a:p>
            <a:r>
              <a:rPr lang="en-US" altLang="en-US" dirty="0"/>
              <a:t>Fission fragments and their decay products are not released to the environment and therefore are not a component of background radiation.</a:t>
            </a:r>
          </a:p>
        </p:txBody>
      </p:sp>
      <p:sp>
        <p:nvSpPr>
          <p:cNvPr id="14340" name="Slide Number Placeholder 3">
            <a:extLst>
              <a:ext uri="{FF2B5EF4-FFF2-40B4-BE49-F238E27FC236}">
                <a16:creationId xmlns:a16="http://schemas.microsoft.com/office/drawing/2014/main" id="{949EBDE6-7491-07B0-DB52-039B7E388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3860C5-CB51-4F95-90CC-158DC77D6E6E}"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0DD3C5-2B90-536E-EAE4-037FBD9C8B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53929D-FA06-8CAA-523D-3BAF700006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aerial view of the Fermi accelerator in Batavia, Illinois.</a:t>
            </a:r>
          </a:p>
          <a:p>
            <a:endParaRPr lang="en-US" altLang="en-US" dirty="0"/>
          </a:p>
          <a:p>
            <a:r>
              <a:rPr lang="en-US" altLang="en-US" dirty="0"/>
              <a:t>Particle accelerators can be used to create a variety of radioactive isotopes.</a:t>
            </a:r>
          </a:p>
          <a:p>
            <a:endParaRPr lang="en-US" altLang="en-US" dirty="0"/>
          </a:p>
          <a:p>
            <a:r>
              <a:rPr lang="en-US" altLang="en-US" dirty="0"/>
              <a:t>Isotopes created in particle accelerators are not released to the environment and therefore do not contribute to background radiation.</a:t>
            </a:r>
          </a:p>
        </p:txBody>
      </p:sp>
      <p:sp>
        <p:nvSpPr>
          <p:cNvPr id="16388" name="Slide Number Placeholder 3">
            <a:extLst>
              <a:ext uri="{FF2B5EF4-FFF2-40B4-BE49-F238E27FC236}">
                <a16:creationId xmlns:a16="http://schemas.microsoft.com/office/drawing/2014/main" id="{1ADB3700-BB4B-4655-DF47-2C1F37D63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D15E06-1C7F-453D-87D3-0745B99F369B}"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8599B57-64F4-B015-C27B-8148AC34EF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2D5EC02-5A50-CB81-D147-B1F0364855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Nuclear weapon testing ceased in accordance with the Comprehensive Nuclear-Test-Ban Treaty of 1996.</a:t>
            </a:r>
          </a:p>
          <a:p>
            <a:endParaRPr lang="en-US" altLang="en-US" dirty="0"/>
          </a:p>
          <a:p>
            <a:r>
              <a:rPr lang="en-US" altLang="en-US" dirty="0"/>
              <a:t>Some of the long-lived radioactive isotopes from nuclear weapon testing still exist in the environment, but are so dilute as to be of no health consequence.</a:t>
            </a:r>
          </a:p>
        </p:txBody>
      </p:sp>
      <p:sp>
        <p:nvSpPr>
          <p:cNvPr id="18436" name="Slide Number Placeholder 3">
            <a:extLst>
              <a:ext uri="{FF2B5EF4-FFF2-40B4-BE49-F238E27FC236}">
                <a16:creationId xmlns:a16="http://schemas.microsoft.com/office/drawing/2014/main" id="{AC5C45D2-7B2A-AE75-FF23-5CEC3EB3DD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D0D67E-7D34-4659-9525-0C0A4DDC0CB6}"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35ACFE6-B694-1D40-5082-1FA8DA02C9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3991535-5B65-A1CB-EB9A-C917948296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Nuclear medicine and modern industrial processes make extensive use of radionuclides.</a:t>
            </a:r>
          </a:p>
        </p:txBody>
      </p:sp>
      <p:sp>
        <p:nvSpPr>
          <p:cNvPr id="24580" name="Slide Number Placeholder 3">
            <a:extLst>
              <a:ext uri="{FF2B5EF4-FFF2-40B4-BE49-F238E27FC236}">
                <a16:creationId xmlns:a16="http://schemas.microsoft.com/office/drawing/2014/main" id="{7356EBAB-77E6-2A0E-28A6-3C1EEA8AC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BC503C-6CE2-486A-BA02-E0D93E6788B2}"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21EAC0A-9774-A1BA-C63F-22FF0F151D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CB08161-4195-302D-5413-80891E7B79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Radionuclides are used as tools for various geological activities.</a:t>
            </a:r>
          </a:p>
          <a:p>
            <a:endParaRPr lang="en-US" altLang="en-US" dirty="0"/>
          </a:p>
          <a:p>
            <a:r>
              <a:rPr lang="en-US" altLang="en-US" dirty="0"/>
              <a:t>In neutron activation analysis a neutron source can be used to create radioactive isotopes of chemical elements in materials to identify the chemical composition of the material.</a:t>
            </a:r>
          </a:p>
        </p:txBody>
      </p:sp>
      <p:sp>
        <p:nvSpPr>
          <p:cNvPr id="26628" name="Slide Number Placeholder 3">
            <a:extLst>
              <a:ext uri="{FF2B5EF4-FFF2-40B4-BE49-F238E27FC236}">
                <a16:creationId xmlns:a16="http://schemas.microsoft.com/office/drawing/2014/main" id="{1B0713E3-55B7-D546-8AB4-D4ABF96652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B6520F-C3F8-4216-8293-A179B6372EF4}"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9C2617F-2FD2-4E67-8D8A-6AE035158DAB}" type="slidenum">
              <a:rPr lang="en-US" altLang="en-US" smtClean="0"/>
              <a:pPr>
                <a:defRPr/>
              </a:pPr>
              <a:t>‹#›</a:t>
            </a:fld>
            <a:endParaRPr lang="en-US" altLang="en-US"/>
          </a:p>
        </p:txBody>
      </p:sp>
    </p:spTree>
    <p:extLst>
      <p:ext uri="{BB962C8B-B14F-4D97-AF65-F5344CB8AC3E}">
        <p14:creationId xmlns:p14="http://schemas.microsoft.com/office/powerpoint/2010/main" val="163945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F1F951-BAE8-4532-AFA1-A2D99F5F5255}" type="slidenum">
              <a:rPr lang="en-US" altLang="en-US" smtClean="0"/>
              <a:pPr>
                <a:defRPr/>
              </a:pPr>
              <a:t>‹#›</a:t>
            </a:fld>
            <a:endParaRPr lang="en-US" altLang="en-US"/>
          </a:p>
        </p:txBody>
      </p:sp>
    </p:spTree>
    <p:extLst>
      <p:ext uri="{BB962C8B-B14F-4D97-AF65-F5344CB8AC3E}">
        <p14:creationId xmlns:p14="http://schemas.microsoft.com/office/powerpoint/2010/main" val="168842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F1F951-BAE8-4532-AFA1-A2D99F5F5255}"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779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F1F951-BAE8-4532-AFA1-A2D99F5F5255}" type="slidenum">
              <a:rPr lang="en-US" altLang="en-US" smtClean="0"/>
              <a:pPr>
                <a:defRPr/>
              </a:pPr>
              <a:t>‹#›</a:t>
            </a:fld>
            <a:endParaRPr lang="en-US" altLang="en-US"/>
          </a:p>
        </p:txBody>
      </p:sp>
    </p:spTree>
    <p:extLst>
      <p:ext uri="{BB962C8B-B14F-4D97-AF65-F5344CB8AC3E}">
        <p14:creationId xmlns:p14="http://schemas.microsoft.com/office/powerpoint/2010/main" val="420683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F1F951-BAE8-4532-AFA1-A2D99F5F5255}"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918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F1F951-BAE8-4532-AFA1-A2D99F5F5255}" type="slidenum">
              <a:rPr lang="en-US" altLang="en-US" smtClean="0"/>
              <a:pPr>
                <a:defRPr/>
              </a:pPr>
              <a:t>‹#›</a:t>
            </a:fld>
            <a:endParaRPr lang="en-US" altLang="en-US"/>
          </a:p>
        </p:txBody>
      </p:sp>
    </p:spTree>
    <p:extLst>
      <p:ext uri="{BB962C8B-B14F-4D97-AF65-F5344CB8AC3E}">
        <p14:creationId xmlns:p14="http://schemas.microsoft.com/office/powerpoint/2010/main" val="235710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B4D0918-8AC6-4800-945D-C701FD3A69D6}" type="slidenum">
              <a:rPr lang="en-US" altLang="en-US" smtClean="0"/>
              <a:pPr>
                <a:defRPr/>
              </a:pPr>
              <a:t>‹#›</a:t>
            </a:fld>
            <a:endParaRPr lang="en-US" altLang="en-US"/>
          </a:p>
        </p:txBody>
      </p:sp>
    </p:spTree>
    <p:extLst>
      <p:ext uri="{BB962C8B-B14F-4D97-AF65-F5344CB8AC3E}">
        <p14:creationId xmlns:p14="http://schemas.microsoft.com/office/powerpoint/2010/main" val="3509883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AFCD636-9F26-4167-8F03-443960F393D8}" type="slidenum">
              <a:rPr lang="en-US" altLang="en-US" smtClean="0"/>
              <a:pPr>
                <a:defRPr/>
              </a:pPr>
              <a:t>‹#›</a:t>
            </a:fld>
            <a:endParaRPr lang="en-US" altLang="en-US"/>
          </a:p>
        </p:txBody>
      </p:sp>
    </p:spTree>
    <p:extLst>
      <p:ext uri="{BB962C8B-B14F-4D97-AF65-F5344CB8AC3E}">
        <p14:creationId xmlns:p14="http://schemas.microsoft.com/office/powerpoint/2010/main" val="112684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02E123A-F4AA-4346-AB32-93C550E6F841}" type="slidenum">
              <a:rPr lang="en-US" altLang="en-US" smtClean="0"/>
              <a:pPr>
                <a:defRPr/>
              </a:pPr>
              <a:t>‹#›</a:t>
            </a:fld>
            <a:endParaRPr lang="en-US" altLang="en-US"/>
          </a:p>
        </p:txBody>
      </p:sp>
    </p:spTree>
    <p:extLst>
      <p:ext uri="{BB962C8B-B14F-4D97-AF65-F5344CB8AC3E}">
        <p14:creationId xmlns:p14="http://schemas.microsoft.com/office/powerpoint/2010/main" val="155833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F96B8D-6AC5-4747-8450-301372ED40FF}" type="slidenum">
              <a:rPr lang="en-US" altLang="en-US" smtClean="0"/>
              <a:pPr>
                <a:defRPr/>
              </a:pPr>
              <a:t>‹#›</a:t>
            </a:fld>
            <a:endParaRPr lang="en-US" altLang="en-US"/>
          </a:p>
        </p:txBody>
      </p:sp>
    </p:spTree>
    <p:extLst>
      <p:ext uri="{BB962C8B-B14F-4D97-AF65-F5344CB8AC3E}">
        <p14:creationId xmlns:p14="http://schemas.microsoft.com/office/powerpoint/2010/main" val="304352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D5E7359-EA55-4C55-ACE0-6DE492B0701C}" type="slidenum">
              <a:rPr lang="en-US" altLang="en-US" smtClean="0"/>
              <a:pPr>
                <a:defRPr/>
              </a:pPr>
              <a:t>‹#›</a:t>
            </a:fld>
            <a:endParaRPr lang="en-US" altLang="en-US"/>
          </a:p>
        </p:txBody>
      </p:sp>
    </p:spTree>
    <p:extLst>
      <p:ext uri="{BB962C8B-B14F-4D97-AF65-F5344CB8AC3E}">
        <p14:creationId xmlns:p14="http://schemas.microsoft.com/office/powerpoint/2010/main" val="178204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B899C40F-A4AC-4C47-A6FB-4E88DE6B3AF2}" type="slidenum">
              <a:rPr lang="en-US" altLang="en-US" smtClean="0"/>
              <a:pPr>
                <a:defRPr/>
              </a:pPr>
              <a:t>‹#›</a:t>
            </a:fld>
            <a:endParaRPr lang="en-US" altLang="en-US"/>
          </a:p>
        </p:txBody>
      </p:sp>
    </p:spTree>
    <p:extLst>
      <p:ext uri="{BB962C8B-B14F-4D97-AF65-F5344CB8AC3E}">
        <p14:creationId xmlns:p14="http://schemas.microsoft.com/office/powerpoint/2010/main" val="202166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C66E749-0BD2-45E3-A5CA-50BA2DD2A3BD}" type="slidenum">
              <a:rPr lang="en-US" altLang="en-US" smtClean="0"/>
              <a:pPr>
                <a:defRPr/>
              </a:pPr>
              <a:t>‹#›</a:t>
            </a:fld>
            <a:endParaRPr lang="en-US" altLang="en-US"/>
          </a:p>
        </p:txBody>
      </p:sp>
    </p:spTree>
    <p:extLst>
      <p:ext uri="{BB962C8B-B14F-4D97-AF65-F5344CB8AC3E}">
        <p14:creationId xmlns:p14="http://schemas.microsoft.com/office/powerpoint/2010/main" val="135958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C42A4F0-8480-4395-B561-966407CD77B3}" type="slidenum">
              <a:rPr lang="en-US" altLang="en-US" smtClean="0"/>
              <a:pPr>
                <a:defRPr/>
              </a:pPr>
              <a:t>‹#›</a:t>
            </a:fld>
            <a:endParaRPr lang="en-US" altLang="en-US"/>
          </a:p>
        </p:txBody>
      </p:sp>
    </p:spTree>
    <p:extLst>
      <p:ext uri="{BB962C8B-B14F-4D97-AF65-F5344CB8AC3E}">
        <p14:creationId xmlns:p14="http://schemas.microsoft.com/office/powerpoint/2010/main" val="54286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41583A8-62D6-4BDC-AF4F-D7B9A5C2F2D5}" type="slidenum">
              <a:rPr lang="en-US" altLang="en-US" smtClean="0"/>
              <a:pPr>
                <a:defRPr/>
              </a:pPr>
              <a:t>‹#›</a:t>
            </a:fld>
            <a:endParaRPr lang="en-US" altLang="en-US"/>
          </a:p>
        </p:txBody>
      </p:sp>
    </p:spTree>
    <p:extLst>
      <p:ext uri="{BB962C8B-B14F-4D97-AF65-F5344CB8AC3E}">
        <p14:creationId xmlns:p14="http://schemas.microsoft.com/office/powerpoint/2010/main" val="384708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B6B1A46-0942-4F1C-B983-3BE79D5AEA0A}" type="slidenum">
              <a:rPr lang="en-US" altLang="en-US" smtClean="0"/>
              <a:pPr>
                <a:defRPr/>
              </a:pPr>
              <a:t>‹#›</a:t>
            </a:fld>
            <a:endParaRPr lang="en-US" altLang="en-US"/>
          </a:p>
        </p:txBody>
      </p:sp>
    </p:spTree>
    <p:extLst>
      <p:ext uri="{BB962C8B-B14F-4D97-AF65-F5344CB8AC3E}">
        <p14:creationId xmlns:p14="http://schemas.microsoft.com/office/powerpoint/2010/main" val="85975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EF1F951-BAE8-4532-AFA1-A2D99F5F5255}" type="slidenum">
              <a:rPr lang="en-US" altLang="en-US" smtClean="0"/>
              <a:pPr>
                <a:defRPr/>
              </a:pPr>
              <a:t>‹#›</a:t>
            </a:fld>
            <a:endParaRPr lang="en-US" altLang="en-US"/>
          </a:p>
        </p:txBody>
      </p:sp>
    </p:spTree>
    <p:extLst>
      <p:ext uri="{BB962C8B-B14F-4D97-AF65-F5344CB8AC3E}">
        <p14:creationId xmlns:p14="http://schemas.microsoft.com/office/powerpoint/2010/main" val="40758312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BAB8E0A-1D40-7244-C3E6-72333A37BCF7}"/>
              </a:ext>
            </a:extLst>
          </p:cNvPr>
          <p:cNvSpPr>
            <a:spLocks noGrp="1" noChangeArrowheads="1"/>
          </p:cNvSpPr>
          <p:nvPr>
            <p:ph type="ctrTitle"/>
          </p:nvPr>
        </p:nvSpPr>
        <p:spPr>
          <a:xfrm>
            <a:off x="685800" y="2057400"/>
            <a:ext cx="7772400" cy="1470025"/>
          </a:xfrm>
        </p:spPr>
        <p:txBody>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Radioisotope Applications</a:t>
            </a:r>
          </a:p>
        </p:txBody>
      </p:sp>
      <p:sp>
        <p:nvSpPr>
          <p:cNvPr id="3075" name="Text Box 4">
            <a:extLst>
              <a:ext uri="{FF2B5EF4-FFF2-40B4-BE49-F238E27FC236}">
                <a16:creationId xmlns:a16="http://schemas.microsoft.com/office/drawing/2014/main" id="{40C73B8B-E9E5-505C-C657-4F6CAF315B50}"/>
              </a:ext>
            </a:extLst>
          </p:cNvPr>
          <p:cNvSpPr txBox="1">
            <a:spLocks noChangeArrowheads="1"/>
          </p:cNvSpPr>
          <p:nvPr/>
        </p:nvSpPr>
        <p:spPr bwMode="auto">
          <a:xfrm>
            <a:off x="2019300" y="3733800"/>
            <a:ext cx="5105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latin typeface="Arial" panose="020B0604020202020204" pitchFamily="34" charset="0"/>
              </a:rPr>
              <a:t>Jeffrey A. Mahn</a:t>
            </a:r>
          </a:p>
          <a:p>
            <a:pPr algn="ctr" eaLnBrk="1" hangingPunct="1">
              <a:lnSpc>
                <a:spcPct val="100000"/>
              </a:lnSpc>
              <a:spcBef>
                <a:spcPct val="0"/>
              </a:spcBef>
              <a:buFontTx/>
              <a:buNone/>
            </a:pPr>
            <a:r>
              <a:rPr lang="en-US" altLang="en-US" sz="2000">
                <a:latin typeface="Arial" panose="020B0604020202020204" pitchFamily="34" charset="0"/>
              </a:rPr>
              <a:t>Nuclear Engineer (Retired)</a:t>
            </a:r>
          </a:p>
          <a:p>
            <a:pPr algn="ctr" eaLnBrk="1" hangingPunct="1">
              <a:lnSpc>
                <a:spcPct val="100000"/>
              </a:lnSpc>
              <a:spcBef>
                <a:spcPct val="0"/>
              </a:spcBef>
              <a:buFontTx/>
              <a:buNone/>
            </a:pPr>
            <a:r>
              <a:rPr lang="en-US" altLang="en-US" sz="2000">
                <a:latin typeface="Arial" panose="020B0604020202020204" pitchFamily="34" charset="0"/>
              </a:rPr>
              <a:t>Albuquerque, NM USA</a:t>
            </a:r>
          </a:p>
          <a:p>
            <a:pPr algn="ctr" eaLnBrk="1" hangingPunct="1">
              <a:lnSpc>
                <a:spcPct val="100000"/>
              </a:lnSpc>
              <a:spcBef>
                <a:spcPct val="0"/>
              </a:spcBef>
              <a:buFontTx/>
              <a:buNone/>
            </a:pPr>
            <a:r>
              <a:rPr lang="en-US" altLang="en-US" sz="2000">
                <a:latin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8395B3F-4CE4-E3E2-67A7-ADA9E688C66F}"/>
              </a:ext>
            </a:extLst>
          </p:cNvPr>
          <p:cNvSpPr>
            <a:spLocks noGrp="1" noChangeArrowheads="1"/>
          </p:cNvSpPr>
          <p:nvPr>
            <p:ph type="title"/>
          </p:nvPr>
        </p:nvSpPr>
        <p:spPr>
          <a:xfrm>
            <a:off x="457200" y="762000"/>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Radioisotope Applications (cont.)</a:t>
            </a:r>
          </a:p>
        </p:txBody>
      </p:sp>
      <p:sp>
        <p:nvSpPr>
          <p:cNvPr id="25603" name="Rectangle 3">
            <a:extLst>
              <a:ext uri="{FF2B5EF4-FFF2-40B4-BE49-F238E27FC236}">
                <a16:creationId xmlns:a16="http://schemas.microsoft.com/office/drawing/2014/main" id="{6F103D6F-1469-D657-549F-263DF20EE14E}"/>
              </a:ext>
            </a:extLst>
          </p:cNvPr>
          <p:cNvSpPr>
            <a:spLocks noGrp="1" noChangeArrowheads="1"/>
          </p:cNvSpPr>
          <p:nvPr>
            <p:ph idx="1"/>
          </p:nvPr>
        </p:nvSpPr>
        <p:spPr>
          <a:xfrm>
            <a:off x="674688" y="1905000"/>
            <a:ext cx="7794625" cy="4191000"/>
          </a:xfrm>
        </p:spPr>
        <p:txBody>
          <a:bodyPr>
            <a:normAutofit/>
          </a:bodyPr>
          <a:lstStyle/>
          <a:p>
            <a:pPr eaLnBrk="1" hangingPunct="1">
              <a:spcBef>
                <a:spcPct val="25000"/>
              </a:spcBef>
              <a:defRPr/>
            </a:pPr>
            <a:r>
              <a:rPr lang="en-US" altLang="ja-JP" sz="2400" dirty="0">
                <a:ea typeface="MS PGothic" panose="020B0600070205080204" pitchFamily="34" charset="-128"/>
              </a:rPr>
              <a:t>Geologic tools for</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radiometric dating of water, soil, rocks, and organic matter</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measurement of soil density and water content</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measurement of soil erosion rates and deposition</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tracking of materials through complex geologic pathways</a:t>
            </a:r>
          </a:p>
          <a:p>
            <a:pPr marL="457200" lvl="1" indent="0" eaLnBrk="1" hangingPunct="1">
              <a:lnSpc>
                <a:spcPct val="100000"/>
              </a:lnSpc>
              <a:spcBef>
                <a:spcPts val="0"/>
              </a:spcBef>
              <a:buFont typeface="Arial" panose="020B0604020202020204" pitchFamily="34" charset="0"/>
              <a:buNone/>
              <a:defRPr/>
            </a:pPr>
            <a:r>
              <a:rPr lang="en-US" altLang="ja-JP" sz="2000" dirty="0">
                <a:ea typeface="MS PGothic" panose="020B0600070205080204" pitchFamily="34" charset="-128"/>
              </a:rPr>
              <a:t>     (e.g., tracking of hazardous material movements in soils)</a:t>
            </a:r>
            <a:endParaRPr lang="en-US" altLang="en-US" sz="2000" dirty="0"/>
          </a:p>
          <a:p>
            <a:pPr eaLnBrk="1" hangingPunct="1">
              <a:spcBef>
                <a:spcPct val="25000"/>
              </a:spcBef>
              <a:defRPr/>
            </a:pPr>
            <a:r>
              <a:rPr lang="en-US" altLang="en-US" sz="2400" dirty="0"/>
              <a:t>Humanities – identification of forged treasures, artifacts, or artwork (neutron activation analysis “fingerprinting”)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CCF1EE-9106-6428-1640-E7E0CBC9A639}"/>
              </a:ext>
            </a:extLst>
          </p:cNvPr>
          <p:cNvSpPr>
            <a:spLocks noGrp="1" noChangeArrowheads="1"/>
          </p:cNvSpPr>
          <p:nvPr>
            <p:ph type="title"/>
          </p:nvPr>
        </p:nvSpPr>
        <p:spPr>
          <a:xfrm>
            <a:off x="457200" y="1143000"/>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Radioisotope Applications (cont.)</a:t>
            </a:r>
          </a:p>
        </p:txBody>
      </p:sp>
      <p:sp>
        <p:nvSpPr>
          <p:cNvPr id="25603" name="Rectangle 3">
            <a:extLst>
              <a:ext uri="{FF2B5EF4-FFF2-40B4-BE49-F238E27FC236}">
                <a16:creationId xmlns:a16="http://schemas.microsoft.com/office/drawing/2014/main" id="{D02CE5F2-85F1-5274-5B55-DEA367182226}"/>
              </a:ext>
            </a:extLst>
          </p:cNvPr>
          <p:cNvSpPr>
            <a:spLocks noGrp="1" noChangeArrowheads="1"/>
          </p:cNvSpPr>
          <p:nvPr>
            <p:ph idx="1"/>
          </p:nvPr>
        </p:nvSpPr>
        <p:spPr>
          <a:xfrm>
            <a:off x="674688" y="1905000"/>
            <a:ext cx="7794625" cy="3429000"/>
          </a:xfrm>
        </p:spPr>
        <p:txBody>
          <a:bodyPr/>
          <a:lstStyle/>
          <a:p>
            <a:pPr eaLnBrk="1" hangingPunct="1">
              <a:spcBef>
                <a:spcPct val="25000"/>
              </a:spcBef>
              <a:defRPr/>
            </a:pPr>
            <a:r>
              <a:rPr lang="en-US" altLang="ja-JP" sz="2400" dirty="0">
                <a:ea typeface="MS PGothic" panose="020B0600070205080204" pitchFamily="34" charset="-128"/>
              </a:rPr>
              <a:t>Agricultural uses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research to develop hardier and more disease resistant</a:t>
            </a:r>
          </a:p>
          <a:p>
            <a:pPr marL="457200" lvl="1" indent="0" eaLnBrk="1" hangingPunct="1">
              <a:lnSpc>
                <a:spcPct val="100000"/>
              </a:lnSpc>
              <a:spcBef>
                <a:spcPts val="0"/>
              </a:spcBef>
              <a:buFont typeface="Arial" panose="020B0604020202020204" pitchFamily="34" charset="0"/>
              <a:buNone/>
              <a:defRPr/>
            </a:pPr>
            <a:r>
              <a:rPr lang="en-US" altLang="ja-JP" sz="2000" dirty="0">
                <a:ea typeface="MS PGothic" panose="020B0600070205080204" pitchFamily="34" charset="-128"/>
              </a:rPr>
              <a:t>     crops and livestock</a:t>
            </a:r>
          </a:p>
          <a:p>
            <a:pPr lvl="1">
              <a:spcBef>
                <a:spcPct val="25000"/>
              </a:spcBef>
              <a:buFont typeface="Calibri" panose="020F0502020204030204" pitchFamily="34" charset="0"/>
              <a:buChar char="―"/>
              <a:defRPr/>
            </a:pPr>
            <a:r>
              <a:rPr lang="en-US" altLang="ja-JP" sz="2000" dirty="0">
                <a:ea typeface="MS PGothic" panose="020B0600070205080204" pitchFamily="34" charset="-128"/>
              </a:rPr>
              <a:t> study effectiveness of fertilizers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kill pests and parasites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insect and rodent control</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75E819AD-C2B2-65F2-F625-FF3816AD822C}"/>
              </a:ext>
            </a:extLst>
          </p:cNvPr>
          <p:cNvSpPr txBox="1">
            <a:spLocks noChangeArrowheads="1"/>
          </p:cNvSpPr>
          <p:nvPr/>
        </p:nvSpPr>
        <p:spPr bwMode="auto">
          <a:xfrm>
            <a:off x="1676400" y="2819400"/>
            <a:ext cx="5867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a:latin typeface="Arial" panose="020B0604020202020204" pitchFamily="34" charset="0"/>
              </a:rPr>
              <a:t>Nuclear Medicine Applications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F32DCD-2C82-A5EA-6A4A-0E75B30D94BE}"/>
              </a:ext>
            </a:extLst>
          </p:cNvPr>
          <p:cNvSpPr>
            <a:spLocks noGrp="1" noChangeArrowheads="1"/>
          </p:cNvSpPr>
          <p:nvPr>
            <p:ph type="title"/>
          </p:nvPr>
        </p:nvSpPr>
        <p:spPr>
          <a:xfrm>
            <a:off x="457200" y="528370"/>
            <a:ext cx="8229600" cy="646113"/>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Types of Nuclear Medicine Doses</a:t>
            </a:r>
          </a:p>
        </p:txBody>
      </p:sp>
      <p:grpSp>
        <p:nvGrpSpPr>
          <p:cNvPr id="31747" name="Group 1">
            <a:extLst>
              <a:ext uri="{FF2B5EF4-FFF2-40B4-BE49-F238E27FC236}">
                <a16:creationId xmlns:a16="http://schemas.microsoft.com/office/drawing/2014/main" id="{7760DABB-CF13-33D3-6DE0-D4DB15094219}"/>
              </a:ext>
            </a:extLst>
          </p:cNvPr>
          <p:cNvGrpSpPr>
            <a:grpSpLocks/>
          </p:cNvGrpSpPr>
          <p:nvPr/>
        </p:nvGrpSpPr>
        <p:grpSpPr bwMode="auto">
          <a:xfrm>
            <a:off x="457200" y="1779588"/>
            <a:ext cx="8085138" cy="4392612"/>
            <a:chOff x="1219201" y="1648273"/>
            <a:chExt cx="7486384" cy="4066727"/>
          </a:xfrm>
        </p:grpSpPr>
        <p:pic>
          <p:nvPicPr>
            <p:cNvPr id="31748" name="Picture 6" descr="why">
              <a:extLst>
                <a:ext uri="{FF2B5EF4-FFF2-40B4-BE49-F238E27FC236}">
                  <a16:creationId xmlns:a16="http://schemas.microsoft.com/office/drawing/2014/main" id="{2E2DA20E-3E98-1B06-7146-22C420FE5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121" y="1648273"/>
              <a:ext cx="3554464" cy="2361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10" descr="radiation11">
              <a:extLst>
                <a:ext uri="{FF2B5EF4-FFF2-40B4-BE49-F238E27FC236}">
                  <a16:creationId xmlns:a16="http://schemas.microsoft.com/office/drawing/2014/main" id="{8094E876-6A93-4A4F-DC2A-387A23BEB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1" y="3353921"/>
              <a:ext cx="2786528" cy="2361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Text Box 12">
              <a:extLst>
                <a:ext uri="{FF2B5EF4-FFF2-40B4-BE49-F238E27FC236}">
                  <a16:creationId xmlns:a16="http://schemas.microsoft.com/office/drawing/2014/main" id="{7DA0C906-AF0C-3D1B-1511-A2CBC438B45E}"/>
                </a:ext>
              </a:extLst>
            </p:cNvPr>
            <p:cNvSpPr txBox="1">
              <a:spLocks noChangeArrowheads="1"/>
            </p:cNvSpPr>
            <p:nvPr/>
          </p:nvSpPr>
          <p:spPr bwMode="auto">
            <a:xfrm>
              <a:off x="3377902" y="2035786"/>
              <a:ext cx="2370343" cy="70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latin typeface="Arial" panose="020B0604020202020204" pitchFamily="34" charset="0"/>
                </a:rPr>
                <a:t>Diagnostic Radiology (imaging)</a:t>
              </a:r>
            </a:p>
          </p:txBody>
        </p:sp>
        <p:sp>
          <p:nvSpPr>
            <p:cNvPr id="31751" name="Text Box 13">
              <a:extLst>
                <a:ext uri="{FF2B5EF4-FFF2-40B4-BE49-F238E27FC236}">
                  <a16:creationId xmlns:a16="http://schemas.microsoft.com/office/drawing/2014/main" id="{6054F98B-E088-AAE5-317A-14733CBE4D61}"/>
                </a:ext>
              </a:extLst>
            </p:cNvPr>
            <p:cNvSpPr txBox="1">
              <a:spLocks noChangeArrowheads="1"/>
            </p:cNvSpPr>
            <p:nvPr/>
          </p:nvSpPr>
          <p:spPr bwMode="auto">
            <a:xfrm>
              <a:off x="4048208" y="4628218"/>
              <a:ext cx="2636765" cy="70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Arial" panose="020B0604020202020204" pitchFamily="34" charset="0"/>
                </a:rPr>
                <a:t>Therapeutic Radiology (cancer treatment)</a:t>
              </a:r>
            </a:p>
          </p:txBody>
        </p:sp>
      </p:grpSp>
      <p:sp>
        <p:nvSpPr>
          <p:cNvPr id="3" name="TextBox 2">
            <a:extLst>
              <a:ext uri="{FF2B5EF4-FFF2-40B4-BE49-F238E27FC236}">
                <a16:creationId xmlns:a16="http://schemas.microsoft.com/office/drawing/2014/main" id="{CA39F1BC-F516-F3BE-0AF0-041A4BD0688B}"/>
              </a:ext>
            </a:extLst>
          </p:cNvPr>
          <p:cNvSpPr txBox="1"/>
          <p:nvPr/>
        </p:nvSpPr>
        <p:spPr>
          <a:xfrm>
            <a:off x="454306" y="6488668"/>
            <a:ext cx="460094" cy="369332"/>
          </a:xfrm>
          <a:prstGeom prst="rect">
            <a:avLst/>
          </a:prstGeom>
          <a:noFill/>
        </p:spPr>
        <p:txBody>
          <a:bodyPr wrap="square">
            <a:spAutoFit/>
          </a:bodyPr>
          <a:lstStyle/>
          <a:p>
            <a:r>
              <a:rPr lang="en-US" dirty="0">
                <a:solidFill>
                  <a:srgbClr val="FF0000"/>
                </a:solidFill>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
            <a:extLst>
              <a:ext uri="{FF2B5EF4-FFF2-40B4-BE49-F238E27FC236}">
                <a16:creationId xmlns:a16="http://schemas.microsoft.com/office/drawing/2014/main" id="{B3A0F381-B288-4493-C306-23226A118CE5}"/>
              </a:ext>
            </a:extLst>
          </p:cNvPr>
          <p:cNvGrpSpPr>
            <a:grpSpLocks/>
          </p:cNvGrpSpPr>
          <p:nvPr/>
        </p:nvGrpSpPr>
        <p:grpSpPr bwMode="auto">
          <a:xfrm>
            <a:off x="685800" y="762000"/>
            <a:ext cx="7924800" cy="5410200"/>
            <a:chOff x="990600" y="1143000"/>
            <a:chExt cx="6934200" cy="4572000"/>
          </a:xfrm>
        </p:grpSpPr>
        <p:grpSp>
          <p:nvGrpSpPr>
            <p:cNvPr id="33795" name="Group 4">
              <a:extLst>
                <a:ext uri="{FF2B5EF4-FFF2-40B4-BE49-F238E27FC236}">
                  <a16:creationId xmlns:a16="http://schemas.microsoft.com/office/drawing/2014/main" id="{7CAC040B-5768-8F18-60A1-A7E6B74037C3}"/>
                </a:ext>
              </a:extLst>
            </p:cNvPr>
            <p:cNvGrpSpPr>
              <a:grpSpLocks/>
            </p:cNvGrpSpPr>
            <p:nvPr/>
          </p:nvGrpSpPr>
          <p:grpSpPr bwMode="auto">
            <a:xfrm>
              <a:off x="990600" y="1143000"/>
              <a:ext cx="6679543" cy="4572000"/>
              <a:chOff x="762000" y="609600"/>
              <a:chExt cx="7620000" cy="5638800"/>
            </a:xfrm>
          </p:grpSpPr>
          <p:graphicFrame>
            <p:nvGraphicFramePr>
              <p:cNvPr id="3" name="Chart 2">
                <a:extLst>
                  <a:ext uri="{FF2B5EF4-FFF2-40B4-BE49-F238E27FC236}">
                    <a16:creationId xmlns:a16="http://schemas.microsoft.com/office/drawing/2014/main" id="{AD445A81-6AF1-E8D1-352E-2497875946F2}"/>
                  </a:ext>
                </a:extLst>
              </p:cNvPr>
              <p:cNvGraphicFramePr>
                <a:graphicFrameLocks/>
              </p:cNvGraphicFramePr>
              <p:nvPr/>
            </p:nvGraphicFramePr>
            <p:xfrm>
              <a:off x="762000" y="609600"/>
              <a:ext cx="7620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EDB5365-1EFC-9196-4456-F6BCE82C929D}"/>
                  </a:ext>
                </a:extLst>
              </p:cNvPr>
              <p:cNvSpPr/>
              <p:nvPr/>
            </p:nvSpPr>
            <p:spPr>
              <a:xfrm>
                <a:off x="5028750" y="1676665"/>
                <a:ext cx="458187" cy="9143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3796" name="TextBox 1">
              <a:extLst>
                <a:ext uri="{FF2B5EF4-FFF2-40B4-BE49-F238E27FC236}">
                  <a16:creationId xmlns:a16="http://schemas.microsoft.com/office/drawing/2014/main" id="{0ED8170D-5F00-E765-C50E-0C65A3AEA572}"/>
                </a:ext>
              </a:extLst>
            </p:cNvPr>
            <p:cNvSpPr txBox="1">
              <a:spLocks noChangeArrowheads="1"/>
            </p:cNvSpPr>
            <p:nvPr/>
          </p:nvSpPr>
          <p:spPr bwMode="auto">
            <a:xfrm>
              <a:off x="6067053" y="2934730"/>
              <a:ext cx="1857747" cy="236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latin typeface="Arial" panose="020B0604020202020204" pitchFamily="34" charset="0"/>
                </a:rPr>
                <a:t>Note that the worldwide background dose range (provided as a point of reference) represents a chronic dose while the diagnostic imaging and cancer therapy dose ranges are for acute doses.</a:t>
              </a:r>
            </a:p>
          </p:txBody>
        </p:sp>
      </p:grpSp>
      <p:sp>
        <p:nvSpPr>
          <p:cNvPr id="5" name="TextBox 4">
            <a:extLst>
              <a:ext uri="{FF2B5EF4-FFF2-40B4-BE49-F238E27FC236}">
                <a16:creationId xmlns:a16="http://schemas.microsoft.com/office/drawing/2014/main" id="{F6AD6AD4-B207-6427-B4A0-AF7C52892A1F}"/>
              </a:ext>
            </a:extLst>
          </p:cNvPr>
          <p:cNvSpPr txBox="1"/>
          <p:nvPr/>
        </p:nvSpPr>
        <p:spPr>
          <a:xfrm>
            <a:off x="391150" y="6488668"/>
            <a:ext cx="447050" cy="369332"/>
          </a:xfrm>
          <a:prstGeom prst="rect">
            <a:avLst/>
          </a:prstGeom>
          <a:noFill/>
        </p:spPr>
        <p:txBody>
          <a:bodyPr wrap="square">
            <a:spAutoFit/>
          </a:bodyPr>
          <a:lstStyle/>
          <a:p>
            <a:r>
              <a:rPr lang="en-US" dirty="0">
                <a:solidFill>
                  <a:srgbClr val="FF0000"/>
                </a:solidFil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7522-FBEB-7C16-8976-B413820F6FD9}"/>
              </a:ext>
            </a:extLst>
          </p:cNvPr>
          <p:cNvSpPr>
            <a:spLocks noGrp="1"/>
          </p:cNvSpPr>
          <p:nvPr>
            <p:ph type="title"/>
          </p:nvPr>
        </p:nvSpPr>
        <p:spPr>
          <a:xfrm>
            <a:off x="604536" y="533400"/>
            <a:ext cx="7886700" cy="75045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Technetium-99m</a:t>
            </a:r>
          </a:p>
        </p:txBody>
      </p:sp>
      <p:sp>
        <p:nvSpPr>
          <p:cNvPr id="3" name="Content Placeholder 2">
            <a:extLst>
              <a:ext uri="{FF2B5EF4-FFF2-40B4-BE49-F238E27FC236}">
                <a16:creationId xmlns:a16="http://schemas.microsoft.com/office/drawing/2014/main" id="{A85FF05F-F6BF-2C95-0675-97E373C5D4A3}"/>
              </a:ext>
            </a:extLst>
          </p:cNvPr>
          <p:cNvSpPr>
            <a:spLocks noGrp="1"/>
          </p:cNvSpPr>
          <p:nvPr>
            <p:ph idx="1"/>
          </p:nvPr>
        </p:nvSpPr>
        <p:spPr>
          <a:xfrm>
            <a:off x="633473" y="1284820"/>
            <a:ext cx="7886700" cy="5268380"/>
          </a:xfrm>
        </p:spPr>
        <p:txBody>
          <a:bodyPr/>
          <a:lstStyle/>
          <a:p>
            <a:pPr marL="0" indent="0">
              <a:buNone/>
            </a:pPr>
            <a:r>
              <a:rPr lang="en-US" sz="2800" dirty="0"/>
              <a:t>Most widely used diagnostic radioisotope worldwide</a:t>
            </a:r>
          </a:p>
          <a:p>
            <a:pPr lvl="1"/>
            <a:r>
              <a:rPr lang="en-US" sz="2400" dirty="0"/>
              <a:t>Readily detected gamma-ray</a:t>
            </a:r>
          </a:p>
          <a:p>
            <a:pPr lvl="1"/>
            <a:r>
              <a:rPr lang="en-US" sz="2400" dirty="0"/>
              <a:t>Decays to technetium-99 with 6-hour half-life </a:t>
            </a:r>
          </a:p>
          <a:p>
            <a:pPr lvl="2">
              <a:buFont typeface="Calibri" panose="020F0502020204030204" pitchFamily="34" charset="0"/>
              <a:buChar char="―"/>
            </a:pPr>
            <a:r>
              <a:rPr lang="en-US" dirty="0"/>
              <a:t> </a:t>
            </a:r>
            <a:r>
              <a:rPr lang="en-US" sz="2000" dirty="0"/>
              <a:t>Tc-99m totally decayed in less than 3 days</a:t>
            </a:r>
          </a:p>
          <a:p>
            <a:pPr lvl="1"/>
            <a:r>
              <a:rPr lang="en-US" sz="2400" dirty="0"/>
              <a:t>Tc-99 radiological half-life of 213,000 years (low activity)</a:t>
            </a:r>
          </a:p>
          <a:p>
            <a:pPr lvl="2">
              <a:buFont typeface="Calibri" panose="020F0502020204030204" pitchFamily="34" charset="0"/>
              <a:buChar char="―"/>
            </a:pPr>
            <a:r>
              <a:rPr lang="en-US" sz="1800" dirty="0"/>
              <a:t> </a:t>
            </a:r>
            <a:r>
              <a:rPr lang="en-US" sz="2000" dirty="0"/>
              <a:t>Emits only beta particles, no gamma-rays</a:t>
            </a:r>
          </a:p>
          <a:p>
            <a:pPr lvl="1"/>
            <a:r>
              <a:rPr lang="en-US" sz="2400" dirty="0"/>
              <a:t>Tc-99 biological half-life of 1 day (expelled from body quickly)</a:t>
            </a:r>
          </a:p>
          <a:p>
            <a:pPr lvl="2">
              <a:buFont typeface="Calibri" panose="020F0502020204030204" pitchFamily="34" charset="0"/>
              <a:buChar char="―"/>
            </a:pPr>
            <a:r>
              <a:rPr lang="en-US" sz="1800" dirty="0"/>
              <a:t> </a:t>
            </a:r>
            <a:r>
              <a:rPr lang="en-US" sz="2000" dirty="0"/>
              <a:t>Poses little radiation burden on body</a:t>
            </a:r>
          </a:p>
        </p:txBody>
      </p:sp>
    </p:spTree>
    <p:extLst>
      <p:ext uri="{BB962C8B-B14F-4D97-AF65-F5344CB8AC3E}">
        <p14:creationId xmlns:p14="http://schemas.microsoft.com/office/powerpoint/2010/main" val="113978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CF0F8E9-D5B1-E707-47F6-05E6CEF78312}"/>
              </a:ext>
            </a:extLst>
          </p:cNvPr>
          <p:cNvSpPr>
            <a:spLocks noGrp="1" noChangeArrowheads="1"/>
          </p:cNvSpPr>
          <p:nvPr>
            <p:ph type="title"/>
          </p:nvPr>
        </p:nvSpPr>
        <p:spPr>
          <a:xfrm>
            <a:off x="628650" y="599794"/>
            <a:ext cx="7886700" cy="777875"/>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Thyroid Scan Using Radioactive Iodine</a:t>
            </a:r>
          </a:p>
        </p:txBody>
      </p:sp>
      <p:grpSp>
        <p:nvGrpSpPr>
          <p:cNvPr id="7" name="Group 6">
            <a:extLst>
              <a:ext uri="{FF2B5EF4-FFF2-40B4-BE49-F238E27FC236}">
                <a16:creationId xmlns:a16="http://schemas.microsoft.com/office/drawing/2014/main" id="{ED5BEF58-0E18-C5FD-3446-283BE5557D8F}"/>
              </a:ext>
            </a:extLst>
          </p:cNvPr>
          <p:cNvGrpSpPr/>
          <p:nvPr/>
        </p:nvGrpSpPr>
        <p:grpSpPr>
          <a:xfrm>
            <a:off x="625756" y="1676400"/>
            <a:ext cx="7886700" cy="4724400"/>
            <a:chOff x="393043" y="1092914"/>
            <a:chExt cx="8122307" cy="5562600"/>
          </a:xfrm>
        </p:grpSpPr>
        <p:pic>
          <p:nvPicPr>
            <p:cNvPr id="4" name="Picture 3">
              <a:extLst>
                <a:ext uri="{FF2B5EF4-FFF2-40B4-BE49-F238E27FC236}">
                  <a16:creationId xmlns:a16="http://schemas.microsoft.com/office/drawing/2014/main" id="{063EB82D-B6F4-465D-2B92-E0DB54D71D30}"/>
                </a:ext>
              </a:extLst>
            </p:cNvPr>
            <p:cNvPicPr>
              <a:picLocks noChangeAspect="1"/>
            </p:cNvPicPr>
            <p:nvPr/>
          </p:nvPicPr>
          <p:blipFill rotWithShape="1">
            <a:blip r:embed="rId3"/>
            <a:srcRect l="19487" t="35302" r="55000" b="32125"/>
            <a:stretch/>
          </p:blipFill>
          <p:spPr bwMode="auto">
            <a:xfrm>
              <a:off x="393043" y="1092914"/>
              <a:ext cx="8122307" cy="5562600"/>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511C80A-6195-11C5-9693-5E13731AFBF5}"/>
                </a:ext>
              </a:extLst>
            </p:cNvPr>
            <p:cNvSpPr/>
            <p:nvPr/>
          </p:nvSpPr>
          <p:spPr>
            <a:xfrm>
              <a:off x="3733800" y="4648200"/>
              <a:ext cx="1143000" cy="457200"/>
            </a:xfrm>
            <a:prstGeom prst="rect">
              <a:avLst/>
            </a:prstGeom>
            <a:solidFill>
              <a:srgbClr val="236E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7B661E-1D53-EC24-02A3-F39D388AB904}"/>
                </a:ext>
              </a:extLst>
            </p:cNvPr>
            <p:cNvSpPr/>
            <p:nvPr/>
          </p:nvSpPr>
          <p:spPr>
            <a:xfrm>
              <a:off x="3048000" y="2895600"/>
              <a:ext cx="533400" cy="304800"/>
            </a:xfrm>
            <a:prstGeom prst="rect">
              <a:avLst/>
            </a:prstGeom>
            <a:solidFill>
              <a:srgbClr val="F5C8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AA2DDB0-8FF6-B132-3E63-1AFD04C924A8}"/>
              </a:ext>
            </a:extLst>
          </p:cNvPr>
          <p:cNvSpPr txBox="1"/>
          <p:nvPr/>
        </p:nvSpPr>
        <p:spPr>
          <a:xfrm>
            <a:off x="401700" y="6514865"/>
            <a:ext cx="448111" cy="369332"/>
          </a:xfrm>
          <a:prstGeom prst="rect">
            <a:avLst/>
          </a:prstGeom>
          <a:noFill/>
        </p:spPr>
        <p:txBody>
          <a:bodyPr wrap="square">
            <a:spAutoFit/>
          </a:bodyPr>
          <a:lstStyle/>
          <a:p>
            <a:r>
              <a:rPr lang="en-US" dirty="0">
                <a:solidFill>
                  <a:srgbClr val="FF0000"/>
                </a:solidFill>
              </a:rPr>
              <a:t>16</a:t>
            </a:r>
          </a:p>
        </p:txBody>
      </p:sp>
    </p:spTree>
    <p:extLst>
      <p:ext uri="{BB962C8B-B14F-4D97-AF65-F5344CB8AC3E}">
        <p14:creationId xmlns:p14="http://schemas.microsoft.com/office/powerpoint/2010/main" val="428576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CF0F8E9-D5B1-E707-47F6-05E6CEF78312}"/>
              </a:ext>
            </a:extLst>
          </p:cNvPr>
          <p:cNvSpPr>
            <a:spLocks noGrp="1" noChangeArrowheads="1"/>
          </p:cNvSpPr>
          <p:nvPr>
            <p:ph type="title"/>
          </p:nvPr>
        </p:nvSpPr>
        <p:spPr>
          <a:xfrm>
            <a:off x="614182" y="609600"/>
            <a:ext cx="7886700" cy="7778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CT* Scan of Abdomen</a:t>
            </a:r>
          </a:p>
        </p:txBody>
      </p:sp>
      <p:sp>
        <p:nvSpPr>
          <p:cNvPr id="35844" name="TextBox 2">
            <a:extLst>
              <a:ext uri="{FF2B5EF4-FFF2-40B4-BE49-F238E27FC236}">
                <a16:creationId xmlns:a16="http://schemas.microsoft.com/office/drawing/2014/main" id="{D62402E9-3D0D-967B-8B9E-278B55EE82A6}"/>
              </a:ext>
            </a:extLst>
          </p:cNvPr>
          <p:cNvSpPr txBox="1">
            <a:spLocks noChangeArrowheads="1"/>
          </p:cNvSpPr>
          <p:nvPr/>
        </p:nvSpPr>
        <p:spPr bwMode="auto">
          <a:xfrm>
            <a:off x="6838950" y="3035557"/>
            <a:ext cx="167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rPr>
              <a:t>* Computed</a:t>
            </a:r>
          </a:p>
          <a:p>
            <a:pPr eaLnBrk="1" hangingPunct="1">
              <a:lnSpc>
                <a:spcPct val="100000"/>
              </a:lnSpc>
              <a:spcBef>
                <a:spcPct val="0"/>
              </a:spcBef>
              <a:buFontTx/>
              <a:buNone/>
            </a:pPr>
            <a:r>
              <a:rPr lang="en-US" altLang="en-US" sz="2000" dirty="0">
                <a:latin typeface="Arial" panose="020B0604020202020204" pitchFamily="34" charset="0"/>
              </a:rPr>
              <a:t> Tomography</a:t>
            </a:r>
          </a:p>
          <a:p>
            <a:pPr eaLnBrk="1" hangingPunct="1">
              <a:lnSpc>
                <a:spcPct val="100000"/>
              </a:lnSpc>
              <a:spcBef>
                <a:spcPct val="0"/>
              </a:spcBef>
              <a:buFontTx/>
              <a:buNone/>
            </a:pPr>
            <a:r>
              <a:rPr lang="en-US" altLang="en-US" sz="2000" dirty="0">
                <a:latin typeface="Arial" panose="020B0604020202020204" pitchFamily="34" charset="0"/>
              </a:rPr>
              <a:t>   (X-rays)</a:t>
            </a:r>
          </a:p>
        </p:txBody>
      </p:sp>
      <p:pic>
        <p:nvPicPr>
          <p:cNvPr id="2" name="Picture 1">
            <a:extLst>
              <a:ext uri="{FF2B5EF4-FFF2-40B4-BE49-F238E27FC236}">
                <a16:creationId xmlns:a16="http://schemas.microsoft.com/office/drawing/2014/main" id="{C57A4E33-238E-5A47-7BC9-16E13563D89E}"/>
              </a:ext>
            </a:extLst>
          </p:cNvPr>
          <p:cNvPicPr>
            <a:picLocks noChangeAspect="1"/>
          </p:cNvPicPr>
          <p:nvPr/>
        </p:nvPicPr>
        <p:blipFill rotWithShape="1">
          <a:blip r:embed="rId3">
            <a:extLst>
              <a:ext uri="{28A0092B-C50C-407E-A947-70E740481C1C}">
                <a14:useLocalDpi xmlns:a14="http://schemas.microsoft.com/office/drawing/2010/main" val="0"/>
              </a:ext>
            </a:extLst>
          </a:blip>
          <a:srcRect l="18583" r="18418"/>
          <a:stretch/>
        </p:blipFill>
        <p:spPr>
          <a:xfrm>
            <a:off x="2305050" y="1472179"/>
            <a:ext cx="4324349" cy="5083922"/>
          </a:xfrm>
          <a:prstGeom prst="rect">
            <a:avLst/>
          </a:prstGeom>
        </p:spPr>
      </p:pic>
      <p:sp>
        <p:nvSpPr>
          <p:cNvPr id="4" name="TextBox 3">
            <a:extLst>
              <a:ext uri="{FF2B5EF4-FFF2-40B4-BE49-F238E27FC236}">
                <a16:creationId xmlns:a16="http://schemas.microsoft.com/office/drawing/2014/main" id="{FE23D7A2-0E49-B39C-6E1E-C1D253120B26}"/>
              </a:ext>
            </a:extLst>
          </p:cNvPr>
          <p:cNvSpPr txBox="1"/>
          <p:nvPr/>
        </p:nvSpPr>
        <p:spPr>
          <a:xfrm>
            <a:off x="381000" y="6511817"/>
            <a:ext cx="457200" cy="369332"/>
          </a:xfrm>
          <a:prstGeom prst="rect">
            <a:avLst/>
          </a:prstGeom>
          <a:noFill/>
        </p:spPr>
        <p:txBody>
          <a:bodyPr wrap="square">
            <a:spAutoFit/>
          </a:bodyPr>
          <a:lstStyle/>
          <a:p>
            <a:r>
              <a:rPr lang="en-US" dirty="0">
                <a:solidFill>
                  <a:srgbClr val="FF0000"/>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8A5451E-7729-9CCD-A36C-649FE1371967}"/>
              </a:ext>
            </a:extLst>
          </p:cNvPr>
          <p:cNvSpPr>
            <a:spLocks noGrp="1" noChangeArrowheads="1"/>
          </p:cNvSpPr>
          <p:nvPr>
            <p:ph type="title"/>
          </p:nvPr>
        </p:nvSpPr>
        <p:spPr>
          <a:xfrm>
            <a:off x="628650" y="554782"/>
            <a:ext cx="7886700" cy="62547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PET* Scan of Human Brain</a:t>
            </a:r>
          </a:p>
        </p:txBody>
      </p:sp>
      <p:sp>
        <p:nvSpPr>
          <p:cNvPr id="37891" name="Rectangle 2">
            <a:extLst>
              <a:ext uri="{FF2B5EF4-FFF2-40B4-BE49-F238E27FC236}">
                <a16:creationId xmlns:a16="http://schemas.microsoft.com/office/drawing/2014/main" id="{B38E5EA0-CE24-07D3-AD86-7A4C8AA6D50D}"/>
              </a:ext>
            </a:extLst>
          </p:cNvPr>
          <p:cNvSpPr>
            <a:spLocks noChangeArrowheads="1"/>
          </p:cNvSpPr>
          <p:nvPr/>
        </p:nvSpPr>
        <p:spPr bwMode="auto">
          <a:xfrm>
            <a:off x="320040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aphicFrame>
        <p:nvGraphicFramePr>
          <p:cNvPr id="37892" name="Object 3">
            <a:extLst>
              <a:ext uri="{FF2B5EF4-FFF2-40B4-BE49-F238E27FC236}">
                <a16:creationId xmlns:a16="http://schemas.microsoft.com/office/drawing/2014/main" id="{0B9ABB2E-E703-69C9-6443-6AB8E74AD433}"/>
              </a:ext>
            </a:extLst>
          </p:cNvPr>
          <p:cNvGraphicFramePr>
            <a:graphicFrameLocks noChangeAspect="1"/>
          </p:cNvGraphicFramePr>
          <p:nvPr>
            <p:extLst>
              <p:ext uri="{D42A27DB-BD31-4B8C-83A1-F6EECF244321}">
                <p14:modId xmlns:p14="http://schemas.microsoft.com/office/powerpoint/2010/main" val="4109776049"/>
              </p:ext>
            </p:extLst>
          </p:nvPr>
        </p:nvGraphicFramePr>
        <p:xfrm>
          <a:off x="2209800" y="1594326"/>
          <a:ext cx="4419600" cy="4986374"/>
        </p:xfrm>
        <a:graphic>
          <a:graphicData uri="http://schemas.openxmlformats.org/presentationml/2006/ole">
            <mc:AlternateContent xmlns:mc="http://schemas.openxmlformats.org/markup-compatibility/2006">
              <mc:Choice xmlns:v="urn:schemas-microsoft-com:vml" Requires="v">
                <p:oleObj r:id="rId3" imgW="1905266" imgH="2152951" progId="MSPhotoEd.3">
                  <p:embed/>
                </p:oleObj>
              </mc:Choice>
              <mc:Fallback>
                <p:oleObj r:id="rId3" imgW="1905266" imgH="2152951" progId="MSPhotoEd.3">
                  <p:embed/>
                  <p:pic>
                    <p:nvPicPr>
                      <p:cNvPr id="37892" name="Object 3">
                        <a:extLst>
                          <a:ext uri="{FF2B5EF4-FFF2-40B4-BE49-F238E27FC236}">
                            <a16:creationId xmlns:a16="http://schemas.microsoft.com/office/drawing/2014/main" id="{0B9ABB2E-E703-69C9-6443-6AB8E74A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94326"/>
                        <a:ext cx="4419600" cy="4986374"/>
                      </a:xfrm>
                      <a:prstGeom prst="rect">
                        <a:avLst/>
                      </a:prstGeom>
                      <a:noFill/>
                      <a:ln>
                        <a:noFill/>
                      </a:ln>
                    </p:spPr>
                  </p:pic>
                </p:oleObj>
              </mc:Fallback>
            </mc:AlternateContent>
          </a:graphicData>
        </a:graphic>
      </p:graphicFrame>
      <p:sp>
        <p:nvSpPr>
          <p:cNvPr id="37893" name="TextBox 4">
            <a:extLst>
              <a:ext uri="{FF2B5EF4-FFF2-40B4-BE49-F238E27FC236}">
                <a16:creationId xmlns:a16="http://schemas.microsoft.com/office/drawing/2014/main" id="{8C6844CD-9242-C138-6E63-09A33FD4CC38}"/>
              </a:ext>
            </a:extLst>
          </p:cNvPr>
          <p:cNvSpPr txBox="1">
            <a:spLocks noChangeArrowheads="1"/>
          </p:cNvSpPr>
          <p:nvPr/>
        </p:nvSpPr>
        <p:spPr bwMode="auto">
          <a:xfrm>
            <a:off x="6753225" y="3176189"/>
            <a:ext cx="1733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rPr>
              <a:t>* Positron</a:t>
            </a:r>
          </a:p>
          <a:p>
            <a:pPr eaLnBrk="1" hangingPunct="1">
              <a:lnSpc>
                <a:spcPct val="100000"/>
              </a:lnSpc>
              <a:spcBef>
                <a:spcPct val="0"/>
              </a:spcBef>
              <a:buFontTx/>
              <a:buNone/>
            </a:pPr>
            <a:r>
              <a:rPr lang="en-US" altLang="en-US" sz="2000" dirty="0">
                <a:latin typeface="Arial" panose="020B0604020202020204" pitchFamily="34" charset="0"/>
              </a:rPr>
              <a:t>   Emission</a:t>
            </a:r>
          </a:p>
          <a:p>
            <a:pPr eaLnBrk="1" hangingPunct="1">
              <a:lnSpc>
                <a:spcPct val="100000"/>
              </a:lnSpc>
              <a:spcBef>
                <a:spcPct val="0"/>
              </a:spcBef>
              <a:buFontTx/>
              <a:buNone/>
            </a:pPr>
            <a:r>
              <a:rPr lang="en-US" altLang="en-US" sz="2000" dirty="0">
                <a:latin typeface="Arial" panose="020B0604020202020204" pitchFamily="34" charset="0"/>
              </a:rPr>
              <a:t>  Tomography</a:t>
            </a:r>
          </a:p>
        </p:txBody>
      </p:sp>
      <p:sp>
        <p:nvSpPr>
          <p:cNvPr id="3" name="TextBox 2">
            <a:extLst>
              <a:ext uri="{FF2B5EF4-FFF2-40B4-BE49-F238E27FC236}">
                <a16:creationId xmlns:a16="http://schemas.microsoft.com/office/drawing/2014/main" id="{C4E6FC6C-47C7-3B05-C531-4897EC3F64EA}"/>
              </a:ext>
            </a:extLst>
          </p:cNvPr>
          <p:cNvSpPr txBox="1"/>
          <p:nvPr/>
        </p:nvSpPr>
        <p:spPr>
          <a:xfrm>
            <a:off x="381000" y="6470340"/>
            <a:ext cx="457200" cy="369332"/>
          </a:xfrm>
          <a:prstGeom prst="rect">
            <a:avLst/>
          </a:prstGeom>
          <a:noFill/>
        </p:spPr>
        <p:txBody>
          <a:bodyPr wrap="square">
            <a:spAutoFit/>
          </a:bodyPr>
          <a:lstStyle/>
          <a:p>
            <a:r>
              <a:rPr lang="en-US" dirty="0">
                <a:solidFill>
                  <a:srgbClr val="FF0000"/>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CCF1EE-9106-6428-1640-E7E0CBC9A639}"/>
              </a:ext>
            </a:extLst>
          </p:cNvPr>
          <p:cNvSpPr>
            <a:spLocks noGrp="1" noChangeArrowheads="1"/>
          </p:cNvSpPr>
          <p:nvPr>
            <p:ph type="title"/>
          </p:nvPr>
        </p:nvSpPr>
        <p:spPr>
          <a:xfrm>
            <a:off x="457200" y="609600"/>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Types of Radiation Therapy</a:t>
            </a:r>
          </a:p>
        </p:txBody>
      </p:sp>
      <p:sp>
        <p:nvSpPr>
          <p:cNvPr id="7" name="TextBox 6">
            <a:extLst>
              <a:ext uri="{FF2B5EF4-FFF2-40B4-BE49-F238E27FC236}">
                <a16:creationId xmlns:a16="http://schemas.microsoft.com/office/drawing/2014/main" id="{133FC883-4452-B21E-2750-4C357F978E15}"/>
              </a:ext>
            </a:extLst>
          </p:cNvPr>
          <p:cNvSpPr txBox="1"/>
          <p:nvPr/>
        </p:nvSpPr>
        <p:spPr>
          <a:xfrm>
            <a:off x="762000" y="1932348"/>
            <a:ext cx="2667000" cy="3046988"/>
          </a:xfrm>
          <a:prstGeom prst="rect">
            <a:avLst/>
          </a:prstGeom>
          <a:noFill/>
        </p:spPr>
        <p:txBody>
          <a:bodyPr wrap="square" rtlCol="0">
            <a:spAutoFit/>
          </a:bodyPr>
          <a:lstStyle/>
          <a:p>
            <a:r>
              <a:rPr lang="en-US" sz="2400" dirty="0"/>
              <a:t>External beam radiotherapy – uses precisely focused external source of radiation to destroy tumors inside the body</a:t>
            </a:r>
          </a:p>
        </p:txBody>
      </p:sp>
      <p:pic>
        <p:nvPicPr>
          <p:cNvPr id="1026" name="Picture 2" descr="Therapeutic use of gamma-rays - WikiLectures">
            <a:extLst>
              <a:ext uri="{FF2B5EF4-FFF2-40B4-BE49-F238E27FC236}">
                <a16:creationId xmlns:a16="http://schemas.microsoft.com/office/drawing/2014/main" id="{B73DDB50-2F7D-B39A-162A-16193C08E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4" r="10000"/>
          <a:stretch/>
        </p:blipFill>
        <p:spPr bwMode="auto">
          <a:xfrm>
            <a:off x="3635415" y="1524000"/>
            <a:ext cx="4685545" cy="3947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37FABD-EA9B-8BE7-3926-547E1918DFEF}"/>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19</a:t>
            </a:r>
          </a:p>
        </p:txBody>
      </p:sp>
    </p:spTree>
    <p:extLst>
      <p:ext uri="{BB962C8B-B14F-4D97-AF65-F5344CB8AC3E}">
        <p14:creationId xmlns:p14="http://schemas.microsoft.com/office/powerpoint/2010/main" val="280605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AC8D819-0AB3-4D2D-4656-F559E4025948}"/>
              </a:ext>
            </a:extLst>
          </p:cNvPr>
          <p:cNvSpPr>
            <a:spLocks noGrp="1" noChangeArrowheads="1"/>
          </p:cNvSpPr>
          <p:nvPr>
            <p:ph type="title"/>
          </p:nvPr>
        </p:nvSpPr>
        <p:spPr>
          <a:xfrm>
            <a:off x="457200" y="1143000"/>
            <a:ext cx="8229600" cy="868363"/>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What Makes Some Atoms Radioactive?</a:t>
            </a:r>
          </a:p>
        </p:txBody>
      </p:sp>
      <p:sp>
        <p:nvSpPr>
          <p:cNvPr id="5123" name="Rectangle 3">
            <a:extLst>
              <a:ext uri="{FF2B5EF4-FFF2-40B4-BE49-F238E27FC236}">
                <a16:creationId xmlns:a16="http://schemas.microsoft.com/office/drawing/2014/main" id="{02ACC525-1492-091E-9211-0A56153802F3}"/>
              </a:ext>
            </a:extLst>
          </p:cNvPr>
          <p:cNvSpPr>
            <a:spLocks noGrp="1" noChangeArrowheads="1"/>
          </p:cNvSpPr>
          <p:nvPr>
            <p:ph idx="1"/>
          </p:nvPr>
        </p:nvSpPr>
        <p:spPr>
          <a:xfrm>
            <a:off x="838200" y="2209800"/>
            <a:ext cx="7467600" cy="3886200"/>
          </a:xfrm>
        </p:spPr>
        <p:txBody>
          <a:bodyPr>
            <a:noAutofit/>
          </a:bodyPr>
          <a:lstStyle/>
          <a:p>
            <a:pPr eaLnBrk="1" hangingPunct="1">
              <a:spcBef>
                <a:spcPct val="25000"/>
              </a:spcBef>
            </a:pPr>
            <a:r>
              <a:rPr lang="en-US" altLang="en-US" sz="2800" dirty="0">
                <a:solidFill>
                  <a:srgbClr val="2C2F34"/>
                </a:solidFill>
              </a:rPr>
              <a:t>Two main factors that determine nuclear instability are neutron/proton ratio and total number of nucleons in nucleus</a:t>
            </a:r>
          </a:p>
          <a:p>
            <a:pPr eaLnBrk="1" hangingPunct="1">
              <a:spcBef>
                <a:spcPct val="25000"/>
              </a:spcBef>
            </a:pPr>
            <a:r>
              <a:rPr lang="en-US" altLang="en-US" sz="2800" dirty="0"/>
              <a:t>Radioactive decay is process by which unstable atomic nuclei become more stable by emitting energy in the form of particles (</a:t>
            </a:r>
            <a:r>
              <a:rPr lang="el-GR" altLang="en-US" sz="2800" dirty="0">
                <a:cs typeface="Arial" panose="020B0604020202020204" pitchFamily="34" charset="0"/>
              </a:rPr>
              <a:t>α</a:t>
            </a:r>
            <a:r>
              <a:rPr lang="en-US" altLang="en-US" sz="2800" dirty="0">
                <a:cs typeface="Arial" panose="020B0604020202020204" pitchFamily="34" charset="0"/>
              </a:rPr>
              <a:t>, </a:t>
            </a:r>
            <a:r>
              <a:rPr lang="el-GR" altLang="en-US" sz="2800" dirty="0">
                <a:cs typeface="Arial" panose="020B0604020202020204" pitchFamily="34" charset="0"/>
              </a:rPr>
              <a:t>β</a:t>
            </a:r>
            <a:r>
              <a:rPr lang="en-US" altLang="en-US" sz="2800" dirty="0">
                <a:cs typeface="Arial" panose="020B0604020202020204" pitchFamily="34" charset="0"/>
              </a:rPr>
              <a:t>) and ionizing electromagnetic waves (</a:t>
            </a:r>
            <a:r>
              <a:rPr lang="el-GR" altLang="en-US" sz="2800" dirty="0">
                <a:cs typeface="Arial" panose="020B0604020202020204" pitchFamily="34" charset="0"/>
              </a:rPr>
              <a:t>γ</a:t>
            </a:r>
            <a:r>
              <a:rPr lang="en-US" altLang="en-US" sz="2800" dirty="0">
                <a:cs typeface="Arial" panose="020B0604020202020204" pitchFamily="34" charset="0"/>
              </a:rPr>
              <a:t>-rays)</a:t>
            </a:r>
            <a:endParaRPr lang="el-GR" altLang="en-US" sz="2800" dirty="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CCF1EE-9106-6428-1640-E7E0CBC9A639}"/>
              </a:ext>
            </a:extLst>
          </p:cNvPr>
          <p:cNvSpPr>
            <a:spLocks noGrp="1" noChangeArrowheads="1"/>
          </p:cNvSpPr>
          <p:nvPr>
            <p:ph type="title"/>
          </p:nvPr>
        </p:nvSpPr>
        <p:spPr>
          <a:xfrm>
            <a:off x="457200" y="665425"/>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Types of Radiation Therapy (cont.)</a:t>
            </a:r>
          </a:p>
        </p:txBody>
      </p:sp>
      <p:pic>
        <p:nvPicPr>
          <p:cNvPr id="4" name="Picture 3" descr="World Cancer Day: Safe Cancer Treatment With Radiotherapy | IAEA">
            <a:extLst>
              <a:ext uri="{FF2B5EF4-FFF2-40B4-BE49-F238E27FC236}">
                <a16:creationId xmlns:a16="http://schemas.microsoft.com/office/drawing/2014/main" id="{98098F71-868B-5B3F-DFB0-DB924AB39F10}"/>
              </a:ext>
            </a:extLst>
          </p:cNvPr>
          <p:cNvPicPr>
            <a:picLocks noChangeAspect="1"/>
          </p:cNvPicPr>
          <p:nvPr/>
        </p:nvPicPr>
        <p:blipFill rotWithShape="1">
          <a:blip r:embed="rId3">
            <a:extLst>
              <a:ext uri="{28A0092B-C50C-407E-A947-70E740481C1C}">
                <a14:useLocalDpi xmlns:a14="http://schemas.microsoft.com/office/drawing/2010/main" val="0"/>
              </a:ext>
            </a:extLst>
          </a:blip>
          <a:srcRect l="56410" t="13444" b="19216"/>
          <a:stretch/>
        </p:blipFill>
        <p:spPr bwMode="auto">
          <a:xfrm>
            <a:off x="3657600" y="1676400"/>
            <a:ext cx="4495800" cy="4628028"/>
          </a:xfrm>
          <a:prstGeom prst="rect">
            <a:avLst/>
          </a:prstGeom>
          <a:noFill/>
          <a:ln>
            <a:noFill/>
          </a:ln>
        </p:spPr>
      </p:pic>
      <p:sp>
        <p:nvSpPr>
          <p:cNvPr id="2" name="TextBox 1">
            <a:extLst>
              <a:ext uri="{FF2B5EF4-FFF2-40B4-BE49-F238E27FC236}">
                <a16:creationId xmlns:a16="http://schemas.microsoft.com/office/drawing/2014/main" id="{3434449A-5EA0-6C6A-B521-A88EA7D6115F}"/>
              </a:ext>
            </a:extLst>
          </p:cNvPr>
          <p:cNvSpPr txBox="1"/>
          <p:nvPr/>
        </p:nvSpPr>
        <p:spPr>
          <a:xfrm>
            <a:off x="609600" y="2362200"/>
            <a:ext cx="2703653" cy="1938992"/>
          </a:xfrm>
          <a:prstGeom prst="rect">
            <a:avLst/>
          </a:prstGeom>
          <a:noFill/>
        </p:spPr>
        <p:txBody>
          <a:bodyPr wrap="square" rtlCol="0">
            <a:spAutoFit/>
          </a:bodyPr>
          <a:lstStyle/>
          <a:p>
            <a:r>
              <a:rPr lang="en-US" sz="2400" dirty="0"/>
              <a:t>Brachytherapy – inserted catheter places radio-isotope directly at site of tumor</a:t>
            </a:r>
          </a:p>
        </p:txBody>
      </p:sp>
      <p:sp>
        <p:nvSpPr>
          <p:cNvPr id="5" name="TextBox 4">
            <a:extLst>
              <a:ext uri="{FF2B5EF4-FFF2-40B4-BE49-F238E27FC236}">
                <a16:creationId xmlns:a16="http://schemas.microsoft.com/office/drawing/2014/main" id="{189E3111-69C1-13CC-CEB3-57401C3CBCA5}"/>
              </a:ext>
            </a:extLst>
          </p:cNvPr>
          <p:cNvSpPr txBox="1"/>
          <p:nvPr/>
        </p:nvSpPr>
        <p:spPr>
          <a:xfrm>
            <a:off x="452377" y="6470340"/>
            <a:ext cx="538223"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397295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CCF1EE-9106-6428-1640-E7E0CBC9A639}"/>
              </a:ext>
            </a:extLst>
          </p:cNvPr>
          <p:cNvSpPr>
            <a:spLocks noGrp="1" noChangeArrowheads="1"/>
          </p:cNvSpPr>
          <p:nvPr>
            <p:ph type="title"/>
          </p:nvPr>
        </p:nvSpPr>
        <p:spPr>
          <a:xfrm>
            <a:off x="457200" y="685800"/>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Types of Radiation Therapy (cont.)</a:t>
            </a:r>
          </a:p>
        </p:txBody>
      </p:sp>
      <p:sp>
        <p:nvSpPr>
          <p:cNvPr id="2" name="TextBox 1">
            <a:extLst>
              <a:ext uri="{FF2B5EF4-FFF2-40B4-BE49-F238E27FC236}">
                <a16:creationId xmlns:a16="http://schemas.microsoft.com/office/drawing/2014/main" id="{3434449A-5EA0-6C6A-B521-A88EA7D6115F}"/>
              </a:ext>
            </a:extLst>
          </p:cNvPr>
          <p:cNvSpPr txBox="1"/>
          <p:nvPr/>
        </p:nvSpPr>
        <p:spPr>
          <a:xfrm>
            <a:off x="685800" y="2743200"/>
            <a:ext cx="2819400" cy="1569660"/>
          </a:xfrm>
          <a:prstGeom prst="rect">
            <a:avLst/>
          </a:prstGeom>
          <a:noFill/>
        </p:spPr>
        <p:txBody>
          <a:bodyPr wrap="square" rtlCol="0">
            <a:spAutoFit/>
          </a:bodyPr>
          <a:lstStyle/>
          <a:p>
            <a:r>
              <a:rPr lang="en-US" sz="2400" dirty="0"/>
              <a:t>Brachytherapy – radioactive seeds implanted at site of tumor</a:t>
            </a:r>
          </a:p>
        </p:txBody>
      </p:sp>
      <p:pic>
        <p:nvPicPr>
          <p:cNvPr id="3" name="Picture 2" descr="Treating Prostate Cancer with Brachytherapy - Veterans Health Administration">
            <a:extLst>
              <a:ext uri="{FF2B5EF4-FFF2-40B4-BE49-F238E27FC236}">
                <a16:creationId xmlns:a16="http://schemas.microsoft.com/office/drawing/2014/main" id="{7D8A2FC3-F956-E992-3B4C-7BC9B7C2D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9862" y="1807712"/>
            <a:ext cx="4161138" cy="4545006"/>
          </a:xfrm>
          <a:prstGeom prst="rect">
            <a:avLst/>
          </a:prstGeom>
          <a:noFill/>
          <a:ln>
            <a:noFill/>
          </a:ln>
        </p:spPr>
      </p:pic>
      <p:sp>
        <p:nvSpPr>
          <p:cNvPr id="5" name="TextBox 4">
            <a:extLst>
              <a:ext uri="{FF2B5EF4-FFF2-40B4-BE49-F238E27FC236}">
                <a16:creationId xmlns:a16="http://schemas.microsoft.com/office/drawing/2014/main" id="{472F6CF4-7181-2A77-3DA5-CB706B5C3574}"/>
              </a:ext>
            </a:extLst>
          </p:cNvPr>
          <p:cNvSpPr txBox="1"/>
          <p:nvPr/>
        </p:nvSpPr>
        <p:spPr>
          <a:xfrm>
            <a:off x="457200" y="6488668"/>
            <a:ext cx="533400" cy="369332"/>
          </a:xfrm>
          <a:prstGeom prst="rect">
            <a:avLst/>
          </a:prstGeom>
          <a:noFill/>
        </p:spPr>
        <p:txBody>
          <a:bodyPr wrap="square">
            <a:spAutoFit/>
          </a:bodyPr>
          <a:lstStyle/>
          <a:p>
            <a:r>
              <a:rPr lang="en-US" dirty="0">
                <a:solidFill>
                  <a:srgbClr val="FF0000"/>
                </a:solidFill>
              </a:rPr>
              <a:t>21</a:t>
            </a:r>
          </a:p>
        </p:txBody>
      </p:sp>
    </p:spTree>
    <p:extLst>
      <p:ext uri="{BB962C8B-B14F-4D97-AF65-F5344CB8AC3E}">
        <p14:creationId xmlns:p14="http://schemas.microsoft.com/office/powerpoint/2010/main" val="133137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CCF1EE-9106-6428-1640-E7E0CBC9A639}"/>
              </a:ext>
            </a:extLst>
          </p:cNvPr>
          <p:cNvSpPr>
            <a:spLocks noGrp="1" noChangeArrowheads="1"/>
          </p:cNvSpPr>
          <p:nvPr>
            <p:ph type="title"/>
          </p:nvPr>
        </p:nvSpPr>
        <p:spPr>
          <a:xfrm>
            <a:off x="457200" y="555204"/>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Types of Radiation Therapy (cont.)</a:t>
            </a:r>
          </a:p>
        </p:txBody>
      </p:sp>
      <p:pic>
        <p:nvPicPr>
          <p:cNvPr id="4" name="Picture 3" descr="Precision Medicine in Radiopharmaceutical Therapy edit - YouTube">
            <a:extLst>
              <a:ext uri="{FF2B5EF4-FFF2-40B4-BE49-F238E27FC236}">
                <a16:creationId xmlns:a16="http://schemas.microsoft.com/office/drawing/2014/main" id="{D13283B8-390B-7BEF-E5AD-E00F123658BD}"/>
              </a:ext>
            </a:extLst>
          </p:cNvPr>
          <p:cNvPicPr>
            <a:picLocks noChangeAspect="1"/>
          </p:cNvPicPr>
          <p:nvPr/>
        </p:nvPicPr>
        <p:blipFill rotWithShape="1">
          <a:blip r:embed="rId3">
            <a:extLst>
              <a:ext uri="{28A0092B-C50C-407E-A947-70E740481C1C}">
                <a14:useLocalDpi xmlns:a14="http://schemas.microsoft.com/office/drawing/2010/main" val="0"/>
              </a:ext>
            </a:extLst>
          </a:blip>
          <a:srcRect l="19231" t="14131" r="20385" b="13618"/>
          <a:stretch/>
        </p:blipFill>
        <p:spPr bwMode="auto">
          <a:xfrm>
            <a:off x="762000" y="1469802"/>
            <a:ext cx="7467600" cy="5025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44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666F4464-897E-9BF3-DF8A-B5C0375C6458}"/>
              </a:ext>
            </a:extLst>
          </p:cNvPr>
          <p:cNvSpPr txBox="1">
            <a:spLocks noChangeArrowheads="1"/>
          </p:cNvSpPr>
          <p:nvPr/>
        </p:nvSpPr>
        <p:spPr bwMode="auto">
          <a:xfrm>
            <a:off x="1676400" y="2819400"/>
            <a:ext cx="5867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a:latin typeface="Arial" panose="020B0604020202020204" pitchFamily="34" charset="0"/>
              </a:rPr>
              <a:t>Industrial Applications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CB2AFA1-3D59-C751-6AAC-568A205D9D41}"/>
              </a:ext>
            </a:extLst>
          </p:cNvPr>
          <p:cNvSpPr>
            <a:spLocks noGrp="1" noChangeArrowheads="1"/>
          </p:cNvSpPr>
          <p:nvPr>
            <p:ph type="title"/>
          </p:nvPr>
        </p:nvSpPr>
        <p:spPr>
          <a:xfrm>
            <a:off x="628650" y="799377"/>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Radioisotope Gauging</a:t>
            </a:r>
          </a:p>
        </p:txBody>
      </p:sp>
      <p:grpSp>
        <p:nvGrpSpPr>
          <p:cNvPr id="41987" name="Group 2">
            <a:extLst>
              <a:ext uri="{FF2B5EF4-FFF2-40B4-BE49-F238E27FC236}">
                <a16:creationId xmlns:a16="http://schemas.microsoft.com/office/drawing/2014/main" id="{BAA26261-25A4-08BD-B406-EFA83A2B4F21}"/>
              </a:ext>
            </a:extLst>
          </p:cNvPr>
          <p:cNvGrpSpPr>
            <a:grpSpLocks/>
          </p:cNvGrpSpPr>
          <p:nvPr/>
        </p:nvGrpSpPr>
        <p:grpSpPr bwMode="auto">
          <a:xfrm>
            <a:off x="628650" y="1981200"/>
            <a:ext cx="7715250" cy="3733800"/>
            <a:chOff x="1237527" y="1828800"/>
            <a:chExt cx="7296873" cy="3338567"/>
          </a:xfrm>
        </p:grpSpPr>
        <p:sp>
          <p:nvSpPr>
            <p:cNvPr id="41988" name="Text Box 5">
              <a:extLst>
                <a:ext uri="{FF2B5EF4-FFF2-40B4-BE49-F238E27FC236}">
                  <a16:creationId xmlns:a16="http://schemas.microsoft.com/office/drawing/2014/main" id="{8379805A-4C71-EA57-E36D-9F374B96A6D9}"/>
                </a:ext>
              </a:extLst>
            </p:cNvPr>
            <p:cNvSpPr txBox="1">
              <a:spLocks noChangeArrowheads="1"/>
            </p:cNvSpPr>
            <p:nvPr/>
          </p:nvSpPr>
          <p:spPr bwMode="auto">
            <a:xfrm>
              <a:off x="1237527" y="2667086"/>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dirty="0">
                  <a:latin typeface="Arial" panose="020B0604020202020204" pitchFamily="34" charset="0"/>
                </a:rPr>
                <a:t>Material thickness process control</a:t>
              </a:r>
            </a:p>
          </p:txBody>
        </p:sp>
        <p:pic>
          <p:nvPicPr>
            <p:cNvPr id="41989" name="Picture 6" descr="See the source image">
              <a:extLst>
                <a:ext uri="{FF2B5EF4-FFF2-40B4-BE49-F238E27FC236}">
                  <a16:creationId xmlns:a16="http://schemas.microsoft.com/office/drawing/2014/main" id="{7984EAF2-C2C0-8C83-97EB-464F5297D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495800" cy="33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83E1FA4-04EA-7457-C3DA-1501B8B8CB38}"/>
              </a:ext>
            </a:extLst>
          </p:cNvPr>
          <p:cNvSpPr>
            <a:spLocks noGrp="1" noChangeArrowheads="1"/>
          </p:cNvSpPr>
          <p:nvPr>
            <p:ph type="title"/>
          </p:nvPr>
        </p:nvSpPr>
        <p:spPr>
          <a:xfrm>
            <a:off x="456718" y="762000"/>
            <a:ext cx="8229600" cy="639762"/>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Radioisotope Gauging (cont.)</a:t>
            </a:r>
          </a:p>
        </p:txBody>
      </p:sp>
      <p:grpSp>
        <p:nvGrpSpPr>
          <p:cNvPr id="44035" name="Group 1">
            <a:extLst>
              <a:ext uri="{FF2B5EF4-FFF2-40B4-BE49-F238E27FC236}">
                <a16:creationId xmlns:a16="http://schemas.microsoft.com/office/drawing/2014/main" id="{1EF62266-E7C1-3E61-4D9E-65C090DBB81F}"/>
              </a:ext>
            </a:extLst>
          </p:cNvPr>
          <p:cNvGrpSpPr>
            <a:grpSpLocks/>
          </p:cNvGrpSpPr>
          <p:nvPr/>
        </p:nvGrpSpPr>
        <p:grpSpPr bwMode="auto">
          <a:xfrm>
            <a:off x="1066800" y="1752600"/>
            <a:ext cx="7010400" cy="4648200"/>
            <a:chOff x="1143000" y="1600200"/>
            <a:chExt cx="6630446" cy="4365654"/>
          </a:xfrm>
        </p:grpSpPr>
        <p:sp>
          <p:nvSpPr>
            <p:cNvPr id="44036" name="Text Box 3">
              <a:extLst>
                <a:ext uri="{FF2B5EF4-FFF2-40B4-BE49-F238E27FC236}">
                  <a16:creationId xmlns:a16="http://schemas.microsoft.com/office/drawing/2014/main" id="{D39FF45A-4F11-AFAF-2F62-77992C188CB0}"/>
                </a:ext>
              </a:extLst>
            </p:cNvPr>
            <p:cNvSpPr txBox="1">
              <a:spLocks noChangeArrowheads="1"/>
            </p:cNvSpPr>
            <p:nvPr/>
          </p:nvSpPr>
          <p:spPr bwMode="auto">
            <a:xfrm>
              <a:off x="1662864" y="5111722"/>
              <a:ext cx="2362200" cy="85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a:latin typeface="Arial" panose="020B0604020202020204" pitchFamily="34" charset="0"/>
                </a:rPr>
                <a:t>Material level process control</a:t>
              </a:r>
            </a:p>
          </p:txBody>
        </p:sp>
        <p:sp>
          <p:nvSpPr>
            <p:cNvPr id="44037" name="Text Box 15">
              <a:extLst>
                <a:ext uri="{FF2B5EF4-FFF2-40B4-BE49-F238E27FC236}">
                  <a16:creationId xmlns:a16="http://schemas.microsoft.com/office/drawing/2014/main" id="{EE7C5125-A30C-3999-E867-AE5E9FB4A467}"/>
                </a:ext>
              </a:extLst>
            </p:cNvPr>
            <p:cNvSpPr txBox="1">
              <a:spLocks noChangeArrowheads="1"/>
            </p:cNvSpPr>
            <p:nvPr/>
          </p:nvSpPr>
          <p:spPr bwMode="auto">
            <a:xfrm>
              <a:off x="5168155" y="5105400"/>
              <a:ext cx="2605291" cy="85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a:latin typeface="Arial" panose="020B0604020202020204" pitchFamily="34" charset="0"/>
                </a:rPr>
                <a:t>Package contents monitoring</a:t>
              </a:r>
            </a:p>
          </p:txBody>
        </p:sp>
        <p:grpSp>
          <p:nvGrpSpPr>
            <p:cNvPr id="44038" name="Group 18">
              <a:extLst>
                <a:ext uri="{FF2B5EF4-FFF2-40B4-BE49-F238E27FC236}">
                  <a16:creationId xmlns:a16="http://schemas.microsoft.com/office/drawing/2014/main" id="{A013C6DB-151E-5E86-A435-D29318DFBB1E}"/>
                </a:ext>
              </a:extLst>
            </p:cNvPr>
            <p:cNvGrpSpPr>
              <a:grpSpLocks/>
            </p:cNvGrpSpPr>
            <p:nvPr/>
          </p:nvGrpSpPr>
          <p:grpSpPr bwMode="auto">
            <a:xfrm>
              <a:off x="1143000" y="1600200"/>
              <a:ext cx="6629400" cy="3505200"/>
              <a:chOff x="960" y="1008"/>
              <a:chExt cx="3648" cy="1797"/>
            </a:xfrm>
          </p:grpSpPr>
          <p:pic>
            <p:nvPicPr>
              <p:cNvPr id="44039" name="Picture 13" descr="geometry-level">
                <a:extLst>
                  <a:ext uri="{FF2B5EF4-FFF2-40B4-BE49-F238E27FC236}">
                    <a16:creationId xmlns:a16="http://schemas.microsoft.com/office/drawing/2014/main" id="{D84B6E63-7D4E-078D-2B90-EECB46143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008"/>
                <a:ext cx="3648" cy="1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40" name="Rectangle 16">
                <a:extLst>
                  <a:ext uri="{FF2B5EF4-FFF2-40B4-BE49-F238E27FC236}">
                    <a16:creationId xmlns:a16="http://schemas.microsoft.com/office/drawing/2014/main" id="{E2AB0EED-9679-372C-150A-CBFFC12DDD8A}"/>
                  </a:ext>
                </a:extLst>
              </p:cNvPr>
              <p:cNvSpPr>
                <a:spLocks noChangeArrowheads="1"/>
              </p:cNvSpPr>
              <p:nvPr/>
            </p:nvSpPr>
            <p:spPr bwMode="auto">
              <a:xfrm>
                <a:off x="1296" y="2592"/>
                <a:ext cx="1200"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4041" name="Rectangle 17">
                <a:extLst>
                  <a:ext uri="{FF2B5EF4-FFF2-40B4-BE49-F238E27FC236}">
                    <a16:creationId xmlns:a16="http://schemas.microsoft.com/office/drawing/2014/main" id="{79A6FA9A-E03A-AE81-7C82-1841441D3059}"/>
                  </a:ext>
                </a:extLst>
              </p:cNvPr>
              <p:cNvSpPr>
                <a:spLocks noChangeArrowheads="1"/>
              </p:cNvSpPr>
              <p:nvPr/>
            </p:nvSpPr>
            <p:spPr bwMode="auto">
              <a:xfrm>
                <a:off x="3072" y="2400"/>
                <a:ext cx="134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0A9A32C-9952-BA80-8CAD-A8CC404CD9EC}"/>
              </a:ext>
            </a:extLst>
          </p:cNvPr>
          <p:cNvSpPr>
            <a:spLocks noGrp="1" noChangeArrowheads="1"/>
          </p:cNvSpPr>
          <p:nvPr>
            <p:ph type="title"/>
          </p:nvPr>
        </p:nvSpPr>
        <p:spPr>
          <a:xfrm>
            <a:off x="457200" y="639762"/>
            <a:ext cx="8229600" cy="7397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Radioisotope Gauging (cont.)</a:t>
            </a:r>
          </a:p>
        </p:txBody>
      </p:sp>
      <p:grpSp>
        <p:nvGrpSpPr>
          <p:cNvPr id="46083" name="Group 3">
            <a:extLst>
              <a:ext uri="{FF2B5EF4-FFF2-40B4-BE49-F238E27FC236}">
                <a16:creationId xmlns:a16="http://schemas.microsoft.com/office/drawing/2014/main" id="{3DA4A9BC-F333-EE1E-4A9C-D5FAF136A48F}"/>
              </a:ext>
            </a:extLst>
          </p:cNvPr>
          <p:cNvGrpSpPr>
            <a:grpSpLocks/>
          </p:cNvGrpSpPr>
          <p:nvPr/>
        </p:nvGrpSpPr>
        <p:grpSpPr bwMode="auto">
          <a:xfrm>
            <a:off x="1143000" y="1752600"/>
            <a:ext cx="6934199" cy="4328883"/>
            <a:chOff x="1253388" y="1776412"/>
            <a:chExt cx="6637223" cy="4258958"/>
          </a:xfrm>
        </p:grpSpPr>
        <p:pic>
          <p:nvPicPr>
            <p:cNvPr id="46084" name="Picture 2" descr="See the source image">
              <a:extLst>
                <a:ext uri="{FF2B5EF4-FFF2-40B4-BE49-F238E27FC236}">
                  <a16:creationId xmlns:a16="http://schemas.microsoft.com/office/drawing/2014/main" id="{8C9EFD80-468A-C77D-D9FA-95ACF33D3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388" y="1776412"/>
              <a:ext cx="6637223" cy="330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2">
              <a:extLst>
                <a:ext uri="{FF2B5EF4-FFF2-40B4-BE49-F238E27FC236}">
                  <a16:creationId xmlns:a16="http://schemas.microsoft.com/office/drawing/2014/main" id="{51D71531-EADB-59BC-A238-DD634F56A741}"/>
                </a:ext>
              </a:extLst>
            </p:cNvPr>
            <p:cNvSpPr txBox="1">
              <a:spLocks noChangeArrowheads="1"/>
            </p:cNvSpPr>
            <p:nvPr/>
          </p:nvSpPr>
          <p:spPr bwMode="auto">
            <a:xfrm>
              <a:off x="2287595" y="5338919"/>
              <a:ext cx="5181601" cy="6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rPr>
                <a:t>Process material flow measurement for moisture and void content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D7815F0-AD18-731B-D004-BFC69FC81587}"/>
              </a:ext>
            </a:extLst>
          </p:cNvPr>
          <p:cNvSpPr>
            <a:spLocks noGrp="1" noChangeArrowheads="1"/>
          </p:cNvSpPr>
          <p:nvPr>
            <p:ph type="title"/>
          </p:nvPr>
        </p:nvSpPr>
        <p:spPr>
          <a:xfrm>
            <a:off x="628650" y="477837"/>
            <a:ext cx="7886700" cy="1295400"/>
          </a:xfrm>
        </p:spPr>
        <p:txBody>
          <a:bodyPr>
            <a:no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Non-destructive Examination</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(Radiography)</a:t>
            </a:r>
          </a:p>
        </p:txBody>
      </p:sp>
      <p:grpSp>
        <p:nvGrpSpPr>
          <p:cNvPr id="48131" name="Group 1">
            <a:extLst>
              <a:ext uri="{FF2B5EF4-FFF2-40B4-BE49-F238E27FC236}">
                <a16:creationId xmlns:a16="http://schemas.microsoft.com/office/drawing/2014/main" id="{7F54CF5D-F269-414E-C1BC-A83F33B0F944}"/>
              </a:ext>
            </a:extLst>
          </p:cNvPr>
          <p:cNvGrpSpPr>
            <a:grpSpLocks/>
          </p:cNvGrpSpPr>
          <p:nvPr/>
        </p:nvGrpSpPr>
        <p:grpSpPr bwMode="auto">
          <a:xfrm>
            <a:off x="1143000" y="2123953"/>
            <a:ext cx="7086600" cy="4256209"/>
            <a:chOff x="1600200" y="1917279"/>
            <a:chExt cx="7010400" cy="4045371"/>
          </a:xfrm>
        </p:grpSpPr>
        <p:pic>
          <p:nvPicPr>
            <p:cNvPr id="48132" name="Picture 10" descr="220px-RT_Film_Making_a_Radiograph">
              <a:extLst>
                <a:ext uri="{FF2B5EF4-FFF2-40B4-BE49-F238E27FC236}">
                  <a16:creationId xmlns:a16="http://schemas.microsoft.com/office/drawing/2014/main" id="{3B793355-CE23-EC9B-091D-806D66142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17279"/>
              <a:ext cx="3657600" cy="322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3" name="Text Box 4">
              <a:extLst>
                <a:ext uri="{FF2B5EF4-FFF2-40B4-BE49-F238E27FC236}">
                  <a16:creationId xmlns:a16="http://schemas.microsoft.com/office/drawing/2014/main" id="{01D081C3-F4B7-3C0E-6324-3B19D76321ED}"/>
                </a:ext>
              </a:extLst>
            </p:cNvPr>
            <p:cNvSpPr txBox="1">
              <a:spLocks noChangeArrowheads="1"/>
            </p:cNvSpPr>
            <p:nvPr/>
          </p:nvSpPr>
          <p:spPr bwMode="auto">
            <a:xfrm>
              <a:off x="2760755" y="2206268"/>
              <a:ext cx="2322512" cy="75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a:latin typeface="Arial" panose="020B0604020202020204" pitchFamily="34" charset="0"/>
                </a:rPr>
                <a:t>Material physical characterization</a:t>
              </a:r>
            </a:p>
          </p:txBody>
        </p:sp>
        <p:pic>
          <p:nvPicPr>
            <p:cNvPr id="48134" name="Picture 12" descr="th?id=H">
              <a:extLst>
                <a:ext uri="{FF2B5EF4-FFF2-40B4-BE49-F238E27FC236}">
                  <a16:creationId xmlns:a16="http://schemas.microsoft.com/office/drawing/2014/main" id="{BCE9AD5A-1660-1388-1721-66DCC09D9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52800"/>
              <a:ext cx="2287588"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TextBox 2">
            <a:extLst>
              <a:ext uri="{FF2B5EF4-FFF2-40B4-BE49-F238E27FC236}">
                <a16:creationId xmlns:a16="http://schemas.microsoft.com/office/drawing/2014/main" id="{C1F1F3D8-B1F5-DC65-D253-F66595F84D06}"/>
              </a:ext>
            </a:extLst>
          </p:cNvPr>
          <p:cNvSpPr txBox="1"/>
          <p:nvPr/>
        </p:nvSpPr>
        <p:spPr>
          <a:xfrm>
            <a:off x="457200" y="6482750"/>
            <a:ext cx="457200" cy="375249"/>
          </a:xfrm>
          <a:prstGeom prst="rect">
            <a:avLst/>
          </a:prstGeom>
          <a:noFill/>
        </p:spPr>
        <p:txBody>
          <a:bodyPr wrap="square">
            <a:spAutoFit/>
          </a:bodyPr>
          <a:lstStyle/>
          <a:p>
            <a:r>
              <a:rPr lang="en-US" dirty="0">
                <a:solidFill>
                  <a:srgbClr val="FF0000"/>
                </a:solidFil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E5B1A25-1EC7-885E-6BBB-660A38680652}"/>
              </a:ext>
            </a:extLst>
          </p:cNvPr>
          <p:cNvSpPr>
            <a:spLocks noGrp="1" noChangeArrowheads="1"/>
          </p:cNvSpPr>
          <p:nvPr>
            <p:ph type="title"/>
          </p:nvPr>
        </p:nvSpPr>
        <p:spPr>
          <a:xfrm>
            <a:off x="628650" y="765175"/>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Non-destructive Examination (cont.)</a:t>
            </a:r>
          </a:p>
        </p:txBody>
      </p:sp>
      <p:grpSp>
        <p:nvGrpSpPr>
          <p:cNvPr id="50179" name="Group 3">
            <a:extLst>
              <a:ext uri="{FF2B5EF4-FFF2-40B4-BE49-F238E27FC236}">
                <a16:creationId xmlns:a16="http://schemas.microsoft.com/office/drawing/2014/main" id="{711C1B48-8D91-AFB6-BC56-0A83DF7875E0}"/>
              </a:ext>
            </a:extLst>
          </p:cNvPr>
          <p:cNvGrpSpPr>
            <a:grpSpLocks/>
          </p:cNvGrpSpPr>
          <p:nvPr/>
        </p:nvGrpSpPr>
        <p:grpSpPr bwMode="auto">
          <a:xfrm>
            <a:off x="871537" y="1981200"/>
            <a:ext cx="7400925" cy="3409950"/>
            <a:chOff x="523875" y="1709738"/>
            <a:chExt cx="8096250" cy="3943704"/>
          </a:xfrm>
        </p:grpSpPr>
        <p:pic>
          <p:nvPicPr>
            <p:cNvPr id="50180" name="Picture 6" descr="See the source image">
              <a:extLst>
                <a:ext uri="{FF2B5EF4-FFF2-40B4-BE49-F238E27FC236}">
                  <a16:creationId xmlns:a16="http://schemas.microsoft.com/office/drawing/2014/main" id="{0E78ACAB-BE21-ECE7-C3EC-BE7442FCC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709738"/>
              <a:ext cx="8096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2">
              <a:extLst>
                <a:ext uri="{FF2B5EF4-FFF2-40B4-BE49-F238E27FC236}">
                  <a16:creationId xmlns:a16="http://schemas.microsoft.com/office/drawing/2014/main" id="{CD566128-CECC-7846-05EF-0B18EF7B4F67}"/>
                </a:ext>
              </a:extLst>
            </p:cNvPr>
            <p:cNvSpPr txBox="1">
              <a:spLocks noChangeArrowheads="1"/>
            </p:cNvSpPr>
            <p:nvPr/>
          </p:nvSpPr>
          <p:spPr bwMode="auto">
            <a:xfrm>
              <a:off x="2654742" y="5191777"/>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a:latin typeface="Arial" panose="020B0604020202020204" pitchFamily="34" charset="0"/>
                </a:rPr>
                <a:t>Weld radiographic image</a:t>
              </a:r>
            </a:p>
          </p:txBody>
        </p:sp>
      </p:grpSp>
      <p:sp>
        <p:nvSpPr>
          <p:cNvPr id="3" name="TextBox 2">
            <a:extLst>
              <a:ext uri="{FF2B5EF4-FFF2-40B4-BE49-F238E27FC236}">
                <a16:creationId xmlns:a16="http://schemas.microsoft.com/office/drawing/2014/main" id="{089E01A9-8424-B93A-50F9-B01EE6C6865B}"/>
              </a:ext>
            </a:extLst>
          </p:cNvPr>
          <p:cNvSpPr txBox="1"/>
          <p:nvPr/>
        </p:nvSpPr>
        <p:spPr>
          <a:xfrm>
            <a:off x="457200" y="6488668"/>
            <a:ext cx="533400" cy="369332"/>
          </a:xfrm>
          <a:prstGeom prst="rect">
            <a:avLst/>
          </a:prstGeom>
          <a:noFill/>
        </p:spPr>
        <p:txBody>
          <a:bodyPr wrap="square">
            <a:spAutoFit/>
          </a:bodyPr>
          <a:lstStyle/>
          <a:p>
            <a:r>
              <a:rPr lang="en-US" dirty="0">
                <a:solidFill>
                  <a:srgbClr val="FF0000"/>
                </a:solidFill>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870C2E2-BB42-26B6-921B-FF6E91A843DE}"/>
              </a:ext>
            </a:extLst>
          </p:cNvPr>
          <p:cNvSpPr>
            <a:spLocks noGrp="1" noChangeArrowheads="1"/>
          </p:cNvSpPr>
          <p:nvPr>
            <p:ph type="title"/>
          </p:nvPr>
        </p:nvSpPr>
        <p:spPr>
          <a:xfrm>
            <a:off x="628650" y="631825"/>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Radiation Sterilization</a:t>
            </a:r>
          </a:p>
        </p:txBody>
      </p:sp>
      <p:pic>
        <p:nvPicPr>
          <p:cNvPr id="54275" name="Picture 11" descr="food-irradiation-diagram">
            <a:extLst>
              <a:ext uri="{FF2B5EF4-FFF2-40B4-BE49-F238E27FC236}">
                <a16:creationId xmlns:a16="http://schemas.microsoft.com/office/drawing/2014/main" id="{56756945-113F-0EB9-BEBE-0323E2F9F2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7079" y="1828800"/>
            <a:ext cx="7251291" cy="4495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1B75BB53-A21D-1C46-F42B-7802E21ED18E}"/>
              </a:ext>
            </a:extLst>
          </p:cNvPr>
          <p:cNvSpPr txBox="1"/>
          <p:nvPr/>
        </p:nvSpPr>
        <p:spPr>
          <a:xfrm>
            <a:off x="457200" y="6511817"/>
            <a:ext cx="519879" cy="369332"/>
          </a:xfrm>
          <a:prstGeom prst="rect">
            <a:avLst/>
          </a:prstGeom>
          <a:noFill/>
        </p:spPr>
        <p:txBody>
          <a:bodyPr wrap="square">
            <a:spAutoFit/>
          </a:bodyPr>
          <a:lstStyle/>
          <a:p>
            <a:r>
              <a:rPr lang="en-US" dirty="0">
                <a:solidFill>
                  <a:srgbClr val="FF0000"/>
                </a:solidFill>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1FAD0D-AA88-1E5A-AA4F-CBDE5C563630}"/>
              </a:ext>
            </a:extLst>
          </p:cNvPr>
          <p:cNvSpPr>
            <a:spLocks noGrp="1" noChangeArrowheads="1"/>
          </p:cNvSpPr>
          <p:nvPr>
            <p:ph type="title"/>
          </p:nvPr>
        </p:nvSpPr>
        <p:spPr>
          <a:xfrm>
            <a:off x="457200" y="1185863"/>
            <a:ext cx="8229600" cy="868362"/>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Sources of Radioisotopes</a:t>
            </a:r>
          </a:p>
        </p:txBody>
      </p:sp>
      <p:sp>
        <p:nvSpPr>
          <p:cNvPr id="7171" name="Rectangle 3">
            <a:extLst>
              <a:ext uri="{FF2B5EF4-FFF2-40B4-BE49-F238E27FC236}">
                <a16:creationId xmlns:a16="http://schemas.microsoft.com/office/drawing/2014/main" id="{118D17D4-24FD-A811-292C-B0316EAC6ED0}"/>
              </a:ext>
            </a:extLst>
          </p:cNvPr>
          <p:cNvSpPr>
            <a:spLocks noGrp="1" noChangeArrowheads="1"/>
          </p:cNvSpPr>
          <p:nvPr>
            <p:ph idx="1"/>
          </p:nvPr>
        </p:nvSpPr>
        <p:spPr>
          <a:xfrm>
            <a:off x="952500" y="2054224"/>
            <a:ext cx="7239000" cy="3736975"/>
          </a:xfrm>
        </p:spPr>
        <p:txBody>
          <a:bodyPr>
            <a:noAutofit/>
          </a:bodyPr>
          <a:lstStyle/>
          <a:p>
            <a:pPr eaLnBrk="1" hangingPunct="1">
              <a:spcBef>
                <a:spcPct val="25000"/>
              </a:spcBef>
            </a:pPr>
            <a:r>
              <a:rPr lang="en-US" altLang="en-US" sz="2800" dirty="0"/>
              <a:t>Naturally occurring radionuclide decay chains (e.g., U-238, U-235, Th-232)</a:t>
            </a:r>
          </a:p>
          <a:p>
            <a:pPr eaLnBrk="1" hangingPunct="1">
              <a:spcBef>
                <a:spcPct val="25000"/>
              </a:spcBef>
            </a:pPr>
            <a:r>
              <a:rPr lang="en-US" altLang="en-US" sz="2800" dirty="0"/>
              <a:t>Cosmic radiation interactions with Earth’s atmosphere (e.g., C-14, P-32, Cl-36)</a:t>
            </a:r>
          </a:p>
          <a:p>
            <a:pPr eaLnBrk="1" hangingPunct="1">
              <a:spcBef>
                <a:spcPct val="25000"/>
              </a:spcBef>
            </a:pPr>
            <a:r>
              <a:rPr lang="en-US" altLang="en-US" sz="2800" dirty="0"/>
              <a:t>Nuclear reactors</a:t>
            </a:r>
          </a:p>
          <a:p>
            <a:pPr eaLnBrk="1" hangingPunct="1">
              <a:spcBef>
                <a:spcPct val="25000"/>
              </a:spcBef>
            </a:pPr>
            <a:r>
              <a:rPr lang="en-US" altLang="en-US" sz="2800" dirty="0"/>
              <a:t>Particle accelerators</a:t>
            </a:r>
          </a:p>
          <a:p>
            <a:pPr eaLnBrk="1" hangingPunct="1">
              <a:spcBef>
                <a:spcPct val="25000"/>
              </a:spcBef>
            </a:pPr>
            <a:r>
              <a:rPr lang="en-US" altLang="en-US" sz="2800" dirty="0"/>
              <a:t>Nuclear weapon tests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59FA9E8-DEAB-3EEB-DD30-247D5738D040}"/>
              </a:ext>
            </a:extLst>
          </p:cNvPr>
          <p:cNvSpPr>
            <a:spLocks noGrp="1" noChangeArrowheads="1"/>
          </p:cNvSpPr>
          <p:nvPr>
            <p:ph type="title"/>
          </p:nvPr>
        </p:nvSpPr>
        <p:spPr>
          <a:xfrm>
            <a:off x="628650" y="624832"/>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Radiation Sterilization (cont.)</a:t>
            </a:r>
          </a:p>
        </p:txBody>
      </p:sp>
      <p:pic>
        <p:nvPicPr>
          <p:cNvPr id="56323" name="Picture 2" descr="See the source image">
            <a:extLst>
              <a:ext uri="{FF2B5EF4-FFF2-40B4-BE49-F238E27FC236}">
                <a16:creationId xmlns:a16="http://schemas.microsoft.com/office/drawing/2014/main" id="{4287EE0C-5AA5-937B-41F6-7DB334102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97" y="1676400"/>
            <a:ext cx="7538903" cy="458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75DB39F-78B0-97BF-E1EA-5ADA11AF7395}"/>
              </a:ext>
            </a:extLst>
          </p:cNvPr>
          <p:cNvSpPr>
            <a:spLocks noGrp="1" noChangeArrowheads="1"/>
          </p:cNvSpPr>
          <p:nvPr>
            <p:ph type="title"/>
          </p:nvPr>
        </p:nvSpPr>
        <p:spPr>
          <a:xfrm>
            <a:off x="419582" y="533400"/>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Food Irradiation</a:t>
            </a:r>
          </a:p>
        </p:txBody>
      </p:sp>
      <p:pic>
        <p:nvPicPr>
          <p:cNvPr id="58371" name="Picture 4" descr="See the source image">
            <a:extLst>
              <a:ext uri="{FF2B5EF4-FFF2-40B4-BE49-F238E27FC236}">
                <a16:creationId xmlns:a16="http://schemas.microsoft.com/office/drawing/2014/main" id="{BD5DCB89-90A1-0DBA-CAEB-79345D70B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23" y="1323860"/>
            <a:ext cx="6201878" cy="500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2">
            <a:extLst>
              <a:ext uri="{FF2B5EF4-FFF2-40B4-BE49-F238E27FC236}">
                <a16:creationId xmlns:a16="http://schemas.microsoft.com/office/drawing/2014/main" id="{BFFF24D6-FF47-7F79-E596-D9DF48A1891B}"/>
              </a:ext>
            </a:extLst>
          </p:cNvPr>
          <p:cNvSpPr txBox="1">
            <a:spLocks noChangeArrowheads="1"/>
          </p:cNvSpPr>
          <p:nvPr/>
        </p:nvSpPr>
        <p:spPr bwMode="auto">
          <a:xfrm>
            <a:off x="6858000" y="2438400"/>
            <a:ext cx="190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rPr>
              <a:t>By killing microbes and bacteria in food products, irradiation keeps food from spoiling. </a:t>
            </a:r>
          </a:p>
        </p:txBody>
      </p:sp>
      <p:sp>
        <p:nvSpPr>
          <p:cNvPr id="3" name="TextBox 2">
            <a:extLst>
              <a:ext uri="{FF2B5EF4-FFF2-40B4-BE49-F238E27FC236}">
                <a16:creationId xmlns:a16="http://schemas.microsoft.com/office/drawing/2014/main" id="{4EEAC549-1DF6-A03E-670D-9B3B4B588224}"/>
              </a:ext>
            </a:extLst>
          </p:cNvPr>
          <p:cNvSpPr txBox="1"/>
          <p:nvPr/>
        </p:nvSpPr>
        <p:spPr>
          <a:xfrm>
            <a:off x="398362" y="6475296"/>
            <a:ext cx="592238" cy="382703"/>
          </a:xfrm>
          <a:prstGeom prst="rect">
            <a:avLst/>
          </a:prstGeom>
          <a:noFill/>
        </p:spPr>
        <p:txBody>
          <a:bodyPr wrap="square">
            <a:spAutoFit/>
          </a:bodyPr>
          <a:lstStyle/>
          <a:p>
            <a:r>
              <a:rPr lang="en-US" dirty="0">
                <a:solidFill>
                  <a:srgbClr val="FF0000"/>
                </a:solidFill>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C22896CB-56CA-5EC3-3054-FAF634C66E30}"/>
              </a:ext>
            </a:extLst>
          </p:cNvPr>
          <p:cNvSpPr txBox="1">
            <a:spLocks noChangeArrowheads="1"/>
          </p:cNvSpPr>
          <p:nvPr/>
        </p:nvSpPr>
        <p:spPr bwMode="auto">
          <a:xfrm>
            <a:off x="1143000" y="2819400"/>
            <a:ext cx="6781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Environmental Applications</a:t>
            </a:r>
          </a:p>
        </p:txBody>
      </p:sp>
      <p:sp>
        <p:nvSpPr>
          <p:cNvPr id="3" name="TextBox 2">
            <a:extLst>
              <a:ext uri="{FF2B5EF4-FFF2-40B4-BE49-F238E27FC236}">
                <a16:creationId xmlns:a16="http://schemas.microsoft.com/office/drawing/2014/main" id="{60CB6A55-590F-9336-BE7D-656F515BCA6A}"/>
              </a:ext>
            </a:extLst>
          </p:cNvPr>
          <p:cNvSpPr txBox="1"/>
          <p:nvPr/>
        </p:nvSpPr>
        <p:spPr>
          <a:xfrm>
            <a:off x="457200" y="6488668"/>
            <a:ext cx="533400" cy="369332"/>
          </a:xfrm>
          <a:prstGeom prst="rect">
            <a:avLst/>
          </a:prstGeom>
          <a:noFill/>
        </p:spPr>
        <p:txBody>
          <a:bodyPr wrap="square">
            <a:spAutoFit/>
          </a:bodyPr>
          <a:lstStyle/>
          <a:p>
            <a:r>
              <a:rPr lang="en-US" dirty="0">
                <a:solidFill>
                  <a:srgbClr val="FF0000"/>
                </a:solidFill>
              </a:rPr>
              <a:t>32</a:t>
            </a:r>
          </a:p>
        </p:txBody>
      </p:sp>
    </p:spTree>
    <p:extLst>
      <p:ext uri="{BB962C8B-B14F-4D97-AF65-F5344CB8AC3E}">
        <p14:creationId xmlns:p14="http://schemas.microsoft.com/office/powerpoint/2010/main" val="3017086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F012302-76F2-029F-5BC8-00435D3FE984}"/>
              </a:ext>
            </a:extLst>
          </p:cNvPr>
          <p:cNvSpPr>
            <a:spLocks noGrp="1" noChangeArrowheads="1"/>
          </p:cNvSpPr>
          <p:nvPr>
            <p:ph type="title"/>
          </p:nvPr>
        </p:nvSpPr>
        <p:spPr>
          <a:xfrm>
            <a:off x="457200" y="556418"/>
            <a:ext cx="8229600" cy="715963"/>
          </a:xfrm>
        </p:spPr>
        <p:txBody>
          <a:bodyPr>
            <a:norm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Environmental Applications</a:t>
            </a:r>
          </a:p>
        </p:txBody>
      </p:sp>
      <p:sp>
        <p:nvSpPr>
          <p:cNvPr id="23555" name="Rectangle 3">
            <a:extLst>
              <a:ext uri="{FF2B5EF4-FFF2-40B4-BE49-F238E27FC236}">
                <a16:creationId xmlns:a16="http://schemas.microsoft.com/office/drawing/2014/main" id="{77857934-A452-1953-C723-6FECE9234661}"/>
              </a:ext>
            </a:extLst>
          </p:cNvPr>
          <p:cNvSpPr>
            <a:spLocks noGrp="1" noChangeArrowheads="1"/>
          </p:cNvSpPr>
          <p:nvPr>
            <p:ph idx="1"/>
          </p:nvPr>
        </p:nvSpPr>
        <p:spPr>
          <a:xfrm>
            <a:off x="476491" y="1424782"/>
            <a:ext cx="7962900" cy="4876800"/>
          </a:xfrm>
        </p:spPr>
        <p:txBody>
          <a:bodyPr>
            <a:normAutofit/>
          </a:bodyPr>
          <a:lstStyle/>
          <a:p>
            <a:pPr eaLnBrk="1" hangingPunct="1">
              <a:spcBef>
                <a:spcPct val="25000"/>
              </a:spcBef>
              <a:defRPr/>
            </a:pPr>
            <a:r>
              <a:rPr lang="en-US" altLang="ja-JP" sz="2400" dirty="0">
                <a:ea typeface="MS PGothic" panose="020B0600070205080204" pitchFamily="34" charset="-128"/>
              </a:rPr>
              <a:t>Studies of the atmosphere</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following atmospheric dispersion, transport, and mixing</a:t>
            </a:r>
          </a:p>
          <a:p>
            <a:pPr marL="457200" lvl="1" indent="0" eaLnBrk="1" hangingPunct="1">
              <a:spcBef>
                <a:spcPts val="0"/>
              </a:spcBef>
              <a:buNone/>
              <a:defRPr/>
            </a:pPr>
            <a:r>
              <a:rPr lang="en-US" altLang="ja-JP" sz="2000" dirty="0">
                <a:ea typeface="MS PGothic" panose="020B0600070205080204" pitchFamily="34" charset="-128"/>
              </a:rPr>
              <a:t>     processes</a:t>
            </a:r>
          </a:p>
          <a:p>
            <a:pPr lvl="1" eaLnBrk="1" hangingPunct="1">
              <a:lnSpc>
                <a:spcPct val="100000"/>
              </a:lnSpc>
              <a:spcBef>
                <a:spcPts val="600"/>
              </a:spcBef>
              <a:buFont typeface="Calibri" panose="020F0502020204030204" pitchFamily="34" charset="0"/>
              <a:buChar char="―"/>
              <a:defRPr/>
            </a:pPr>
            <a:r>
              <a:rPr lang="en-US" altLang="ja-JP" sz="2000" dirty="0">
                <a:ea typeface="MS PGothic" panose="020B0600070205080204" pitchFamily="34" charset="-128"/>
              </a:rPr>
              <a:t> identifying sources and sinks of atmospheric gases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measuring deposition of atmospheric constituents on bodies</a:t>
            </a:r>
          </a:p>
          <a:p>
            <a:pPr marL="457200" lvl="1" indent="0" eaLnBrk="1" hangingPunct="1">
              <a:spcBef>
                <a:spcPts val="0"/>
              </a:spcBef>
              <a:buNone/>
              <a:defRPr/>
            </a:pPr>
            <a:r>
              <a:rPr lang="en-US" altLang="ja-JP" sz="2000" dirty="0">
                <a:ea typeface="MS PGothic" panose="020B0600070205080204" pitchFamily="34" charset="-128"/>
              </a:rPr>
              <a:t>     of land and water</a:t>
            </a:r>
          </a:p>
          <a:p>
            <a:pPr eaLnBrk="1" hangingPunct="1">
              <a:spcBef>
                <a:spcPct val="25000"/>
              </a:spcBef>
              <a:defRPr/>
            </a:pPr>
            <a:r>
              <a:rPr lang="en-US" altLang="ja-JP" sz="2400" dirty="0">
                <a:ea typeface="MS PGothic" panose="020B0600070205080204" pitchFamily="34" charset="-128"/>
              </a:rPr>
              <a:t>Studies of Earth’s surface waters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measuring replenishment of groundwater resources</a:t>
            </a:r>
          </a:p>
          <a:p>
            <a:pPr lvl="1" eaLnBrk="1" hangingPunct="1">
              <a:spcBef>
                <a:spcPct val="25000"/>
              </a:spcBef>
              <a:buFont typeface="Calibri" panose="020F0502020204030204" pitchFamily="34" charset="0"/>
              <a:buChar char="―"/>
              <a:defRPr/>
            </a:pPr>
            <a:r>
              <a:rPr lang="en-US" altLang="en-US" sz="2000" dirty="0">
                <a:ea typeface="MS PGothic" panose="020B0600070205080204" pitchFamily="34" charset="-128"/>
              </a:rPr>
              <a:t> monitoring interactions between surface and groundwaters</a:t>
            </a:r>
          </a:p>
          <a:p>
            <a:pPr lvl="1">
              <a:spcBef>
                <a:spcPct val="25000"/>
              </a:spcBef>
              <a:buFont typeface="Calibri" panose="020F0502020204030204" pitchFamily="34" charset="0"/>
              <a:buChar char="―"/>
              <a:defRPr/>
            </a:pPr>
            <a:r>
              <a:rPr lang="en-US" altLang="en-US" sz="2000" dirty="0">
                <a:ea typeface="MS PGothic" panose="020B0600070205080204" pitchFamily="34" charset="-128"/>
              </a:rPr>
              <a:t> measuring sedimentation rates in lakes and reservoirs</a:t>
            </a:r>
          </a:p>
          <a:p>
            <a:pPr lvl="1">
              <a:spcBef>
                <a:spcPct val="25000"/>
              </a:spcBef>
              <a:buFont typeface="Calibri" panose="020F0502020204030204" pitchFamily="34" charset="0"/>
              <a:buChar char="―"/>
              <a:defRPr/>
            </a:pPr>
            <a:r>
              <a:rPr lang="en-US" altLang="en-US" sz="2000" dirty="0">
                <a:ea typeface="MS PGothic" panose="020B0600070205080204" pitchFamily="34" charset="-128"/>
              </a:rPr>
              <a:t> measuring water aeration</a:t>
            </a:r>
            <a:endParaRPr lang="en-US" altLang="en-US" sz="2000" dirty="0"/>
          </a:p>
          <a:p>
            <a:pPr lvl="1" eaLnBrk="1" hangingPunct="1">
              <a:spcBef>
                <a:spcPct val="25000"/>
              </a:spcBef>
              <a:buFont typeface="Calibri" panose="020F0502020204030204" pitchFamily="34" charset="0"/>
              <a:buChar char="―"/>
              <a:defRPr/>
            </a:pPr>
            <a:r>
              <a:rPr lang="en-US" altLang="en-US" sz="2000" dirty="0">
                <a:ea typeface="MS PGothic" panose="020B0600070205080204" pitchFamily="34" charset="-128"/>
              </a:rPr>
              <a:t> groundwater radiometric dating</a:t>
            </a:r>
          </a:p>
        </p:txBody>
      </p:sp>
    </p:spTree>
    <p:extLst>
      <p:ext uri="{BB962C8B-B14F-4D97-AF65-F5344CB8AC3E}">
        <p14:creationId xmlns:p14="http://schemas.microsoft.com/office/powerpoint/2010/main" val="423764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F012302-76F2-029F-5BC8-00435D3FE984}"/>
              </a:ext>
            </a:extLst>
          </p:cNvPr>
          <p:cNvSpPr>
            <a:spLocks noGrp="1" noChangeArrowheads="1"/>
          </p:cNvSpPr>
          <p:nvPr>
            <p:ph type="title"/>
          </p:nvPr>
        </p:nvSpPr>
        <p:spPr>
          <a:xfrm>
            <a:off x="457200" y="609600"/>
            <a:ext cx="8229600" cy="715963"/>
          </a:xfrm>
        </p:spPr>
        <p:txBody>
          <a:bodyPr>
            <a:norm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Environmental Applications (cont.)</a:t>
            </a:r>
          </a:p>
        </p:txBody>
      </p:sp>
      <p:sp>
        <p:nvSpPr>
          <p:cNvPr id="23555" name="Rectangle 3">
            <a:extLst>
              <a:ext uri="{FF2B5EF4-FFF2-40B4-BE49-F238E27FC236}">
                <a16:creationId xmlns:a16="http://schemas.microsoft.com/office/drawing/2014/main" id="{77857934-A452-1953-C723-6FECE9234661}"/>
              </a:ext>
            </a:extLst>
          </p:cNvPr>
          <p:cNvSpPr>
            <a:spLocks noGrp="1" noChangeArrowheads="1"/>
          </p:cNvSpPr>
          <p:nvPr>
            <p:ph idx="1"/>
          </p:nvPr>
        </p:nvSpPr>
        <p:spPr>
          <a:xfrm>
            <a:off x="685800" y="1752600"/>
            <a:ext cx="7562850" cy="4114800"/>
          </a:xfrm>
        </p:spPr>
        <p:txBody>
          <a:bodyPr>
            <a:normAutofit lnSpcReduction="10000"/>
          </a:bodyPr>
          <a:lstStyle/>
          <a:p>
            <a:pPr eaLnBrk="1" hangingPunct="1">
              <a:spcBef>
                <a:spcPct val="25000"/>
              </a:spcBef>
              <a:defRPr/>
            </a:pPr>
            <a:r>
              <a:rPr lang="en-US" altLang="ja-JP" sz="2400" dirty="0">
                <a:ea typeface="MS PGothic" panose="020B0600070205080204" pitchFamily="34" charset="-128"/>
              </a:rPr>
              <a:t>Studies of Earth’s crust and upper mantle</a:t>
            </a:r>
          </a:p>
          <a:p>
            <a:pPr lvl="1">
              <a:spcBef>
                <a:spcPct val="25000"/>
              </a:spcBef>
              <a:buFont typeface="Calibri" panose="020F0502020204030204" pitchFamily="34" charset="0"/>
              <a:buChar char="―"/>
              <a:defRPr/>
            </a:pPr>
            <a:r>
              <a:rPr lang="en-US" altLang="ja-JP" sz="2000" dirty="0">
                <a:ea typeface="MS PGothic" panose="020B0600070205080204" pitchFamily="34" charset="-128"/>
              </a:rPr>
              <a:t> measuring soil erosion</a:t>
            </a:r>
          </a:p>
          <a:p>
            <a:pPr lvl="1">
              <a:spcBef>
                <a:spcPct val="25000"/>
              </a:spcBef>
              <a:buFont typeface="Calibri" panose="020F0502020204030204" pitchFamily="34" charset="0"/>
              <a:buChar char="―"/>
              <a:defRPr/>
            </a:pPr>
            <a:r>
              <a:rPr lang="en-US" altLang="ja-JP" sz="2000" dirty="0">
                <a:ea typeface="MS PGothic" panose="020B0600070205080204" pitchFamily="34" charset="-128"/>
              </a:rPr>
              <a:t> mineral exploration</a:t>
            </a:r>
          </a:p>
          <a:p>
            <a:pPr lvl="1">
              <a:spcBef>
                <a:spcPct val="25000"/>
              </a:spcBef>
              <a:buFont typeface="Calibri" panose="020F0502020204030204" pitchFamily="34" charset="0"/>
              <a:buChar char="―"/>
              <a:defRPr/>
            </a:pPr>
            <a:r>
              <a:rPr lang="en-US" altLang="ja-JP" sz="2000" dirty="0">
                <a:ea typeface="MS PGothic" panose="020B0600070205080204" pitchFamily="34" charset="-128"/>
              </a:rPr>
              <a:t> earthquake monitoring</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radiometric dating of rocks and minerals</a:t>
            </a:r>
          </a:p>
          <a:p>
            <a:pPr lvl="1" eaLnBrk="1" hangingPunct="1">
              <a:lnSpc>
                <a:spcPct val="100000"/>
              </a:lnSpc>
              <a:spcBef>
                <a:spcPts val="600"/>
              </a:spcBef>
              <a:buFont typeface="Calibri" panose="020F0502020204030204" pitchFamily="34" charset="0"/>
              <a:buChar char="―"/>
              <a:defRPr/>
            </a:pPr>
            <a:r>
              <a:rPr lang="en-US" altLang="ja-JP" sz="2000" dirty="0">
                <a:ea typeface="MS PGothic" panose="020B0600070205080204" pitchFamily="34" charset="-128"/>
              </a:rPr>
              <a:t> radiometric dating of lake sediments</a:t>
            </a:r>
          </a:p>
          <a:p>
            <a:pPr eaLnBrk="1" hangingPunct="1">
              <a:spcBef>
                <a:spcPct val="25000"/>
              </a:spcBef>
              <a:defRPr/>
            </a:pPr>
            <a:r>
              <a:rPr lang="en-US" altLang="ja-JP" sz="2400" dirty="0">
                <a:ea typeface="MS PGothic" panose="020B0600070205080204" pitchFamily="34" charset="-128"/>
              </a:rPr>
              <a:t>Ocean studies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following ocean circulation and mixing processes</a:t>
            </a:r>
          </a:p>
          <a:p>
            <a:pPr lvl="1">
              <a:spcBef>
                <a:spcPct val="25000"/>
              </a:spcBef>
              <a:buFont typeface="Calibri" panose="020F0502020204030204" pitchFamily="34" charset="0"/>
              <a:buChar char="―"/>
              <a:defRPr/>
            </a:pPr>
            <a:r>
              <a:rPr lang="en-US" altLang="en-US" sz="2000" dirty="0">
                <a:ea typeface="MS PGothic" panose="020B0600070205080204" pitchFamily="34" charset="-128"/>
              </a:rPr>
              <a:t> measurement of past variations in sea level</a:t>
            </a:r>
          </a:p>
          <a:p>
            <a:pPr lvl="1">
              <a:spcBef>
                <a:spcPct val="25000"/>
              </a:spcBef>
              <a:buFont typeface="Calibri" panose="020F0502020204030204" pitchFamily="34" charset="0"/>
              <a:buChar char="―"/>
              <a:defRPr/>
            </a:pPr>
            <a:r>
              <a:rPr lang="en-US" altLang="en-US" sz="2000" dirty="0">
                <a:ea typeface="MS PGothic" panose="020B0600070205080204" pitchFamily="34" charset="-128"/>
              </a:rPr>
              <a:t> measurement of CO</a:t>
            </a:r>
            <a:r>
              <a:rPr lang="en-US" altLang="en-US" sz="2000" baseline="-25000" dirty="0">
                <a:ea typeface="MS PGothic" panose="020B0600070205080204" pitchFamily="34" charset="-128"/>
              </a:rPr>
              <a:t>2</a:t>
            </a:r>
            <a:r>
              <a:rPr lang="en-US" altLang="en-US" sz="2000" dirty="0">
                <a:ea typeface="MS PGothic" panose="020B0600070205080204" pitchFamily="34" charset="-128"/>
              </a:rPr>
              <a:t> exchange with the atmosphere</a:t>
            </a:r>
          </a:p>
          <a:p>
            <a:pPr lvl="1" eaLnBrk="1" hangingPunct="1">
              <a:spcBef>
                <a:spcPct val="25000"/>
              </a:spcBef>
              <a:buFont typeface="Calibri" panose="020F0502020204030204" pitchFamily="34" charset="0"/>
              <a:buChar char="―"/>
              <a:defRPr/>
            </a:pPr>
            <a:r>
              <a:rPr lang="en-US" altLang="en-US" sz="2000" dirty="0">
                <a:ea typeface="MS PGothic" panose="020B0600070205080204" pitchFamily="34" charset="-128"/>
              </a:rPr>
              <a:t> radiometric dating of ocean sediments</a:t>
            </a:r>
          </a:p>
        </p:txBody>
      </p:sp>
    </p:spTree>
    <p:extLst>
      <p:ext uri="{BB962C8B-B14F-4D97-AF65-F5344CB8AC3E}">
        <p14:creationId xmlns:p14="http://schemas.microsoft.com/office/powerpoint/2010/main" val="312546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8A45406-4215-4A11-8311-61883D3B4666}"/>
              </a:ext>
            </a:extLst>
          </p:cNvPr>
          <p:cNvSpPr>
            <a:spLocks noGrp="1" noChangeArrowheads="1"/>
          </p:cNvSpPr>
          <p:nvPr>
            <p:ph type="title"/>
          </p:nvPr>
        </p:nvSpPr>
        <p:spPr>
          <a:xfrm>
            <a:off x="457200" y="530225"/>
            <a:ext cx="8229600" cy="715962"/>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Radiometric Dating</a:t>
            </a:r>
          </a:p>
        </p:txBody>
      </p:sp>
      <p:pic>
        <p:nvPicPr>
          <p:cNvPr id="62467" name="Picture 6" descr="Isotope_dating">
            <a:extLst>
              <a:ext uri="{FF2B5EF4-FFF2-40B4-BE49-F238E27FC236}">
                <a16:creationId xmlns:a16="http://schemas.microsoft.com/office/drawing/2014/main" id="{6AFC5AD5-2412-3221-80FD-2135CB936F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0712" y="1585000"/>
            <a:ext cx="7642575" cy="47427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FE374228-6253-3206-F725-FA3BD469DFC9}"/>
              </a:ext>
            </a:extLst>
          </p:cNvPr>
          <p:cNvSpPr txBox="1"/>
          <p:nvPr/>
        </p:nvSpPr>
        <p:spPr>
          <a:xfrm>
            <a:off x="435015" y="6488668"/>
            <a:ext cx="555585" cy="369332"/>
          </a:xfrm>
          <a:prstGeom prst="rect">
            <a:avLst/>
          </a:prstGeom>
          <a:noFill/>
        </p:spPr>
        <p:txBody>
          <a:bodyPr wrap="square">
            <a:spAutoFit/>
          </a:bodyPr>
          <a:lstStyle/>
          <a:p>
            <a:r>
              <a:rPr lang="en-US" dirty="0">
                <a:solidFill>
                  <a:srgbClr val="FF0000"/>
                </a:solidFill>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FE1C19A-9DBB-ABB3-119B-1F9B61A52A83}"/>
              </a:ext>
            </a:extLst>
          </p:cNvPr>
          <p:cNvSpPr>
            <a:spLocks noGrp="1" noChangeArrowheads="1"/>
          </p:cNvSpPr>
          <p:nvPr>
            <p:ph type="title"/>
          </p:nvPr>
        </p:nvSpPr>
        <p:spPr>
          <a:xfrm>
            <a:off x="628650" y="522287"/>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Radiometric Dating (cont.)</a:t>
            </a:r>
          </a:p>
        </p:txBody>
      </p:sp>
      <p:pic>
        <p:nvPicPr>
          <p:cNvPr id="64515" name="Picture 2" descr="See the source image">
            <a:extLst>
              <a:ext uri="{FF2B5EF4-FFF2-40B4-BE49-F238E27FC236}">
                <a16:creationId xmlns:a16="http://schemas.microsoft.com/office/drawing/2014/main" id="{5EFF4148-38FA-42A3-C772-B9A3677A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71"/>
          <a:stretch>
            <a:fillRect/>
          </a:stretch>
        </p:blipFill>
        <p:spPr bwMode="auto">
          <a:xfrm>
            <a:off x="663374" y="1643275"/>
            <a:ext cx="7886700" cy="46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31D2560-223F-949B-BD66-96003B1F0C34}"/>
              </a:ext>
            </a:extLst>
          </p:cNvPr>
          <p:cNvSpPr txBox="1"/>
          <p:nvPr/>
        </p:nvSpPr>
        <p:spPr>
          <a:xfrm>
            <a:off x="457200" y="6523392"/>
            <a:ext cx="457200" cy="369332"/>
          </a:xfrm>
          <a:prstGeom prst="rect">
            <a:avLst/>
          </a:prstGeom>
          <a:noFill/>
        </p:spPr>
        <p:txBody>
          <a:bodyPr wrap="square">
            <a:spAutoFit/>
          </a:bodyPr>
          <a:lstStyle/>
          <a:p>
            <a:r>
              <a:rPr lang="en-US" dirty="0">
                <a:solidFill>
                  <a:srgbClr val="FF0000"/>
                </a:solidFill>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944B2C2-07D9-C9CA-9D79-15A8C377A95A}"/>
              </a:ext>
            </a:extLst>
          </p:cNvPr>
          <p:cNvSpPr>
            <a:spLocks noGrp="1" noChangeArrowheads="1"/>
          </p:cNvSpPr>
          <p:nvPr>
            <p:ph type="title"/>
          </p:nvPr>
        </p:nvSpPr>
        <p:spPr>
          <a:xfrm>
            <a:off x="628650" y="609600"/>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Radiometric Dating (cont.)</a:t>
            </a:r>
          </a:p>
        </p:txBody>
      </p:sp>
      <p:pic>
        <p:nvPicPr>
          <p:cNvPr id="66563" name="Picture 2" descr="See the source image">
            <a:extLst>
              <a:ext uri="{FF2B5EF4-FFF2-40B4-BE49-F238E27FC236}">
                <a16:creationId xmlns:a16="http://schemas.microsoft.com/office/drawing/2014/main" id="{BAA85517-B5F7-781C-37B2-4C233A559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333"/>
          <a:stretch>
            <a:fillRect/>
          </a:stretch>
        </p:blipFill>
        <p:spPr bwMode="auto">
          <a:xfrm>
            <a:off x="304800" y="15240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70D25D-7622-0840-BB71-84898E6F2F67}"/>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75E819AD-C2B2-65F2-F625-FF3816AD822C}"/>
              </a:ext>
            </a:extLst>
          </p:cNvPr>
          <p:cNvSpPr txBox="1">
            <a:spLocks noChangeArrowheads="1"/>
          </p:cNvSpPr>
          <p:nvPr/>
        </p:nvSpPr>
        <p:spPr bwMode="auto">
          <a:xfrm>
            <a:off x="1638300" y="2782669"/>
            <a:ext cx="586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Space Applications</a:t>
            </a:r>
          </a:p>
        </p:txBody>
      </p:sp>
    </p:spTree>
    <p:extLst>
      <p:ext uri="{BB962C8B-B14F-4D97-AF65-F5344CB8AC3E}">
        <p14:creationId xmlns:p14="http://schemas.microsoft.com/office/powerpoint/2010/main" val="23573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2AE732ED-D2A2-AE28-81CB-3C2E315CEA58}"/>
              </a:ext>
            </a:extLst>
          </p:cNvPr>
          <p:cNvSpPr txBox="1">
            <a:spLocks noChangeArrowheads="1"/>
          </p:cNvSpPr>
          <p:nvPr/>
        </p:nvSpPr>
        <p:spPr bwMode="auto">
          <a:xfrm>
            <a:off x="533400" y="533400"/>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General Purpose Heat Source Radioisotope Thermoelectric Generator (GPHS RTG)</a:t>
            </a:r>
          </a:p>
        </p:txBody>
      </p:sp>
      <p:pic>
        <p:nvPicPr>
          <p:cNvPr id="1028" name="Picture 4" descr="undefined">
            <a:extLst>
              <a:ext uri="{FF2B5EF4-FFF2-40B4-BE49-F238E27FC236}">
                <a16:creationId xmlns:a16="http://schemas.microsoft.com/office/drawing/2014/main" id="{826F6BB5-4A2D-E6CF-A08F-A135B24FA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a:stretch/>
        </p:blipFill>
        <p:spPr bwMode="auto">
          <a:xfrm>
            <a:off x="914400" y="1981200"/>
            <a:ext cx="7356763"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56EE82-8070-65D3-0F2F-5B70E75EA8FC}"/>
              </a:ext>
            </a:extLst>
          </p:cNvPr>
          <p:cNvSpPr txBox="1"/>
          <p:nvPr/>
        </p:nvSpPr>
        <p:spPr>
          <a:xfrm>
            <a:off x="2283106" y="3247227"/>
            <a:ext cx="4589362" cy="369332"/>
          </a:xfrm>
          <a:prstGeom prst="rect">
            <a:avLst/>
          </a:prstGeom>
          <a:noFill/>
        </p:spPr>
        <p:txBody>
          <a:bodyPr wrap="square">
            <a:spAutoFit/>
          </a:bodyPr>
          <a:lstStyle/>
          <a:p>
            <a:r>
              <a:rPr lang="en-US" dirty="0">
                <a:solidFill>
                  <a:srgbClr val="FF0000"/>
                </a:solidFill>
              </a:rPr>
              <a:t>4</a:t>
            </a:r>
          </a:p>
        </p:txBody>
      </p:sp>
      <p:sp>
        <p:nvSpPr>
          <p:cNvPr id="5" name="TextBox 4">
            <a:extLst>
              <a:ext uri="{FF2B5EF4-FFF2-40B4-BE49-F238E27FC236}">
                <a16:creationId xmlns:a16="http://schemas.microsoft.com/office/drawing/2014/main" id="{6D17F495-A773-0F78-708D-584B54AB8073}"/>
              </a:ext>
            </a:extLst>
          </p:cNvPr>
          <p:cNvSpPr txBox="1"/>
          <p:nvPr/>
        </p:nvSpPr>
        <p:spPr>
          <a:xfrm>
            <a:off x="457200" y="6494984"/>
            <a:ext cx="457200" cy="369332"/>
          </a:xfrm>
          <a:prstGeom prst="rect">
            <a:avLst/>
          </a:prstGeom>
          <a:noFill/>
        </p:spPr>
        <p:txBody>
          <a:bodyPr wrap="square">
            <a:spAutoFit/>
          </a:bodyPr>
          <a:lstStyle/>
          <a:p>
            <a:r>
              <a:rPr lang="en-US" dirty="0">
                <a:solidFill>
                  <a:srgbClr val="FF0000"/>
                </a:solidFill>
              </a:rPr>
              <a:t>39</a:t>
            </a:r>
          </a:p>
        </p:txBody>
      </p:sp>
    </p:spTree>
    <p:extLst>
      <p:ext uri="{BB962C8B-B14F-4D97-AF65-F5344CB8AC3E}">
        <p14:creationId xmlns:p14="http://schemas.microsoft.com/office/powerpoint/2010/main" val="36758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238-Decay-Chain">
            <a:extLst>
              <a:ext uri="{FF2B5EF4-FFF2-40B4-BE49-F238E27FC236}">
                <a16:creationId xmlns:a16="http://schemas.microsoft.com/office/drawing/2014/main" id="{D8BCCC7F-0C32-2A94-BFEE-B9E38B9CB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520473"/>
            <a:ext cx="7011233" cy="572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6BBBF6E-F15B-1F74-F904-CFA9CD7FBF35}"/>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2AE732ED-D2A2-AE28-81CB-3C2E315CEA58}"/>
              </a:ext>
            </a:extLst>
          </p:cNvPr>
          <p:cNvSpPr txBox="1">
            <a:spLocks noChangeArrowheads="1"/>
          </p:cNvSpPr>
          <p:nvPr/>
        </p:nvSpPr>
        <p:spPr bwMode="auto">
          <a:xfrm>
            <a:off x="533400" y="533400"/>
            <a:ext cx="807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latin typeface="Arial" panose="020B0604020202020204" pitchFamily="34" charset="0"/>
                <a:cs typeface="Arial" panose="020B0604020202020204" pitchFamily="34" charset="0"/>
              </a:rPr>
              <a:t>Nuclear Batteries</a:t>
            </a:r>
          </a:p>
        </p:txBody>
      </p:sp>
      <p:pic>
        <p:nvPicPr>
          <p:cNvPr id="2" name="Picture 1">
            <a:extLst>
              <a:ext uri="{FF2B5EF4-FFF2-40B4-BE49-F238E27FC236}">
                <a16:creationId xmlns:a16="http://schemas.microsoft.com/office/drawing/2014/main" id="{61789D1A-E5DE-FF92-227F-46E47E2A2D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08" t="6121" r="8987"/>
          <a:stretch/>
        </p:blipFill>
        <p:spPr bwMode="auto">
          <a:xfrm>
            <a:off x="1219200" y="1288538"/>
            <a:ext cx="6324600" cy="5173604"/>
          </a:xfrm>
          <a:prstGeom prst="rect">
            <a:avLst/>
          </a:prstGeom>
          <a:noFill/>
          <a:ln>
            <a:noFill/>
          </a:ln>
        </p:spPr>
      </p:pic>
      <p:sp>
        <p:nvSpPr>
          <p:cNvPr id="4" name="TextBox 3">
            <a:extLst>
              <a:ext uri="{FF2B5EF4-FFF2-40B4-BE49-F238E27FC236}">
                <a16:creationId xmlns:a16="http://schemas.microsoft.com/office/drawing/2014/main" id="{C2605E5E-013B-FCA4-7200-FEB854113147}"/>
              </a:ext>
            </a:extLst>
          </p:cNvPr>
          <p:cNvSpPr txBox="1"/>
          <p:nvPr/>
        </p:nvSpPr>
        <p:spPr>
          <a:xfrm>
            <a:off x="457200" y="6518863"/>
            <a:ext cx="457200" cy="369332"/>
          </a:xfrm>
          <a:prstGeom prst="rect">
            <a:avLst/>
          </a:prstGeom>
          <a:noFill/>
        </p:spPr>
        <p:txBody>
          <a:bodyPr wrap="square">
            <a:spAutoFit/>
          </a:bodyPr>
          <a:lstStyle/>
          <a:p>
            <a:r>
              <a:rPr lang="en-US" dirty="0">
                <a:solidFill>
                  <a:srgbClr val="FF0000"/>
                </a:solidFill>
              </a:rPr>
              <a:t>40</a:t>
            </a:r>
          </a:p>
        </p:txBody>
      </p:sp>
    </p:spTree>
    <p:extLst>
      <p:ext uri="{BB962C8B-B14F-4D97-AF65-F5344CB8AC3E}">
        <p14:creationId xmlns:p14="http://schemas.microsoft.com/office/powerpoint/2010/main" val="18283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22F69A92-49F1-21ED-96A5-84DAD8509397}"/>
              </a:ext>
            </a:extLst>
          </p:cNvPr>
          <p:cNvSpPr txBox="1">
            <a:spLocks noChangeArrowheads="1"/>
          </p:cNvSpPr>
          <p:nvPr/>
        </p:nvSpPr>
        <p:spPr bwMode="auto">
          <a:xfrm>
            <a:off x="762000" y="533400"/>
            <a:ext cx="7467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Atmospheric Carbon-14 Production</a:t>
            </a:r>
          </a:p>
        </p:txBody>
      </p:sp>
      <p:pic>
        <p:nvPicPr>
          <p:cNvPr id="11267" name="Picture 4" descr="1-carbon">
            <a:extLst>
              <a:ext uri="{FF2B5EF4-FFF2-40B4-BE49-F238E27FC236}">
                <a16:creationId xmlns:a16="http://schemas.microsoft.com/office/drawing/2014/main" id="{56A62405-CA21-410D-3D9D-075DA668A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9715"/>
            <a:ext cx="3962400" cy="516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708993D-AD3D-EA7E-60DF-FAC126F3A2E1}"/>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2fiss mass dist Y">
            <a:extLst>
              <a:ext uri="{FF2B5EF4-FFF2-40B4-BE49-F238E27FC236}">
                <a16:creationId xmlns:a16="http://schemas.microsoft.com/office/drawing/2014/main" id="{64515C65-D7B0-3BCC-D8B9-3EDF4C77C0B0}"/>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429000" y="577149"/>
            <a:ext cx="4391766" cy="58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417C2CF1-C268-4A1B-14FE-7AE353B37B58}"/>
              </a:ext>
            </a:extLst>
          </p:cNvPr>
          <p:cNvSpPr>
            <a:spLocks noGrp="1" noChangeArrowheads="1"/>
          </p:cNvSpPr>
          <p:nvPr>
            <p:ph type="title"/>
          </p:nvPr>
        </p:nvSpPr>
        <p:spPr>
          <a:xfrm>
            <a:off x="838200" y="1981200"/>
            <a:ext cx="2286000" cy="2895600"/>
          </a:xfrm>
        </p:spPr>
        <p:txBody>
          <a:bodyPr/>
          <a:lstStyle/>
          <a:p>
            <a:pPr eaLnBrk="1" hangingPunct="1"/>
            <a:r>
              <a:rPr lang="en-US" altLang="en-US" sz="2800" dirty="0">
                <a:solidFill>
                  <a:schemeClr val="tx1"/>
                </a:solidFill>
                <a:latin typeface="Arial" panose="020B0604020202020204" pitchFamily="34" charset="0"/>
                <a:cs typeface="Arial" panose="020B0604020202020204" pitchFamily="34" charset="0"/>
              </a:rPr>
              <a:t>Fission Fragment Mass Distributions for U-235 and Pu-239</a:t>
            </a:r>
          </a:p>
        </p:txBody>
      </p:sp>
      <p:sp>
        <p:nvSpPr>
          <p:cNvPr id="3" name="TextBox 2">
            <a:extLst>
              <a:ext uri="{FF2B5EF4-FFF2-40B4-BE49-F238E27FC236}">
                <a16:creationId xmlns:a16="http://schemas.microsoft.com/office/drawing/2014/main" id="{B23DC58C-D8BA-57B8-7C4B-1AF4EAC73989}"/>
              </a:ext>
            </a:extLst>
          </p:cNvPr>
          <p:cNvSpPr txBox="1"/>
          <p:nvPr/>
        </p:nvSpPr>
        <p:spPr>
          <a:xfrm>
            <a:off x="457200" y="6470341"/>
            <a:ext cx="381000" cy="369332"/>
          </a:xfrm>
          <a:prstGeom prst="rect">
            <a:avLst/>
          </a:prstGeom>
          <a:noFill/>
        </p:spPr>
        <p:txBody>
          <a:bodyPr wrap="square">
            <a:spAutoFit/>
          </a:bodyPr>
          <a:lstStyle/>
          <a:p>
            <a:r>
              <a:rPr lang="en-US" dirty="0">
                <a:solidFill>
                  <a:srgbClr val="FF0000"/>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7D01690D-41A7-065A-C3F2-EDD823D07631}"/>
              </a:ext>
            </a:extLst>
          </p:cNvPr>
          <p:cNvSpPr txBox="1">
            <a:spLocks noChangeArrowheads="1"/>
          </p:cNvSpPr>
          <p:nvPr/>
        </p:nvSpPr>
        <p:spPr bwMode="auto">
          <a:xfrm>
            <a:off x="914400" y="447675"/>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Particle Accelerator</a:t>
            </a:r>
          </a:p>
        </p:txBody>
      </p:sp>
      <p:pic>
        <p:nvPicPr>
          <p:cNvPr id="15363" name="Picture 5" descr="tevatron">
            <a:extLst>
              <a:ext uri="{FF2B5EF4-FFF2-40B4-BE49-F238E27FC236}">
                <a16:creationId xmlns:a16="http://schemas.microsoft.com/office/drawing/2014/main" id="{7410E8EF-80A1-EDE0-087B-F5BD14581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50" y="1274772"/>
            <a:ext cx="6263899" cy="51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7D900E1-C0A6-6607-158D-F6FACAC35FB9}"/>
              </a:ext>
            </a:extLst>
          </p:cNvPr>
          <p:cNvSpPr txBox="1"/>
          <p:nvPr/>
        </p:nvSpPr>
        <p:spPr>
          <a:xfrm>
            <a:off x="457200" y="6500243"/>
            <a:ext cx="381000" cy="369332"/>
          </a:xfrm>
          <a:prstGeom prst="rect">
            <a:avLst/>
          </a:prstGeom>
          <a:noFill/>
        </p:spPr>
        <p:txBody>
          <a:bodyPr wrap="square">
            <a:spAutoFit/>
          </a:bodyPr>
          <a:lstStyle/>
          <a:p>
            <a:r>
              <a:rPr lang="en-US" dirty="0">
                <a:solidFill>
                  <a:srgbClr val="FF0000"/>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AB84ED70-D99E-FFA5-917E-C244D354B2A8}"/>
              </a:ext>
            </a:extLst>
          </p:cNvPr>
          <p:cNvSpPr txBox="1">
            <a:spLocks noChangeArrowheads="1"/>
          </p:cNvSpPr>
          <p:nvPr/>
        </p:nvSpPr>
        <p:spPr bwMode="auto">
          <a:xfrm>
            <a:off x="822325" y="604837"/>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Nuclear Weapon Tests</a:t>
            </a:r>
          </a:p>
        </p:txBody>
      </p:sp>
      <p:pic>
        <p:nvPicPr>
          <p:cNvPr id="17411" name="Picture 2" descr="See the source image">
            <a:extLst>
              <a:ext uri="{FF2B5EF4-FFF2-40B4-BE49-F238E27FC236}">
                <a16:creationId xmlns:a16="http://schemas.microsoft.com/office/drawing/2014/main" id="{5FC33CF3-25A8-054B-1407-C5BB6F7E7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43200"/>
            <a:ext cx="3997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See the source image">
            <a:extLst>
              <a:ext uri="{FF2B5EF4-FFF2-40B4-BE49-F238E27FC236}">
                <a16:creationId xmlns:a16="http://schemas.microsoft.com/office/drawing/2014/main" id="{1C559D56-C613-C0B4-1B96-495218D64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873250"/>
            <a:ext cx="336867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925EC13-2DB6-E818-D8FB-644A24EE2358}"/>
              </a:ext>
            </a:extLst>
          </p:cNvPr>
          <p:cNvSpPr txBox="1"/>
          <p:nvPr/>
        </p:nvSpPr>
        <p:spPr>
          <a:xfrm>
            <a:off x="457200" y="6488668"/>
            <a:ext cx="365125" cy="369332"/>
          </a:xfrm>
          <a:prstGeom prst="rect">
            <a:avLst/>
          </a:prstGeom>
          <a:noFill/>
        </p:spPr>
        <p:txBody>
          <a:bodyPr wrap="square">
            <a:spAutoFit/>
          </a:bodyPr>
          <a:lstStyle/>
          <a:p>
            <a:r>
              <a:rPr lang="en-US" dirty="0">
                <a:solidFill>
                  <a:srgbClr val="FF0000"/>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F012302-76F2-029F-5BC8-00435D3FE984}"/>
              </a:ext>
            </a:extLst>
          </p:cNvPr>
          <p:cNvSpPr>
            <a:spLocks noGrp="1" noChangeArrowheads="1"/>
          </p:cNvSpPr>
          <p:nvPr>
            <p:ph type="title"/>
          </p:nvPr>
        </p:nvSpPr>
        <p:spPr>
          <a:xfrm>
            <a:off x="457200" y="658018"/>
            <a:ext cx="8229600" cy="715963"/>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Radioisotope Applications</a:t>
            </a:r>
          </a:p>
        </p:txBody>
      </p:sp>
      <p:sp>
        <p:nvSpPr>
          <p:cNvPr id="23555" name="Rectangle 3">
            <a:extLst>
              <a:ext uri="{FF2B5EF4-FFF2-40B4-BE49-F238E27FC236}">
                <a16:creationId xmlns:a16="http://schemas.microsoft.com/office/drawing/2014/main" id="{77857934-A452-1953-C723-6FECE9234661}"/>
              </a:ext>
            </a:extLst>
          </p:cNvPr>
          <p:cNvSpPr>
            <a:spLocks noGrp="1" noChangeArrowheads="1"/>
          </p:cNvSpPr>
          <p:nvPr>
            <p:ph idx="1"/>
          </p:nvPr>
        </p:nvSpPr>
        <p:spPr>
          <a:xfrm>
            <a:off x="529783" y="1524000"/>
            <a:ext cx="8172450" cy="5029200"/>
          </a:xfrm>
        </p:spPr>
        <p:txBody>
          <a:bodyPr>
            <a:normAutofit/>
          </a:bodyPr>
          <a:lstStyle/>
          <a:p>
            <a:pPr eaLnBrk="1" hangingPunct="1">
              <a:spcBef>
                <a:spcPct val="25000"/>
              </a:spcBef>
              <a:defRPr/>
            </a:pPr>
            <a:r>
              <a:rPr lang="en-US" altLang="ja-JP" sz="2400" dirty="0">
                <a:ea typeface="MS PGothic" panose="020B0600070205080204" pitchFamily="34" charset="-128"/>
              </a:rPr>
              <a:t>Nuclear medicine – diagnostic and therapeutic radiology</a:t>
            </a:r>
          </a:p>
          <a:p>
            <a:pPr eaLnBrk="1" hangingPunct="1">
              <a:spcBef>
                <a:spcPct val="25000"/>
              </a:spcBef>
              <a:defRPr/>
            </a:pPr>
            <a:r>
              <a:rPr lang="en-US" altLang="ja-JP" sz="2400" dirty="0">
                <a:ea typeface="MS PGothic" panose="020B0600070205080204" pitchFamily="34" charset="-128"/>
              </a:rPr>
              <a:t>Modern industrial processes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radiography (imaging)</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gauging applications (e.g., process material flow, density, or</a:t>
            </a:r>
          </a:p>
          <a:p>
            <a:pPr marL="457200" lvl="1" indent="0" eaLnBrk="1" hangingPunct="1">
              <a:lnSpc>
                <a:spcPct val="100000"/>
              </a:lnSpc>
              <a:spcBef>
                <a:spcPts val="0"/>
              </a:spcBef>
              <a:buFont typeface="Arial" panose="020B0604020202020204" pitchFamily="34" charset="0"/>
              <a:buNone/>
              <a:defRPr/>
            </a:pPr>
            <a:r>
              <a:rPr lang="en-US" altLang="ja-JP" sz="2000" dirty="0">
                <a:ea typeface="MS PGothic" panose="020B0600070205080204" pitchFamily="34" charset="-128"/>
              </a:rPr>
              <a:t>     thickness control)</a:t>
            </a:r>
          </a:p>
          <a:p>
            <a:pPr lvl="1" eaLnBrk="1" hangingPunct="1">
              <a:lnSpc>
                <a:spcPct val="100000"/>
              </a:lnSpc>
              <a:spcBef>
                <a:spcPts val="0"/>
              </a:spcBef>
              <a:buFont typeface="Calibri" panose="020F0502020204030204" pitchFamily="34" charset="0"/>
              <a:buChar char="―"/>
              <a:defRPr/>
            </a:pPr>
            <a:r>
              <a:rPr lang="en-US" altLang="ja-JP" sz="2000" dirty="0">
                <a:ea typeface="MS PGothic" panose="020B0600070205080204" pitchFamily="34" charset="-128"/>
              </a:rPr>
              <a:t> process material fill height detection/control</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flow tracing and mixing measurements </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sterilization of medical supplies, bulk commodities, and food</a:t>
            </a:r>
          </a:p>
          <a:p>
            <a:pPr marL="457200" lvl="1" indent="0" eaLnBrk="1" hangingPunct="1">
              <a:spcBef>
                <a:spcPts val="0"/>
              </a:spcBef>
              <a:buNone/>
              <a:defRPr/>
            </a:pPr>
            <a:r>
              <a:rPr lang="en-US" altLang="ja-JP" sz="2000" dirty="0">
                <a:ea typeface="MS PGothic" panose="020B0600070205080204" pitchFamily="34" charset="-128"/>
              </a:rPr>
              <a:t>     products</a:t>
            </a:r>
          </a:p>
          <a:p>
            <a:pPr lvl="1" eaLnBrk="1" hangingPunct="1">
              <a:spcBef>
                <a:spcPct val="25000"/>
              </a:spcBef>
              <a:buFont typeface="Calibri" panose="020F0502020204030204" pitchFamily="34" charset="0"/>
              <a:buChar char="―"/>
              <a:defRPr/>
            </a:pPr>
            <a:r>
              <a:rPr lang="en-US" altLang="ja-JP" sz="2000" dirty="0">
                <a:ea typeface="MS PGothic" panose="020B0600070205080204" pitchFamily="34" charset="-128"/>
              </a:rPr>
              <a:t> non-destructive testing/evaluation (NDT/NDE) of materials</a:t>
            </a:r>
          </a:p>
          <a:p>
            <a:pPr marL="457200" lvl="1" indent="0" eaLnBrk="1" hangingPunct="1">
              <a:lnSpc>
                <a:spcPct val="100000"/>
              </a:lnSpc>
              <a:spcBef>
                <a:spcPts val="0"/>
              </a:spcBef>
              <a:buFont typeface="Arial" panose="020B0604020202020204" pitchFamily="34" charset="0"/>
              <a:buNone/>
              <a:defRPr/>
            </a:pPr>
            <a:r>
              <a:rPr lang="en-US" altLang="ja-JP" sz="2000" dirty="0">
                <a:ea typeface="MS PGothic" panose="020B0600070205080204" pitchFamily="34" charset="-128"/>
              </a:rPr>
              <a:t>     (e.g., material analysis, flaw detection in metal cables, metal</a:t>
            </a:r>
          </a:p>
          <a:p>
            <a:pPr marL="457200" lvl="1" indent="0" eaLnBrk="1" hangingPunct="1">
              <a:lnSpc>
                <a:spcPct val="100000"/>
              </a:lnSpc>
              <a:spcBef>
                <a:spcPts val="0"/>
              </a:spcBef>
              <a:buFont typeface="Arial" panose="020B0604020202020204" pitchFamily="34" charset="0"/>
              <a:buNone/>
              <a:defRPr/>
            </a:pPr>
            <a:r>
              <a:rPr lang="en-US" altLang="ja-JP" sz="2000" dirty="0">
                <a:ea typeface="MS PGothic" panose="020B0600070205080204" pitchFamily="34" charset="-128"/>
              </a:rPr>
              <a:t>     castings and welded joints)</a:t>
            </a:r>
            <a:endParaRPr lang="en-US" altLang="en-US" sz="2000"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3129</TotalTime>
  <Words>2429</Words>
  <Application>Microsoft Office PowerPoint</Application>
  <PresentationFormat>On-screen Show (4:3)</PresentationFormat>
  <Paragraphs>298</Paragraphs>
  <Slides>40</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MS PGothic</vt:lpstr>
      <vt:lpstr>Arial</vt:lpstr>
      <vt:lpstr>Calibri</vt:lpstr>
      <vt:lpstr>Times New Roman</vt:lpstr>
      <vt:lpstr>Trebuchet MS</vt:lpstr>
      <vt:lpstr>Wingdings 3</vt:lpstr>
      <vt:lpstr>Facet</vt:lpstr>
      <vt:lpstr>MSPhotoEd.3</vt:lpstr>
      <vt:lpstr>Radioisotope Applications</vt:lpstr>
      <vt:lpstr>What Makes Some Atoms Radioactive?</vt:lpstr>
      <vt:lpstr>Sources of Radioisotopes</vt:lpstr>
      <vt:lpstr>PowerPoint Presentation</vt:lpstr>
      <vt:lpstr>PowerPoint Presentation</vt:lpstr>
      <vt:lpstr>Fission Fragment Mass Distributions for U-235 and Pu-239</vt:lpstr>
      <vt:lpstr>PowerPoint Presentation</vt:lpstr>
      <vt:lpstr>PowerPoint Presentation</vt:lpstr>
      <vt:lpstr>Radioisotope Applications</vt:lpstr>
      <vt:lpstr>Radioisotope Applications (cont.)</vt:lpstr>
      <vt:lpstr>Radioisotope Applications (cont.)</vt:lpstr>
      <vt:lpstr>PowerPoint Presentation</vt:lpstr>
      <vt:lpstr>Types of Nuclear Medicine Doses</vt:lpstr>
      <vt:lpstr>PowerPoint Presentation</vt:lpstr>
      <vt:lpstr>Technetium-99m</vt:lpstr>
      <vt:lpstr>Thyroid Scan Using Radioactive Iodine</vt:lpstr>
      <vt:lpstr>CT* Scan of Abdomen</vt:lpstr>
      <vt:lpstr>PET* Scan of Human Brain</vt:lpstr>
      <vt:lpstr>Types of Radiation Therapy</vt:lpstr>
      <vt:lpstr>Types of Radiation Therapy (cont.)</vt:lpstr>
      <vt:lpstr>Types of Radiation Therapy (cont.)</vt:lpstr>
      <vt:lpstr>Types of Radiation Therapy (cont.)</vt:lpstr>
      <vt:lpstr>PowerPoint Presentation</vt:lpstr>
      <vt:lpstr>Radioisotope Gauging</vt:lpstr>
      <vt:lpstr>Radioisotope Gauging (cont.)</vt:lpstr>
      <vt:lpstr>Radioisotope Gauging (cont.)</vt:lpstr>
      <vt:lpstr>Non-destructive Examination (Radiography)</vt:lpstr>
      <vt:lpstr>Non-destructive Examination (cont.)</vt:lpstr>
      <vt:lpstr>Radiation Sterilization</vt:lpstr>
      <vt:lpstr>Radiation Sterilization (cont.)</vt:lpstr>
      <vt:lpstr>Food Irradiation</vt:lpstr>
      <vt:lpstr>PowerPoint Presentation</vt:lpstr>
      <vt:lpstr>Environmental Applications</vt:lpstr>
      <vt:lpstr>Environmental Applications (cont.)</vt:lpstr>
      <vt:lpstr>Radiometric Dating</vt:lpstr>
      <vt:lpstr>Radiometric Dating (cont.)</vt:lpstr>
      <vt:lpstr>Radiometric Dating (cont.)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 User</dc:creator>
  <cp:lastModifiedBy>Jeffrey Mahn</cp:lastModifiedBy>
  <cp:revision>212</cp:revision>
  <cp:lastPrinted>2022-03-12T18:00:51Z</cp:lastPrinted>
  <dcterms:created xsi:type="dcterms:W3CDTF">2012-10-18T20:16:49Z</dcterms:created>
  <dcterms:modified xsi:type="dcterms:W3CDTF">2025-07-05T03:48:44Z</dcterms:modified>
</cp:coreProperties>
</file>