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9"/>
  </p:notesMasterIdLst>
  <p:sldIdLst>
    <p:sldId id="257" r:id="rId2"/>
    <p:sldId id="403" r:id="rId3"/>
    <p:sldId id="402" r:id="rId4"/>
    <p:sldId id="415" r:id="rId5"/>
    <p:sldId id="494" r:id="rId6"/>
    <p:sldId id="416" r:id="rId7"/>
    <p:sldId id="496" r:id="rId8"/>
    <p:sldId id="419" r:id="rId9"/>
    <p:sldId id="428" r:id="rId10"/>
    <p:sldId id="407" r:id="rId11"/>
    <p:sldId id="426" r:id="rId12"/>
    <p:sldId id="417" r:id="rId13"/>
    <p:sldId id="436" r:id="rId14"/>
    <p:sldId id="440" r:id="rId15"/>
    <p:sldId id="441" r:id="rId16"/>
    <p:sldId id="429" r:id="rId17"/>
    <p:sldId id="410" r:id="rId18"/>
    <p:sldId id="491" r:id="rId19"/>
    <p:sldId id="430" r:id="rId20"/>
    <p:sldId id="405" r:id="rId21"/>
    <p:sldId id="431" r:id="rId22"/>
    <p:sldId id="438" r:id="rId23"/>
    <p:sldId id="439" r:id="rId24"/>
    <p:sldId id="492" r:id="rId25"/>
    <p:sldId id="488" r:id="rId26"/>
    <p:sldId id="432" r:id="rId27"/>
    <p:sldId id="413" r:id="rId28"/>
    <p:sldId id="489" r:id="rId29"/>
    <p:sldId id="427" r:id="rId30"/>
    <p:sldId id="425" r:id="rId31"/>
    <p:sldId id="424" r:id="rId32"/>
    <p:sldId id="490" r:id="rId33"/>
    <p:sldId id="266" r:id="rId34"/>
    <p:sldId id="451" r:id="rId35"/>
    <p:sldId id="454" r:id="rId36"/>
    <p:sldId id="455" r:id="rId37"/>
    <p:sldId id="456" r:id="rId38"/>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32" autoAdjust="0"/>
  </p:normalViewPr>
  <p:slideViewPr>
    <p:cSldViewPr snapToGrid="0">
      <p:cViewPr varScale="1">
        <p:scale>
          <a:sx n="77" d="100"/>
          <a:sy n="77" d="100"/>
        </p:scale>
        <p:origin x="1574"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2323" y="-17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C5B0BC7E-8F5A-41E9-8F67-16AEC491448D}" type="datetimeFigureOut">
              <a:rPr lang="en-US" smtClean="0"/>
              <a:t>7/4/2025</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23BFEE1-41B0-4A5C-9358-2751DF8566AE}" type="slidenum">
              <a:rPr lang="en-US" smtClean="0"/>
              <a:t>‹#›</a:t>
            </a:fld>
            <a:endParaRPr lang="en-US"/>
          </a:p>
        </p:txBody>
      </p:sp>
    </p:spTree>
    <p:extLst>
      <p:ext uri="{BB962C8B-B14F-4D97-AF65-F5344CB8AC3E}">
        <p14:creationId xmlns:p14="http://schemas.microsoft.com/office/powerpoint/2010/main" val="71381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radon/health-risk-rad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epa.gov/perspectives/keeping-radon-your-radar#:~:text=In%202005%2C%20the%20U.S.%20Surgeon,reduce%20radon%20in%20their" TargetMode="External"/><Relationship Id="rId4" Type="http://schemas.openxmlformats.org/officeDocument/2006/relationships/hyperlink" Target="https://www.epa.gov/radon/what-epas-action-level-radon-and-what-does-it-mea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pa.gov/radon/what-epas-action-level-radon-and-what-does-it-me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epa.gov/radiation/radionuclide-basics-radon#:~:text=Radon%20is%20in%20the%20atmosphere,(1.3%20pCi%2F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pa.gov/radon/what-epas-action-level-radon-and-what-does-it-mea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large.stanford.edu/courses/2018/ph241/lance2/"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ntanet.net/the-naturally-occurring-high-radiation-levels-of-ramsar-ira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4ECD891-D1A7-A992-0DB1-5D94F26793E0}"/>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61B1B356-C949-FAF4-E12F-A5709F15AB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100" name="Slide Number Placeholder 3">
            <a:extLst>
              <a:ext uri="{FF2B5EF4-FFF2-40B4-BE49-F238E27FC236}">
                <a16:creationId xmlns:a16="http://schemas.microsoft.com/office/drawing/2014/main" id="{40FC9C4C-CEC8-CD31-3F51-E3493D006E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19313" indent="-234950">
              <a:spcBef>
                <a:spcPct val="30000"/>
              </a:spcBef>
              <a:defRPr sz="1200">
                <a:solidFill>
                  <a:schemeClr val="tx1"/>
                </a:solidFill>
                <a:latin typeface="Arial" panose="020B0604020202020204" pitchFamily="34" charset="0"/>
              </a:defRPr>
            </a:lvl5pPr>
            <a:lvl6pPr marL="2576513" indent="-234950" defTabSz="457200" eaLnBrk="0" fontAlgn="base" hangingPunct="0">
              <a:spcBef>
                <a:spcPct val="30000"/>
              </a:spcBef>
              <a:spcAft>
                <a:spcPct val="0"/>
              </a:spcAft>
              <a:defRPr sz="1200">
                <a:solidFill>
                  <a:schemeClr val="tx1"/>
                </a:solidFill>
                <a:latin typeface="Arial" panose="020B0604020202020204" pitchFamily="34" charset="0"/>
              </a:defRPr>
            </a:lvl6pPr>
            <a:lvl7pPr marL="3033713" indent="-234950" defTabSz="457200" eaLnBrk="0" fontAlgn="base" hangingPunct="0">
              <a:spcBef>
                <a:spcPct val="30000"/>
              </a:spcBef>
              <a:spcAft>
                <a:spcPct val="0"/>
              </a:spcAft>
              <a:defRPr sz="1200">
                <a:solidFill>
                  <a:schemeClr val="tx1"/>
                </a:solidFill>
                <a:latin typeface="Arial" panose="020B0604020202020204" pitchFamily="34" charset="0"/>
              </a:defRPr>
            </a:lvl7pPr>
            <a:lvl8pPr marL="3490913" indent="-234950" defTabSz="457200" eaLnBrk="0" fontAlgn="base" hangingPunct="0">
              <a:spcBef>
                <a:spcPct val="30000"/>
              </a:spcBef>
              <a:spcAft>
                <a:spcPct val="0"/>
              </a:spcAft>
              <a:defRPr sz="1200">
                <a:solidFill>
                  <a:schemeClr val="tx1"/>
                </a:solidFill>
                <a:latin typeface="Arial" panose="020B0604020202020204" pitchFamily="34" charset="0"/>
              </a:defRPr>
            </a:lvl8pPr>
            <a:lvl9pPr marL="3948113" indent="-23495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1FE47A5-955B-428D-9A9B-FC3D7DA55E7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Refs.:</a:t>
            </a:r>
          </a:p>
          <a:p>
            <a:pPr marL="228600" indent="-228600">
              <a:buAutoNum type="alphaLcPeriod"/>
            </a:pPr>
            <a:r>
              <a:rPr lang="en-US" dirty="0"/>
              <a:t>Health Risk of Radon, U.S. Environmental Protection Agency, February 27, 2024;</a:t>
            </a:r>
          </a:p>
          <a:p>
            <a:r>
              <a:rPr lang="en-US" dirty="0"/>
              <a:t>       </a:t>
            </a:r>
            <a:r>
              <a:rPr lang="en-US" dirty="0">
                <a:hlinkClick r:id="rId3"/>
              </a:rPr>
              <a:t>https://www.epa.gov/radon/health-risk-radon</a:t>
            </a:r>
            <a:endParaRPr lang="en-US" dirty="0"/>
          </a:p>
          <a:p>
            <a:pPr marL="228600" indent="-228600">
              <a:buAutoNum type="alphaLcPeriod"/>
            </a:pPr>
            <a:endParaRPr lang="en-US" dirty="0"/>
          </a:p>
          <a:p>
            <a:pPr marL="228600" indent="-228600">
              <a:buFont typeface="+mj-lt"/>
              <a:buAutoNum type="alphaLcPeriod" startAt="2"/>
            </a:pPr>
            <a:r>
              <a:rPr lang="en-US" dirty="0"/>
              <a:t>EPA402/K-24/001, Home Buyer’s and Seller’s Guide to Radon, March 2024, U.S. Environmental Protection Agency</a:t>
            </a:r>
          </a:p>
          <a:p>
            <a:pPr marL="228600" indent="-228600">
              <a:buFont typeface="+mj-lt"/>
              <a:buAutoNum type="alphaLcPeriod" startAt="2"/>
            </a:pPr>
            <a:endParaRPr lang="en-US" dirty="0"/>
          </a:p>
          <a:p>
            <a:pPr marL="228600" indent="-228600">
              <a:buFont typeface="+mj-lt"/>
              <a:buAutoNum type="alphaLcPeriod" startAt="2"/>
            </a:pPr>
            <a:r>
              <a:rPr lang="en-US" dirty="0">
                <a:ea typeface="Calibri" panose="020F0502020204030204" pitchFamily="34" charset="0"/>
              </a:rPr>
              <a:t>What is EPA’s Action Level for Radon and What Does it Mean?, United States Environmental Protection Agency, </a:t>
            </a:r>
            <a:r>
              <a:rPr lang="en-US" dirty="0">
                <a:ea typeface="Calibri" panose="020F0502020204030204" pitchFamily="34" charset="0"/>
                <a:hlinkClick r:id="rId4"/>
              </a:rPr>
              <a:t>https://www.epa.gov/radon/what-epas-action-level-radon-and-what-does-it-mean</a:t>
            </a:r>
            <a:endParaRPr lang="en-US" dirty="0">
              <a:ea typeface="Calibri" panose="020F0502020204030204" pitchFamily="34" charset="0"/>
            </a:endParaRPr>
          </a:p>
          <a:p>
            <a:endParaRPr lang="en-US" dirty="0"/>
          </a:p>
          <a:p>
            <a:r>
              <a:rPr lang="en-US" dirty="0"/>
              <a:t>d.  </a:t>
            </a:r>
            <a:r>
              <a:rPr lang="en-US" sz="1200" dirty="0">
                <a:ea typeface="Calibri" panose="020F0502020204030204" pitchFamily="34" charset="0"/>
                <a:hlinkClick r:id="rId5"/>
              </a:rPr>
              <a:t>https://www.epa.gov/perspectives/keeping-radon-your-radar#:~:text=In%202005%2C%20the%20U.S.%20Surgeon,reduce%20radon%20in%20their</a:t>
            </a:r>
            <a:endParaRPr lang="en-US" dirty="0"/>
          </a:p>
        </p:txBody>
      </p:sp>
      <p:sp>
        <p:nvSpPr>
          <p:cNvPr id="4" name="Slide Number Placeholder 3"/>
          <p:cNvSpPr>
            <a:spLocks noGrp="1"/>
          </p:cNvSpPr>
          <p:nvPr>
            <p:ph type="sldNum" sz="quarter" idx="5"/>
          </p:nvPr>
        </p:nvSpPr>
        <p:spPr/>
        <p:txBody>
          <a:bodyPr/>
          <a:lstStyle/>
          <a:p>
            <a:fld id="{D23BFEE1-41B0-4A5C-9358-2751DF8566AE}" type="slidenum">
              <a:rPr lang="en-US" smtClean="0"/>
              <a:t>10</a:t>
            </a:fld>
            <a:endParaRPr lang="en-US"/>
          </a:p>
        </p:txBody>
      </p:sp>
    </p:spTree>
    <p:extLst>
      <p:ext uri="{BB962C8B-B14F-4D97-AF65-F5344CB8AC3E}">
        <p14:creationId xmlns:p14="http://schemas.microsoft.com/office/powerpoint/2010/main" val="210621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6A4D-0F6D-548E-B09A-3F311D0426E4}"/>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FB52823-FADD-B40C-0980-30BFB56D4497}"/>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F1EE2340-D6CD-CC56-84E6-6485DFEAB1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2" name="Slide Number Placeholder 3">
            <a:extLst>
              <a:ext uri="{FF2B5EF4-FFF2-40B4-BE49-F238E27FC236}">
                <a16:creationId xmlns:a16="http://schemas.microsoft.com/office/drawing/2014/main" id="{01AEFDC4-CA96-4DCD-EFAB-50F98E8AB29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4BC83F-E46B-420D-95F1-797380BEC3D5}" type="slidenum">
              <a:rPr lang="en-US" altLang="en-US" smtClean="0">
                <a:latin typeface="Times" panose="02020603050405020304" pitchFamily="18" charset="0"/>
              </a:rPr>
              <a:pPr fontAlgn="base">
                <a:spcBef>
                  <a:spcPct val="0"/>
                </a:spcBef>
                <a:spcAft>
                  <a:spcPct val="0"/>
                </a:spcAft>
              </a:pPr>
              <a:t>11</a:t>
            </a:fld>
            <a:endParaRPr lang="en-US" altLang="en-US">
              <a:latin typeface="Times" panose="02020603050405020304" pitchFamily="18" charset="0"/>
            </a:endParaRPr>
          </a:p>
        </p:txBody>
      </p:sp>
    </p:spTree>
    <p:extLst>
      <p:ext uri="{BB962C8B-B14F-4D97-AF65-F5344CB8AC3E}">
        <p14:creationId xmlns:p14="http://schemas.microsoft.com/office/powerpoint/2010/main" val="372602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2BA6-414D-D7B3-F039-90445BA60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30548-E9EA-7D50-349D-B648EE643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D865F-43BD-26CB-40DF-A3DF9C38B4DB}"/>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037D6FF1-640A-7B7D-6BE5-69945FE1F7F4}"/>
              </a:ext>
            </a:extLst>
          </p:cNvPr>
          <p:cNvSpPr>
            <a:spLocks noGrp="1"/>
          </p:cNvSpPr>
          <p:nvPr>
            <p:ph type="sldNum" sz="quarter" idx="5"/>
          </p:nvPr>
        </p:nvSpPr>
        <p:spPr/>
        <p:txBody>
          <a:bodyPr/>
          <a:lstStyle/>
          <a:p>
            <a:fld id="{D23BFEE1-41B0-4A5C-9358-2751DF8566AE}" type="slidenum">
              <a:rPr lang="en-US" smtClean="0"/>
              <a:t>12</a:t>
            </a:fld>
            <a:endParaRPr lang="en-US"/>
          </a:p>
        </p:txBody>
      </p:sp>
    </p:spTree>
    <p:extLst>
      <p:ext uri="{BB962C8B-B14F-4D97-AF65-F5344CB8AC3E}">
        <p14:creationId xmlns:p14="http://schemas.microsoft.com/office/powerpoint/2010/main" val="30948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49E3-CEFA-B022-3DC5-FDE160F92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4F0BF-92E4-F2F4-EB68-274516C87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1D4F-B6B8-9304-1538-11963C6999D5}"/>
              </a:ext>
            </a:extLst>
          </p:cNvPr>
          <p:cNvSpPr>
            <a:spLocks noGrp="1"/>
          </p:cNvSpPr>
          <p:nvPr>
            <p:ph type="body" idx="1"/>
          </p:nvPr>
        </p:nvSpPr>
        <p:spPr/>
        <p:txBody>
          <a:bodyPr/>
          <a:lstStyle/>
          <a:p>
            <a:r>
              <a:rPr lang="en-US" dirty="0"/>
              <a:t>Slide reference: </a:t>
            </a:r>
          </a:p>
          <a:p>
            <a:pPr marL="228600" indent="-228600">
              <a:spcBef>
                <a:spcPts val="0"/>
              </a:spcBef>
              <a:buFont typeface="+mj-lt"/>
              <a:buAutoNum type="alphaLcPeriod"/>
            </a:pPr>
            <a:r>
              <a:rPr lang="en-US" sz="1200" dirty="0">
                <a:effectLst/>
                <a:ea typeface="Calibri" panose="020F0502020204030204" pitchFamily="34" charset="0"/>
              </a:rPr>
              <a:t>United Nations Scientific Committee on the Effects of Atomic Radiation (UNSCEAR) 2000 Report, Sources and Effects of Ionizing Radiation, page 107</a:t>
            </a:r>
          </a:p>
        </p:txBody>
      </p:sp>
      <p:sp>
        <p:nvSpPr>
          <p:cNvPr id="4" name="Slide Number Placeholder 3">
            <a:extLst>
              <a:ext uri="{FF2B5EF4-FFF2-40B4-BE49-F238E27FC236}">
                <a16:creationId xmlns:a16="http://schemas.microsoft.com/office/drawing/2014/main" id="{71924771-7462-850D-BC90-358A9833153B}"/>
              </a:ext>
            </a:extLst>
          </p:cNvPr>
          <p:cNvSpPr>
            <a:spLocks noGrp="1"/>
          </p:cNvSpPr>
          <p:nvPr>
            <p:ph type="sldNum" sz="quarter" idx="5"/>
          </p:nvPr>
        </p:nvSpPr>
        <p:spPr/>
        <p:txBody>
          <a:bodyPr/>
          <a:lstStyle/>
          <a:p>
            <a:fld id="{D23BFEE1-41B0-4A5C-9358-2751DF8566AE}" type="slidenum">
              <a:rPr lang="en-US" smtClean="0"/>
              <a:t>13</a:t>
            </a:fld>
            <a:endParaRPr lang="en-US"/>
          </a:p>
        </p:txBody>
      </p:sp>
    </p:spTree>
    <p:extLst>
      <p:ext uri="{BB962C8B-B14F-4D97-AF65-F5344CB8AC3E}">
        <p14:creationId xmlns:p14="http://schemas.microsoft.com/office/powerpoint/2010/main" val="260402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49E3-CEFA-B022-3DC5-FDE160F92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4F0BF-92E4-F2F4-EB68-274516C87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1D4F-B6B8-9304-1538-11963C6999D5}"/>
              </a:ext>
            </a:extLst>
          </p:cNvPr>
          <p:cNvSpPr>
            <a:spLocks noGrp="1"/>
          </p:cNvSpPr>
          <p:nvPr>
            <p:ph type="body" idx="1"/>
          </p:nvPr>
        </p:nvSpPr>
        <p:spPr>
          <a:xfrm>
            <a:off x="685800" y="4482296"/>
            <a:ext cx="5486400" cy="4029244"/>
          </a:xfrm>
        </p:spPr>
        <p:txBody>
          <a:bodyPr/>
          <a:lstStyle/>
          <a:p>
            <a:r>
              <a:rPr lang="en-US" dirty="0"/>
              <a:t>Equilibrium factor defined as the ratio of the actual potential alpha particle energy concentration to the concentration that would prevail if all the radon decay products were in equilibrium with the parent radon (i.e., concurrent decay of all daughter radionuclides with parent decay)</a:t>
            </a:r>
          </a:p>
          <a:p>
            <a:pPr>
              <a:lnSpc>
                <a:spcPct val="80000"/>
              </a:lnSpc>
            </a:pPr>
            <a:endParaRPr lang="en-US" dirty="0"/>
          </a:p>
          <a:p>
            <a:r>
              <a:rPr lang="en-US" dirty="0"/>
              <a:t>Slide references: </a:t>
            </a:r>
          </a:p>
          <a:p>
            <a:pPr marL="228600" indent="-228600">
              <a:spcBef>
                <a:spcPts val="0"/>
              </a:spcBef>
              <a:buFont typeface="+mj-lt"/>
              <a:buAutoNum type="alphaLcPeriod"/>
            </a:pPr>
            <a:r>
              <a:rPr lang="en-US" sz="1200" dirty="0">
                <a:effectLst/>
                <a:ea typeface="Calibri" panose="020F0502020204030204" pitchFamily="34" charset="0"/>
              </a:rPr>
              <a:t>United Nations Scientific Committee on the Effects of Atomic Radiation (UNSCEAR) 2000 Report, Sources and Effects of Ionizing Radiation, page 107</a:t>
            </a:r>
          </a:p>
          <a:p>
            <a:pPr marL="228600" indent="-228600">
              <a:spcBef>
                <a:spcPts val="0"/>
              </a:spcBef>
              <a:buFont typeface="+mj-lt"/>
              <a:buAutoNum type="alphaLcPeriod"/>
            </a:pPr>
            <a:r>
              <a:rPr lang="en-US" b="0" i="0" u="none" strike="noStrike" baseline="0" dirty="0"/>
              <a:t>Sources and Effects of Ionizing Radiation, United </a:t>
            </a:r>
            <a:r>
              <a:rPr lang="en-US" dirty="0"/>
              <a:t>Nations Scientific Committee on the Effects of Atomic Radiation, 1993 Report to the General Assembly</a:t>
            </a:r>
          </a:p>
          <a:p>
            <a:pPr marL="228600" indent="-228600">
              <a:spcBef>
                <a:spcPts val="0"/>
              </a:spcBef>
              <a:buFont typeface="+mj-lt"/>
              <a:buAutoNum type="alphaLcPeriod"/>
            </a:pPr>
            <a:r>
              <a:rPr lang="en-US" b="0" i="0" u="none" strike="noStrike" baseline="0" dirty="0"/>
              <a:t>Sources, Effects and Risks of Ionizing Radiation</a:t>
            </a:r>
            <a:r>
              <a:rPr lang="en-US" dirty="0"/>
              <a:t>,</a:t>
            </a:r>
            <a:r>
              <a:rPr lang="en-US" b="0" i="0" u="none" strike="noStrike" baseline="0" dirty="0"/>
              <a:t> United Nations Scientific Committee on the Effects of Atomic Radiation, 1988 Report to the General Assembly</a:t>
            </a:r>
          </a:p>
          <a:p>
            <a:pPr marL="228600" indent="-228600">
              <a:spcBef>
                <a:spcPts val="0"/>
              </a:spcBef>
              <a:buFont typeface="+mj-lt"/>
              <a:buAutoNum type="alphaLcPeriod"/>
            </a:pPr>
            <a:r>
              <a:rPr lang="en-US" dirty="0"/>
              <a:t>United </a:t>
            </a:r>
            <a:r>
              <a:rPr lang="en-US" sz="1200" dirty="0">
                <a:effectLst/>
                <a:ea typeface="Calibri" panose="020F0502020204030204" pitchFamily="34" charset="0"/>
              </a:rPr>
              <a:t>Nations Scientific Committee on the Effects of Atomic Radiation (UNSCEAR) 2000 Report, Sources and Effects of Ionizing Radiation, page 104</a:t>
            </a:r>
          </a:p>
          <a:p>
            <a:pPr marL="228600" indent="-228600">
              <a:spcBef>
                <a:spcPts val="0"/>
              </a:spcBef>
              <a:buFont typeface="+mj-lt"/>
              <a:buAutoNum type="alphaLcPeriod"/>
            </a:pPr>
            <a:r>
              <a:rPr lang="en-US" dirty="0"/>
              <a:t>Ibid., page 103</a:t>
            </a:r>
          </a:p>
        </p:txBody>
      </p:sp>
      <p:sp>
        <p:nvSpPr>
          <p:cNvPr id="4" name="Slide Number Placeholder 3">
            <a:extLst>
              <a:ext uri="{FF2B5EF4-FFF2-40B4-BE49-F238E27FC236}">
                <a16:creationId xmlns:a16="http://schemas.microsoft.com/office/drawing/2014/main" id="{71924771-7462-850D-BC90-358A9833153B}"/>
              </a:ext>
            </a:extLst>
          </p:cNvPr>
          <p:cNvSpPr>
            <a:spLocks noGrp="1"/>
          </p:cNvSpPr>
          <p:nvPr>
            <p:ph type="sldNum" sz="quarter" idx="5"/>
          </p:nvPr>
        </p:nvSpPr>
        <p:spPr/>
        <p:txBody>
          <a:bodyPr/>
          <a:lstStyle/>
          <a:p>
            <a:fld id="{D23BFEE1-41B0-4A5C-9358-2751DF8566AE}" type="slidenum">
              <a:rPr lang="en-US" smtClean="0"/>
              <a:t>14</a:t>
            </a:fld>
            <a:endParaRPr lang="en-US"/>
          </a:p>
        </p:txBody>
      </p:sp>
    </p:spTree>
    <p:extLst>
      <p:ext uri="{BB962C8B-B14F-4D97-AF65-F5344CB8AC3E}">
        <p14:creationId xmlns:p14="http://schemas.microsoft.com/office/powerpoint/2010/main" val="145416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49E3-CEFA-B022-3DC5-FDE160F92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4F0BF-92E4-F2F4-EB68-274516C8744C}"/>
              </a:ext>
            </a:extLst>
          </p:cNvPr>
          <p:cNvSpPr>
            <a:spLocks noGrp="1" noRot="1" noChangeAspect="1"/>
          </p:cNvSpPr>
          <p:nvPr>
            <p:ph type="sldImg"/>
          </p:nvPr>
        </p:nvSpPr>
        <p:spPr>
          <a:xfrm>
            <a:off x="1333500" y="1163638"/>
            <a:ext cx="4191000" cy="3143250"/>
          </a:xfrm>
        </p:spPr>
      </p:sp>
      <p:sp>
        <p:nvSpPr>
          <p:cNvPr id="3" name="Notes Placeholder 2">
            <a:extLst>
              <a:ext uri="{FF2B5EF4-FFF2-40B4-BE49-F238E27FC236}">
                <a16:creationId xmlns:a16="http://schemas.microsoft.com/office/drawing/2014/main" id="{DD8B1D4F-B6B8-9304-1538-11963C6999D5}"/>
              </a:ext>
            </a:extLst>
          </p:cNvPr>
          <p:cNvSpPr>
            <a:spLocks noGrp="1"/>
          </p:cNvSpPr>
          <p:nvPr>
            <p:ph type="body" idx="1"/>
          </p:nvPr>
        </p:nvSpPr>
        <p:spPr/>
        <p:txBody>
          <a:bodyPr/>
          <a:lstStyle/>
          <a:p>
            <a:r>
              <a:rPr lang="en-US" dirty="0"/>
              <a:t>An indoor occupancy factor of 0.8 is conservatively high for dose calculations.</a:t>
            </a:r>
          </a:p>
          <a:p>
            <a:endParaRPr lang="en-US" dirty="0"/>
          </a:p>
          <a:p>
            <a:r>
              <a:rPr lang="en-US" dirty="0"/>
              <a:t>Slide references: </a:t>
            </a:r>
          </a:p>
          <a:p>
            <a:pPr marL="228600" indent="-228600">
              <a:spcBef>
                <a:spcPts val="0"/>
              </a:spcBef>
              <a:buFont typeface="+mj-lt"/>
              <a:buAutoNum type="alphaLcPeriod"/>
            </a:pPr>
            <a:r>
              <a:rPr lang="en-US" sz="1200" dirty="0">
                <a:effectLst/>
                <a:ea typeface="Calibri" panose="020F0502020204030204" pitchFamily="34" charset="0"/>
              </a:rPr>
              <a:t>United Nations Scientific Committee on the Effects of Atomic Radiation (UNSCEAR) 2000 Report, Sources and Effects of Ionizing Radiation, page 105</a:t>
            </a:r>
          </a:p>
          <a:p>
            <a:pPr>
              <a:spcBef>
                <a:spcPts val="0"/>
              </a:spcBef>
            </a:pPr>
            <a:endParaRPr lang="en-US" sz="12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71924771-7462-850D-BC90-358A9833153B}"/>
              </a:ext>
            </a:extLst>
          </p:cNvPr>
          <p:cNvSpPr>
            <a:spLocks noGrp="1"/>
          </p:cNvSpPr>
          <p:nvPr>
            <p:ph type="sldNum" sz="quarter" idx="5"/>
          </p:nvPr>
        </p:nvSpPr>
        <p:spPr/>
        <p:txBody>
          <a:bodyPr/>
          <a:lstStyle/>
          <a:p>
            <a:fld id="{D23BFEE1-41B0-4A5C-9358-2751DF8566AE}" type="slidenum">
              <a:rPr lang="en-US" smtClean="0"/>
              <a:t>15</a:t>
            </a:fld>
            <a:endParaRPr lang="en-US"/>
          </a:p>
        </p:txBody>
      </p:sp>
    </p:spTree>
    <p:extLst>
      <p:ext uri="{BB962C8B-B14F-4D97-AF65-F5344CB8AC3E}">
        <p14:creationId xmlns:p14="http://schemas.microsoft.com/office/powerpoint/2010/main" val="296656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49E3-CEFA-B022-3DC5-FDE160F92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4F0BF-92E4-F2F4-EB68-274516C87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1D4F-B6B8-9304-1538-11963C6999D5}"/>
              </a:ext>
            </a:extLst>
          </p:cNvPr>
          <p:cNvSpPr>
            <a:spLocks noGrp="1"/>
          </p:cNvSpPr>
          <p:nvPr>
            <p:ph type="body" idx="1"/>
          </p:nvPr>
        </p:nvSpPr>
        <p:spPr/>
        <p:txBody>
          <a:bodyPr/>
          <a:lstStyle/>
          <a:p>
            <a:r>
              <a:rPr lang="en-US" dirty="0"/>
              <a:t>Note that the UNSCEAR global average annual effective dose is less than the U.S. average annual dose of 200 mrem.</a:t>
            </a:r>
          </a:p>
          <a:p>
            <a:endParaRPr lang="en-US" dirty="0"/>
          </a:p>
          <a:p>
            <a:r>
              <a:rPr lang="en-US" dirty="0"/>
              <a:t>Slide references: </a:t>
            </a:r>
          </a:p>
          <a:p>
            <a:pPr marL="228600" indent="-228600">
              <a:spcBef>
                <a:spcPts val="0"/>
              </a:spcBef>
              <a:buFont typeface="+mj-lt"/>
              <a:buAutoNum type="alphaLcPeriod"/>
            </a:pPr>
            <a:r>
              <a:rPr lang="en-US" sz="1200" dirty="0">
                <a:effectLst/>
                <a:ea typeface="Calibri" panose="020F0502020204030204" pitchFamily="34" charset="0"/>
              </a:rPr>
              <a:t>United Nations Scientific Committee on the Effects of Atomic Radiation (UNSCEAR) 2000 Report, Sources and Effects of Ionizing Radiation, page 107</a:t>
            </a:r>
          </a:p>
          <a:p>
            <a:pPr marL="228600" indent="-228600">
              <a:spcBef>
                <a:spcPts val="0"/>
              </a:spcBef>
              <a:buFont typeface="+mj-lt"/>
              <a:buAutoNum type="alphaLcPeriod"/>
            </a:pPr>
            <a:r>
              <a:rPr lang="en-US" dirty="0">
                <a:ea typeface="Calibri" panose="020F0502020204030204" pitchFamily="34" charset="0"/>
              </a:rPr>
              <a:t>Ibid., page 108</a:t>
            </a:r>
            <a:endParaRPr lang="en-US" sz="1200"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1924771-7462-850D-BC90-358A9833153B}"/>
              </a:ext>
            </a:extLst>
          </p:cNvPr>
          <p:cNvSpPr>
            <a:spLocks noGrp="1"/>
          </p:cNvSpPr>
          <p:nvPr>
            <p:ph type="sldNum" sz="quarter" idx="5"/>
          </p:nvPr>
        </p:nvSpPr>
        <p:spPr/>
        <p:txBody>
          <a:bodyPr/>
          <a:lstStyle/>
          <a:p>
            <a:fld id="{D23BFEE1-41B0-4A5C-9358-2751DF8566AE}" type="slidenum">
              <a:rPr lang="en-US" smtClean="0"/>
              <a:t>16</a:t>
            </a:fld>
            <a:endParaRPr lang="en-US"/>
          </a:p>
        </p:txBody>
      </p:sp>
    </p:spTree>
    <p:extLst>
      <p:ext uri="{BB962C8B-B14F-4D97-AF65-F5344CB8AC3E}">
        <p14:creationId xmlns:p14="http://schemas.microsoft.com/office/powerpoint/2010/main" val="135030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1E34-EC8F-4F58-13D4-178F2C9B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3608D-5AB9-CE53-1EE0-68065827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7FBE-6237-8483-F6D4-DF9D2227A9BE}"/>
              </a:ext>
            </a:extLst>
          </p:cNvPr>
          <p:cNvSpPr>
            <a:spLocks noGrp="1"/>
          </p:cNvSpPr>
          <p:nvPr>
            <p:ph type="body" idx="1"/>
          </p:nvPr>
        </p:nvSpPr>
        <p:spPr>
          <a:xfrm>
            <a:off x="685800" y="4482296"/>
            <a:ext cx="5486400" cy="4364258"/>
          </a:xfrm>
        </p:spPr>
        <p:txBody>
          <a:bodyPr/>
          <a:lstStyle/>
          <a:p>
            <a:r>
              <a:rPr lang="en-US" dirty="0"/>
              <a:t>Note that the EPA U.S. </a:t>
            </a:r>
            <a:r>
              <a:rPr lang="en-US" u="sng" dirty="0"/>
              <a:t>indoor</a:t>
            </a:r>
            <a:r>
              <a:rPr lang="en-US" dirty="0"/>
              <a:t> average radon concentration (48 </a:t>
            </a:r>
            <a:r>
              <a:rPr lang="en-US" dirty="0" err="1"/>
              <a:t>Bq</a:t>
            </a:r>
            <a:r>
              <a:rPr lang="en-US" dirty="0"/>
              <a:t>/m</a:t>
            </a:r>
            <a:r>
              <a:rPr lang="en-US" baseline="30000" dirty="0"/>
              <a:t>3</a:t>
            </a:r>
            <a:r>
              <a:rPr lang="en-US" dirty="0"/>
              <a:t>) is about 1.2 times higher than the UNSCEAR 2000 Report global average </a:t>
            </a:r>
            <a:r>
              <a:rPr lang="en-US" u="sng" dirty="0"/>
              <a:t>indoor</a:t>
            </a:r>
            <a:r>
              <a:rPr lang="en-US" dirty="0"/>
              <a:t> radon concentration and the average outdoor concentration (14.8 </a:t>
            </a:r>
            <a:r>
              <a:rPr lang="en-US" dirty="0" err="1"/>
              <a:t>Bq</a:t>
            </a:r>
            <a:r>
              <a:rPr lang="en-US" dirty="0"/>
              <a:t>/m</a:t>
            </a:r>
            <a:r>
              <a:rPr lang="en-US" baseline="30000" dirty="0"/>
              <a:t>3</a:t>
            </a:r>
            <a:r>
              <a:rPr lang="en-US" dirty="0"/>
              <a:t>) is about 1.5 times higher.</a:t>
            </a:r>
          </a:p>
          <a:p>
            <a:pPr>
              <a:lnSpc>
                <a:spcPct val="80000"/>
              </a:lnSpc>
            </a:pPr>
            <a:endParaRPr lang="en-US" dirty="0"/>
          </a:p>
          <a:p>
            <a:r>
              <a:rPr lang="en-US" dirty="0"/>
              <a:t>The annual effective dose for the EPA indoor radon concentration of 1.3 </a:t>
            </a:r>
            <a:r>
              <a:rPr lang="en-US" dirty="0" err="1"/>
              <a:t>pCi</a:t>
            </a:r>
            <a:r>
              <a:rPr lang="en-US" dirty="0"/>
              <a:t>/L should be about 120 mrem (100 mrem x 48/40 = 120 mrem). </a:t>
            </a:r>
          </a:p>
          <a:p>
            <a:pPr>
              <a:lnSpc>
                <a:spcPct val="80000"/>
              </a:lnSpc>
            </a:pPr>
            <a:endParaRPr lang="en-US" dirty="0"/>
          </a:p>
          <a:p>
            <a:r>
              <a:rPr lang="en-US" dirty="0"/>
              <a:t>Similarly, the annual effective dose for the EPA outdoor radon concentration of 0.4 </a:t>
            </a:r>
            <a:r>
              <a:rPr lang="en-US" dirty="0" err="1"/>
              <a:t>pCi</a:t>
            </a:r>
            <a:r>
              <a:rPr lang="en-US" dirty="0"/>
              <a:t>/L should be about 14 mrem (9.5 mrem x 14.8/10 = 14 mrem). </a:t>
            </a:r>
          </a:p>
          <a:p>
            <a:pPr>
              <a:lnSpc>
                <a:spcPct val="80000"/>
              </a:lnSpc>
            </a:pPr>
            <a:endParaRPr lang="en-US" dirty="0"/>
          </a:p>
          <a:p>
            <a:r>
              <a:rPr lang="en-US" dirty="0"/>
              <a:t>The total annual effective radon dose would then be about 134 mrem, which is less than the 200 mrem annual average for the U.S.</a:t>
            </a:r>
          </a:p>
          <a:p>
            <a:pPr>
              <a:lnSpc>
                <a:spcPct val="80000"/>
              </a:lnSpc>
            </a:pPr>
            <a:endParaRPr lang="en-US" dirty="0"/>
          </a:p>
          <a:p>
            <a:r>
              <a:rPr lang="en-US" dirty="0"/>
              <a:t>Slide references:</a:t>
            </a:r>
          </a:p>
          <a:p>
            <a:pPr marL="228600" indent="-228600">
              <a:lnSpc>
                <a:spcPct val="110000"/>
              </a:lnSpc>
              <a:spcBef>
                <a:spcPts val="0"/>
              </a:spcBef>
              <a:buAutoNum type="alphaLcPeriod"/>
            </a:pPr>
            <a:r>
              <a:rPr lang="en-US" sz="1200" dirty="0">
                <a:solidFill>
                  <a:schemeClr val="tx1"/>
                </a:solidFill>
                <a:ea typeface="Calibri" panose="020F0502020204030204" pitchFamily="34" charset="0"/>
              </a:rPr>
              <a:t>EPA 402-R-92-011, National Residential Radon Survey Summary Report, October 1992 (updated September 2023)</a:t>
            </a:r>
          </a:p>
          <a:p>
            <a:pPr marL="228600" indent="-228600">
              <a:lnSpc>
                <a:spcPct val="110000"/>
              </a:lnSpc>
              <a:spcBef>
                <a:spcPts val="0"/>
              </a:spcBef>
              <a:buAutoNum type="alphaLcPeriod"/>
            </a:pPr>
            <a:r>
              <a:rPr lang="en-US" sz="1200" dirty="0">
                <a:solidFill>
                  <a:schemeClr val="tx1"/>
                </a:solidFill>
                <a:ea typeface="Calibri" panose="020F0502020204030204" pitchFamily="34" charset="0"/>
              </a:rPr>
              <a:t>What </a:t>
            </a:r>
            <a:r>
              <a:rPr lang="en-US" dirty="0">
                <a:ea typeface="Calibri" panose="020F0502020204030204" pitchFamily="34" charset="0"/>
              </a:rPr>
              <a:t>is EPA’s Action Level for Radon and What Does it Mean?, United States Environmental Protection Agency, </a:t>
            </a:r>
            <a:r>
              <a:rPr lang="en-US" dirty="0">
                <a:ea typeface="Calibri" panose="020F0502020204030204" pitchFamily="34" charset="0"/>
                <a:hlinkClick r:id="rId3"/>
              </a:rPr>
              <a:t>https://www.epa.gov/radon/what-epas-action-level-radon-and-what-does-it-mean</a:t>
            </a:r>
            <a:endParaRPr lang="en-US" dirty="0">
              <a:ea typeface="Calibri" panose="020F0502020204030204" pitchFamily="34" charset="0"/>
            </a:endParaRPr>
          </a:p>
          <a:p>
            <a:pPr marL="228600" indent="-228600">
              <a:lnSpc>
                <a:spcPct val="110000"/>
              </a:lnSpc>
              <a:buFontTx/>
              <a:buAutoNum type="alphaLcPeriod"/>
            </a:pPr>
            <a:r>
              <a:rPr lang="en-US" sz="1200" dirty="0">
                <a:solidFill>
                  <a:schemeClr val="tx1"/>
                </a:solidFill>
                <a:ea typeface="Calibri" panose="020F0502020204030204" pitchFamily="34" charset="0"/>
                <a:hlinkClick r:id="rId4"/>
              </a:rPr>
              <a:t>https://www.epa.gov/radiation/radionuclide-basics-radon#:~:text=Radon%20is%20in%20the%20atmosphere,(1.3%20pCi%2FL)</a:t>
            </a:r>
            <a:endParaRPr lang="en-US" sz="1200" dirty="0">
              <a:solidFill>
                <a:schemeClr val="tx1"/>
              </a:solidFill>
              <a:ea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1506AE5D-B5A7-64C9-E266-72CC0FCB8CCC}"/>
              </a:ext>
            </a:extLst>
          </p:cNvPr>
          <p:cNvSpPr>
            <a:spLocks noGrp="1"/>
          </p:cNvSpPr>
          <p:nvPr>
            <p:ph type="sldNum" sz="quarter" idx="5"/>
          </p:nvPr>
        </p:nvSpPr>
        <p:spPr/>
        <p:txBody>
          <a:bodyPr/>
          <a:lstStyle/>
          <a:p>
            <a:fld id="{D23BFEE1-41B0-4A5C-9358-2751DF8566AE}" type="slidenum">
              <a:rPr lang="en-US" smtClean="0"/>
              <a:t>17</a:t>
            </a:fld>
            <a:endParaRPr lang="en-US"/>
          </a:p>
        </p:txBody>
      </p:sp>
    </p:spTree>
    <p:extLst>
      <p:ext uri="{BB962C8B-B14F-4D97-AF65-F5344CB8AC3E}">
        <p14:creationId xmlns:p14="http://schemas.microsoft.com/office/powerpoint/2010/main" val="252474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1234D-5C2D-F495-27F2-9F83FE28E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BDDE9-3D20-32AC-ADEF-C2A9997AF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509F2-7F40-7032-0E68-51BA30BF37F4}"/>
              </a:ext>
            </a:extLst>
          </p:cNvPr>
          <p:cNvSpPr>
            <a:spLocks noGrp="1"/>
          </p:cNvSpPr>
          <p:nvPr>
            <p:ph type="body" idx="1"/>
          </p:nvPr>
        </p:nvSpPr>
        <p:spPr>
          <a:xfrm>
            <a:off x="685800" y="4482296"/>
            <a:ext cx="5486400" cy="4364258"/>
          </a:xfrm>
        </p:spPr>
        <p:txBody>
          <a:bodyPr/>
          <a:lstStyle/>
          <a:p>
            <a:endParaRPr lang="en-US" dirty="0"/>
          </a:p>
        </p:txBody>
      </p:sp>
      <p:sp>
        <p:nvSpPr>
          <p:cNvPr id="4" name="Slide Number Placeholder 3">
            <a:extLst>
              <a:ext uri="{FF2B5EF4-FFF2-40B4-BE49-F238E27FC236}">
                <a16:creationId xmlns:a16="http://schemas.microsoft.com/office/drawing/2014/main" id="{E3D04F1B-FE26-14C6-5DCB-FF8054E99E72}"/>
              </a:ext>
            </a:extLst>
          </p:cNvPr>
          <p:cNvSpPr>
            <a:spLocks noGrp="1"/>
          </p:cNvSpPr>
          <p:nvPr>
            <p:ph type="sldNum" sz="quarter" idx="5"/>
          </p:nvPr>
        </p:nvSpPr>
        <p:spPr/>
        <p:txBody>
          <a:bodyPr/>
          <a:lstStyle/>
          <a:p>
            <a:fld id="{D23BFEE1-41B0-4A5C-9358-2751DF8566AE}" type="slidenum">
              <a:rPr lang="en-US" smtClean="0"/>
              <a:t>18</a:t>
            </a:fld>
            <a:endParaRPr lang="en-US"/>
          </a:p>
        </p:txBody>
      </p:sp>
    </p:spTree>
    <p:extLst>
      <p:ext uri="{BB962C8B-B14F-4D97-AF65-F5344CB8AC3E}">
        <p14:creationId xmlns:p14="http://schemas.microsoft.com/office/powerpoint/2010/main" val="145562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1E34-EC8F-4F58-13D4-178F2C9B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3608D-5AB9-CE53-1EE0-68065827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7FBE-6237-8483-F6D4-DF9D2227A9BE}"/>
              </a:ext>
            </a:extLst>
          </p:cNvPr>
          <p:cNvSpPr>
            <a:spLocks noGrp="1"/>
          </p:cNvSpPr>
          <p:nvPr>
            <p:ph type="body" idx="1"/>
          </p:nvPr>
        </p:nvSpPr>
        <p:spPr/>
        <p:txBody>
          <a:bodyPr/>
          <a:lstStyle/>
          <a:p>
            <a:r>
              <a:rPr lang="en-US" dirty="0"/>
              <a:t>Slide reference: </a:t>
            </a:r>
          </a:p>
          <a:p>
            <a:pPr marL="228600" indent="-228600">
              <a:buFont typeface="+mj-lt"/>
              <a:buAutoNum type="alphaLcPeriod"/>
            </a:pPr>
            <a:r>
              <a:rPr lang="en-US" sz="1200" dirty="0">
                <a:effectLst/>
                <a:ea typeface="Calibri" panose="020F0502020204030204" pitchFamily="34" charset="0"/>
              </a:rPr>
              <a:t>UNSCEAR 2000 Report, Sources and Effects of Ionizing Radiation, page 105</a:t>
            </a:r>
          </a:p>
        </p:txBody>
      </p:sp>
      <p:sp>
        <p:nvSpPr>
          <p:cNvPr id="4" name="Slide Number Placeholder 3">
            <a:extLst>
              <a:ext uri="{FF2B5EF4-FFF2-40B4-BE49-F238E27FC236}">
                <a16:creationId xmlns:a16="http://schemas.microsoft.com/office/drawing/2014/main" id="{1506AE5D-B5A7-64C9-E266-72CC0FCB8CCC}"/>
              </a:ext>
            </a:extLst>
          </p:cNvPr>
          <p:cNvSpPr>
            <a:spLocks noGrp="1"/>
          </p:cNvSpPr>
          <p:nvPr>
            <p:ph type="sldNum" sz="quarter" idx="5"/>
          </p:nvPr>
        </p:nvSpPr>
        <p:spPr/>
        <p:txBody>
          <a:bodyPr/>
          <a:lstStyle/>
          <a:p>
            <a:fld id="{D23BFEE1-41B0-4A5C-9358-2751DF8566AE}" type="slidenum">
              <a:rPr lang="en-US" smtClean="0"/>
              <a:t>19</a:t>
            </a:fld>
            <a:endParaRPr lang="en-US"/>
          </a:p>
        </p:txBody>
      </p:sp>
    </p:spTree>
    <p:extLst>
      <p:ext uri="{BB962C8B-B14F-4D97-AF65-F5344CB8AC3E}">
        <p14:creationId xmlns:p14="http://schemas.microsoft.com/office/powerpoint/2010/main" val="344080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references:</a:t>
            </a:r>
          </a:p>
          <a:p>
            <a:pPr marL="228600" marR="0" lvl="0" indent="-228600">
              <a:spcBef>
                <a:spcPts val="0"/>
              </a:spcBef>
              <a:spcAft>
                <a:spcPts val="0"/>
              </a:spcAft>
              <a:buFont typeface="+mj-lt"/>
              <a:buAutoNum type="alphaLcPeriod"/>
            </a:pPr>
            <a:r>
              <a:rPr lang="en-US" dirty="0">
                <a:effectLst/>
                <a:ea typeface="Calibri" panose="020F0502020204030204" pitchFamily="34" charset="0"/>
              </a:rPr>
              <a:t>National Council on Radiation Protection and Measurements (NCRP) Report No. 160, </a:t>
            </a:r>
            <a:r>
              <a:rPr lang="en-US" dirty="0">
                <a:ea typeface="Calibri" panose="020F0502020204030204" pitchFamily="34" charset="0"/>
              </a:rPr>
              <a:t>Ionizing Radiation Exposure of the Population of the United States, </a:t>
            </a:r>
            <a:r>
              <a:rPr lang="en-US" dirty="0">
                <a:effectLst/>
                <a:ea typeface="Calibri" panose="020F0502020204030204" pitchFamily="34" charset="0"/>
              </a:rPr>
              <a:t>2009</a:t>
            </a:r>
          </a:p>
          <a:p>
            <a:pPr marL="228600" marR="0" lvl="0" indent="-228600">
              <a:spcBef>
                <a:spcPts val="0"/>
              </a:spcBef>
              <a:spcAft>
                <a:spcPts val="0"/>
              </a:spcAft>
              <a:buFont typeface="+mj-lt"/>
              <a:buAutoNum type="alphaLcPeriod"/>
            </a:pPr>
            <a:r>
              <a:rPr lang="en-US" dirty="0"/>
              <a:t>Assessment of Variations in Radiation Exposure in the United States, </a:t>
            </a:r>
            <a:r>
              <a:rPr lang="en-US" dirty="0">
                <a:effectLst/>
                <a:ea typeface="Calibri" panose="020F0502020204030204" pitchFamily="34" charset="0"/>
              </a:rPr>
              <a:t>United States Environmental Protection Agency, July 15, 2005</a:t>
            </a:r>
          </a:p>
          <a:p>
            <a:pPr marL="228600" marR="0" lvl="0" indent="-228600">
              <a:spcBef>
                <a:spcPts val="0"/>
              </a:spcBef>
              <a:spcAft>
                <a:spcPts val="0"/>
              </a:spcAft>
              <a:buFont typeface="+mj-lt"/>
              <a:buAutoNum type="alphaLcPeriod"/>
            </a:pPr>
            <a:r>
              <a:rPr lang="en-US" dirty="0">
                <a:ea typeface="Calibri" panose="020F0502020204030204" pitchFamily="34" charset="0"/>
              </a:rPr>
              <a:t>NCRP Report No. 93, Ionizing Radiation Exposure of the Population of the United States, 1987</a:t>
            </a:r>
            <a:endParaRPr lang="en-US" dirty="0">
              <a:effectLst/>
              <a:ea typeface="Calibri" panose="020F0502020204030204" pitchFamily="34" charset="0"/>
            </a:endParaRPr>
          </a:p>
          <a:p>
            <a:pPr marR="0" lvl="0">
              <a:spcBef>
                <a:spcPts val="0"/>
              </a:spcBef>
              <a:spcAft>
                <a:spcPts val="0"/>
              </a:spcAft>
            </a:pPr>
            <a:endParaRPr lang="en-US"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23BFEE1-41B0-4A5C-9358-2751DF8566AE}" type="slidenum">
              <a:rPr lang="en-US" smtClean="0"/>
              <a:t>2</a:t>
            </a:fld>
            <a:endParaRPr lang="en-US"/>
          </a:p>
        </p:txBody>
      </p:sp>
    </p:spTree>
    <p:extLst>
      <p:ext uri="{BB962C8B-B14F-4D97-AF65-F5344CB8AC3E}">
        <p14:creationId xmlns:p14="http://schemas.microsoft.com/office/powerpoint/2010/main" val="2742726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6"/>
            <a:ext cx="5486400" cy="4577884"/>
          </a:xfrm>
        </p:spPr>
        <p:txBody>
          <a:bodyPr/>
          <a:lstStyle/>
          <a:p>
            <a:pPr>
              <a:lnSpc>
                <a:spcPct val="90000"/>
              </a:lnSpc>
              <a:defRPr/>
            </a:pPr>
            <a:r>
              <a:rPr lang="en-US" dirty="0">
                <a:latin typeface="+mn-lt"/>
              </a:rPr>
              <a:t>This slide </a:t>
            </a:r>
            <a:r>
              <a:rPr lang="en-US" dirty="0"/>
              <a:t>illustrates</a:t>
            </a:r>
            <a:r>
              <a:rPr lang="en-US" dirty="0">
                <a:latin typeface="+mn-lt"/>
              </a:rPr>
              <a:t> the fallacy of the home radon risk narrative.</a:t>
            </a:r>
          </a:p>
          <a:p>
            <a:pPr>
              <a:lnSpc>
                <a:spcPct val="90000"/>
              </a:lnSpc>
              <a:defRPr/>
            </a:pPr>
            <a:endParaRPr lang="en-US" dirty="0"/>
          </a:p>
          <a:p>
            <a:pPr>
              <a:lnSpc>
                <a:spcPct val="90000"/>
              </a:lnSpc>
              <a:defRPr/>
            </a:pPr>
            <a:r>
              <a:rPr lang="en-US" dirty="0"/>
              <a:t>T</a:t>
            </a:r>
            <a:r>
              <a:rPr lang="en-US" dirty="0">
                <a:latin typeface="+mn-lt"/>
              </a:rPr>
              <a:t>he graphic shows a normalized lung cancer mortality rate of 1.0 corresponds to a mean radon </a:t>
            </a:r>
            <a:r>
              <a:rPr lang="en-US" dirty="0"/>
              <a:t>concentration</a:t>
            </a:r>
            <a:r>
              <a:rPr lang="en-US" dirty="0">
                <a:latin typeface="+mn-lt"/>
              </a:rPr>
              <a:t> of about 1 </a:t>
            </a:r>
            <a:r>
              <a:rPr lang="en-US" dirty="0" err="1">
                <a:latin typeface="+mn-lt"/>
              </a:rPr>
              <a:t>pCi</a:t>
            </a:r>
            <a:r>
              <a:rPr lang="en-US" dirty="0">
                <a:latin typeface="+mn-lt"/>
              </a:rPr>
              <a:t>/L and lesser radon </a:t>
            </a:r>
            <a:r>
              <a:rPr lang="en-US" dirty="0"/>
              <a:t>concentrations</a:t>
            </a:r>
            <a:r>
              <a:rPr lang="en-US" dirty="0">
                <a:latin typeface="+mn-lt"/>
              </a:rPr>
              <a:t> actually result in increased cancer mortality.</a:t>
            </a:r>
          </a:p>
          <a:p>
            <a:pPr>
              <a:lnSpc>
                <a:spcPct val="90000"/>
              </a:lnSpc>
              <a:defRPr/>
            </a:pPr>
            <a:endParaRPr lang="en-US" dirty="0"/>
          </a:p>
          <a:p>
            <a:pPr>
              <a:lnSpc>
                <a:spcPct val="90000"/>
              </a:lnSpc>
              <a:defRPr/>
            </a:pPr>
            <a:r>
              <a:rPr lang="en-US" dirty="0"/>
              <a:t>Furthermore, the data shows that r</a:t>
            </a:r>
            <a:r>
              <a:rPr lang="en-US" dirty="0">
                <a:latin typeface="+mn-lt"/>
              </a:rPr>
              <a:t>adon concentrations between 1 </a:t>
            </a:r>
            <a:r>
              <a:rPr lang="en-US" dirty="0" err="1">
                <a:latin typeface="+mn-lt"/>
              </a:rPr>
              <a:t>pCi</a:t>
            </a:r>
            <a:r>
              <a:rPr lang="en-US" dirty="0">
                <a:latin typeface="+mn-lt"/>
              </a:rPr>
              <a:t>/L and about 6 </a:t>
            </a:r>
            <a:r>
              <a:rPr lang="en-US" dirty="0" err="1">
                <a:latin typeface="+mn-lt"/>
              </a:rPr>
              <a:t>pCi</a:t>
            </a:r>
            <a:r>
              <a:rPr lang="en-US" dirty="0">
                <a:latin typeface="+mn-lt"/>
              </a:rPr>
              <a:t>/L actually result in a decreased cancer mortality rate.</a:t>
            </a:r>
          </a:p>
          <a:p>
            <a:pPr>
              <a:lnSpc>
                <a:spcPct val="90000"/>
              </a:lnSpc>
              <a:defRPr/>
            </a:pPr>
            <a:endParaRPr lang="en-US" dirty="0"/>
          </a:p>
          <a:p>
            <a:pPr>
              <a:lnSpc>
                <a:spcPct val="90000"/>
              </a:lnSpc>
              <a:defRPr/>
            </a:pPr>
            <a:r>
              <a:rPr lang="en-US" dirty="0">
                <a:solidFill>
                  <a:srgbClr val="333333"/>
                </a:solidFill>
                <a:effectLst/>
                <a:ea typeface="Calibri" panose="020F0502020204030204" pitchFamily="34" charset="0"/>
                <a:cs typeface="Times New Roman" panose="02020603050405020304" pitchFamily="18" charset="0"/>
              </a:rPr>
              <a:t>A 2021 Polish study confirmed that </a:t>
            </a:r>
            <a:r>
              <a:rPr lang="en-US" b="0" i="0" dirty="0">
                <a:solidFill>
                  <a:srgbClr val="212121"/>
                </a:solidFill>
                <a:effectLst/>
              </a:rPr>
              <a:t>the relative number of lung cancers decreases with increasing radon concentrations up to 200 </a:t>
            </a:r>
            <a:r>
              <a:rPr lang="en-US" b="0" i="0" dirty="0" err="1">
                <a:solidFill>
                  <a:srgbClr val="212121"/>
                </a:solidFill>
                <a:effectLst/>
              </a:rPr>
              <a:t>Bq</a:t>
            </a:r>
            <a:r>
              <a:rPr lang="en-US" b="0" i="0" dirty="0">
                <a:solidFill>
                  <a:srgbClr val="212121"/>
                </a:solidFill>
                <a:effectLst/>
              </a:rPr>
              <a:t>/m</a:t>
            </a:r>
            <a:r>
              <a:rPr lang="en-US" b="0" i="0" baseline="30000" dirty="0">
                <a:solidFill>
                  <a:srgbClr val="212121"/>
                </a:solidFill>
                <a:effectLst/>
              </a:rPr>
              <a:t>3</a:t>
            </a:r>
            <a:r>
              <a:rPr lang="en-US" b="0" i="0" dirty="0">
                <a:solidFill>
                  <a:srgbClr val="212121"/>
                </a:solidFill>
                <a:effectLst/>
              </a:rPr>
              <a:t> or 5.4 </a:t>
            </a:r>
            <a:r>
              <a:rPr lang="en-US" b="0" i="0" dirty="0" err="1">
                <a:solidFill>
                  <a:srgbClr val="212121"/>
                </a:solidFill>
                <a:effectLst/>
              </a:rPr>
              <a:t>pCi</a:t>
            </a:r>
            <a:r>
              <a:rPr lang="en-US" b="0" i="0" dirty="0">
                <a:solidFill>
                  <a:srgbClr val="212121"/>
                </a:solidFill>
                <a:effectLst/>
              </a:rPr>
              <a:t>/L (</a:t>
            </a:r>
            <a:r>
              <a:rPr lang="en-US" b="0" i="0" dirty="0" err="1">
                <a:solidFill>
                  <a:srgbClr val="212121"/>
                </a:solidFill>
                <a:effectLst/>
              </a:rPr>
              <a:t>Pylak</a:t>
            </a:r>
            <a:r>
              <a:rPr lang="en-US" b="0" i="0" dirty="0">
                <a:solidFill>
                  <a:srgbClr val="212121"/>
                </a:solidFill>
                <a:effectLst/>
              </a:rPr>
              <a:t> M, </a:t>
            </a:r>
            <a:r>
              <a:rPr lang="en-US" b="0" i="0" dirty="0" err="1">
                <a:solidFill>
                  <a:srgbClr val="212121"/>
                </a:solidFill>
                <a:effectLst/>
              </a:rPr>
              <a:t>Fornalski</a:t>
            </a:r>
            <a:r>
              <a:rPr lang="en-US" b="0" i="0" dirty="0">
                <a:solidFill>
                  <a:srgbClr val="212121"/>
                </a:solidFill>
                <a:effectLst/>
              </a:rPr>
              <a:t> KW, </a:t>
            </a:r>
            <a:r>
              <a:rPr lang="en-US" b="0" i="0" dirty="0" err="1">
                <a:solidFill>
                  <a:srgbClr val="212121"/>
                </a:solidFill>
                <a:effectLst/>
              </a:rPr>
              <a:t>Reszczyńska</a:t>
            </a:r>
            <a:r>
              <a:rPr lang="en-US" b="0" i="0" dirty="0">
                <a:solidFill>
                  <a:srgbClr val="212121"/>
                </a:solidFill>
                <a:effectLst/>
              </a:rPr>
              <a:t> J, </a:t>
            </a:r>
            <a:r>
              <a:rPr lang="en-US" b="0" i="0" dirty="0" err="1">
                <a:solidFill>
                  <a:srgbClr val="212121"/>
                </a:solidFill>
                <a:effectLst/>
              </a:rPr>
              <a:t>Kukulski</a:t>
            </a:r>
            <a:r>
              <a:rPr lang="en-US" b="0" i="0" dirty="0">
                <a:solidFill>
                  <a:srgbClr val="212121"/>
                </a:solidFill>
                <a:effectLst/>
              </a:rPr>
              <a:t> P, </a:t>
            </a:r>
            <a:r>
              <a:rPr lang="en-US" b="0" i="0" dirty="0" err="1">
                <a:solidFill>
                  <a:srgbClr val="212121"/>
                </a:solidFill>
                <a:effectLst/>
              </a:rPr>
              <a:t>Waligórski</a:t>
            </a:r>
            <a:r>
              <a:rPr lang="en-US" b="0" i="0" dirty="0">
                <a:solidFill>
                  <a:srgbClr val="212121"/>
                </a:solidFill>
                <a:effectLst/>
              </a:rPr>
              <a:t> MPR, </a:t>
            </a:r>
            <a:r>
              <a:rPr lang="en-US" b="0" i="0" dirty="0" err="1">
                <a:solidFill>
                  <a:srgbClr val="212121"/>
                </a:solidFill>
                <a:effectLst/>
              </a:rPr>
              <a:t>Dobrzyński</a:t>
            </a:r>
            <a:r>
              <a:rPr lang="en-US" b="0" i="0" dirty="0">
                <a:solidFill>
                  <a:srgbClr val="212121"/>
                </a:solidFill>
                <a:effectLst/>
              </a:rPr>
              <a:t> L, </a:t>
            </a:r>
            <a:r>
              <a:rPr lang="en-US" b="0" i="1" dirty="0">
                <a:solidFill>
                  <a:srgbClr val="212121"/>
                </a:solidFill>
                <a:effectLst/>
              </a:rPr>
              <a:t>Analysis of Indoor Radon Data Using Bayesian, Random Binning, and Maximum Entropy Methods</a:t>
            </a:r>
            <a:r>
              <a:rPr lang="en-US" dirty="0">
                <a:solidFill>
                  <a:srgbClr val="212121"/>
                </a:solidFill>
              </a:rPr>
              <a:t>,</a:t>
            </a:r>
            <a:r>
              <a:rPr lang="en-US" b="0" i="0" dirty="0">
                <a:solidFill>
                  <a:srgbClr val="212121"/>
                </a:solidFill>
                <a:effectLst/>
              </a:rPr>
              <a:t> Dose Response, May 17, 2021)</a:t>
            </a:r>
          </a:p>
          <a:p>
            <a:pPr>
              <a:lnSpc>
                <a:spcPct val="90000"/>
              </a:lnSpc>
              <a:defRPr/>
            </a:pPr>
            <a:endParaRPr lang="en-US" dirty="0"/>
          </a:p>
          <a:p>
            <a:r>
              <a:rPr lang="en-US" dirty="0"/>
              <a:t>Refs.</a:t>
            </a:r>
            <a:r>
              <a:rPr lang="en-US" dirty="0">
                <a:solidFill>
                  <a:srgbClr val="333333"/>
                </a:solidFill>
                <a:ea typeface="Calibri" panose="020F0502020204030204" pitchFamily="34" charset="0"/>
              </a:rPr>
              <a:t> </a:t>
            </a:r>
          </a:p>
          <a:p>
            <a:pPr marL="228600" indent="-228600">
              <a:buAutoNum type="arabicPeriod"/>
            </a:pPr>
            <a:r>
              <a:rPr lang="en-US" dirty="0">
                <a:solidFill>
                  <a:srgbClr val="333333"/>
                </a:solidFill>
                <a:ea typeface="Calibri" panose="020F0502020204030204" pitchFamily="34" charset="0"/>
              </a:rPr>
              <a:t>C</a:t>
            </a:r>
            <a:r>
              <a:rPr lang="en-US" dirty="0">
                <a:solidFill>
                  <a:srgbClr val="212121"/>
                </a:solidFill>
              </a:rPr>
              <a:t>ohen BL. Test of the linear-no threshold theory of radiation carcinogenesis for inhaled radon decay products. </a:t>
            </a:r>
            <a:r>
              <a:rPr lang="en-US" i="1" dirty="0">
                <a:solidFill>
                  <a:srgbClr val="212121"/>
                </a:solidFill>
              </a:rPr>
              <a:t>Health Phys. </a:t>
            </a:r>
            <a:r>
              <a:rPr lang="en-US" dirty="0">
                <a:solidFill>
                  <a:srgbClr val="212121"/>
                </a:solidFill>
              </a:rPr>
              <a:t>1995; 68:157–174</a:t>
            </a:r>
          </a:p>
          <a:p>
            <a:pPr marL="228600" indent="-228600">
              <a:buAutoNum type="arabicPeriod"/>
            </a:pPr>
            <a:r>
              <a:rPr lang="en-US" b="0" i="0" dirty="0">
                <a:solidFill>
                  <a:srgbClr val="212121"/>
                </a:solidFill>
                <a:effectLst/>
              </a:rPr>
              <a:t>Cohen BL. Lung cancer rate vs. mean radon level in U.S. counties of various characteristics. </a:t>
            </a:r>
            <a:r>
              <a:rPr lang="en-US" b="0" i="1" dirty="0">
                <a:solidFill>
                  <a:srgbClr val="212121"/>
                </a:solidFill>
                <a:effectLst/>
              </a:rPr>
              <a:t>Health Phys. </a:t>
            </a:r>
            <a:r>
              <a:rPr lang="en-US" b="0" i="0" dirty="0">
                <a:solidFill>
                  <a:srgbClr val="212121"/>
                </a:solidFill>
                <a:effectLst/>
              </a:rPr>
              <a:t>1997; 72:114–119</a:t>
            </a:r>
          </a:p>
        </p:txBody>
      </p:sp>
    </p:spTree>
    <p:extLst>
      <p:ext uri="{BB962C8B-B14F-4D97-AF65-F5344CB8AC3E}">
        <p14:creationId xmlns:p14="http://schemas.microsoft.com/office/powerpoint/2010/main" val="344894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1E34-EC8F-4F58-13D4-178F2C9B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3608D-5AB9-CE53-1EE0-68065827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7FBE-6237-8483-F6D4-DF9D2227A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06AE5D-B5A7-64C9-E266-72CC0FCB8CCC}"/>
              </a:ext>
            </a:extLst>
          </p:cNvPr>
          <p:cNvSpPr>
            <a:spLocks noGrp="1"/>
          </p:cNvSpPr>
          <p:nvPr>
            <p:ph type="sldNum" sz="quarter" idx="5"/>
          </p:nvPr>
        </p:nvSpPr>
        <p:spPr/>
        <p:txBody>
          <a:bodyPr/>
          <a:lstStyle/>
          <a:p>
            <a:fld id="{D23BFEE1-41B0-4A5C-9358-2751DF8566AE}" type="slidenum">
              <a:rPr lang="en-US" smtClean="0"/>
              <a:t>21</a:t>
            </a:fld>
            <a:endParaRPr lang="en-US"/>
          </a:p>
        </p:txBody>
      </p:sp>
    </p:spTree>
    <p:extLst>
      <p:ext uri="{BB962C8B-B14F-4D97-AF65-F5344CB8AC3E}">
        <p14:creationId xmlns:p14="http://schemas.microsoft.com/office/powerpoint/2010/main" val="316969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BC73FC4-67AD-1270-FF29-E04F616AA16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25E319F-1826-79AC-64F7-BA62F442ED6F}"/>
              </a:ext>
            </a:extLst>
          </p:cNvPr>
          <p:cNvSpPr>
            <a:spLocks noGrp="1"/>
          </p:cNvSpPr>
          <p:nvPr>
            <p:ph type="body" idx="1"/>
          </p:nvPr>
        </p:nvSpPr>
        <p:spPr/>
        <p:txBody>
          <a:bodyPr/>
          <a:lstStyle/>
          <a:p>
            <a:pPr>
              <a:spcBef>
                <a:spcPts val="0"/>
              </a:spcBef>
              <a:defRPr/>
            </a:pPr>
            <a:r>
              <a:rPr lang="en-US" dirty="0">
                <a:solidFill>
                  <a:srgbClr val="212121"/>
                </a:solidFill>
              </a:rPr>
              <a:t>Slide reference:</a:t>
            </a:r>
          </a:p>
          <a:p>
            <a:pPr marL="228600" indent="-228600">
              <a:spcBef>
                <a:spcPts val="0"/>
              </a:spcBef>
              <a:buAutoNum type="alphaLcPeriod"/>
              <a:defRPr/>
            </a:pPr>
            <a:r>
              <a:rPr lang="en-US" dirty="0">
                <a:solidFill>
                  <a:srgbClr val="212121"/>
                </a:solidFill>
              </a:rPr>
              <a:t>Cuttler, JM and Sanders, CL, </a:t>
            </a:r>
            <a:r>
              <a:rPr lang="en-US" i="1" dirty="0">
                <a:solidFill>
                  <a:srgbClr val="212121"/>
                </a:solidFill>
              </a:rPr>
              <a:t>Threshold for Radon-Induced Lung Cancer from Inhaled Plutonium Data</a:t>
            </a:r>
            <a:r>
              <a:rPr lang="en-US" dirty="0">
                <a:solidFill>
                  <a:srgbClr val="212121"/>
                </a:solidFill>
              </a:rPr>
              <a:t>, Dose-Response, October-December 2015: 1-4</a:t>
            </a:r>
          </a:p>
        </p:txBody>
      </p:sp>
      <p:sp>
        <p:nvSpPr>
          <p:cNvPr id="4" name="Slide Number Placeholder 3">
            <a:extLst>
              <a:ext uri="{FF2B5EF4-FFF2-40B4-BE49-F238E27FC236}">
                <a16:creationId xmlns:a16="http://schemas.microsoft.com/office/drawing/2014/main" id="{34B0D6A4-8F1F-B59B-C5BA-D567BCC2FB9B}"/>
              </a:ext>
            </a:extLst>
          </p:cNvPr>
          <p:cNvSpPr>
            <a:spLocks noGrp="1"/>
          </p:cNvSpPr>
          <p:nvPr>
            <p:ph type="sldNum" sz="quarter" idx="5"/>
          </p:nvPr>
        </p:nvSpPr>
        <p:spPr/>
        <p:txBody>
          <a:bodyPr/>
          <a:lstStyle/>
          <a:p>
            <a:pPr>
              <a:defRPr/>
            </a:pPr>
            <a:fld id="{17B2DBB3-BAA8-4B57-A222-46E681D768DC}" type="slidenum">
              <a:rPr lang="en-US" altLang="en-US" smtClean="0"/>
              <a:pPr>
                <a:defRPr/>
              </a:pPr>
              <a:t>22</a:t>
            </a:fld>
            <a:endParaRPr lang="en-US" altLang="en-US"/>
          </a:p>
        </p:txBody>
      </p:sp>
    </p:spTree>
    <p:extLst>
      <p:ext uri="{BB962C8B-B14F-4D97-AF65-F5344CB8AC3E}">
        <p14:creationId xmlns:p14="http://schemas.microsoft.com/office/powerpoint/2010/main" val="236428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compares the indoor radon concentrations and annual </a:t>
            </a:r>
            <a:r>
              <a:rPr lang="en-US" u="sng" dirty="0"/>
              <a:t>indoor</a:t>
            </a:r>
            <a:r>
              <a:rPr lang="en-US" dirty="0"/>
              <a:t> doses for the UNSCEAR and U.S. EPA radon data.</a:t>
            </a:r>
          </a:p>
          <a:p>
            <a:endParaRPr lang="en-US" dirty="0"/>
          </a:p>
          <a:p>
            <a:r>
              <a:rPr lang="en-US" dirty="0"/>
              <a:t>The 9 </a:t>
            </a:r>
            <a:r>
              <a:rPr lang="en-US" dirty="0" err="1"/>
              <a:t>nSv</a:t>
            </a:r>
            <a:r>
              <a:rPr lang="en-US" dirty="0"/>
              <a:t> (</a:t>
            </a:r>
            <a:r>
              <a:rPr lang="en-US" dirty="0" err="1"/>
              <a:t>Bq</a:t>
            </a:r>
            <a:r>
              <a:rPr lang="en-US" dirty="0"/>
              <a:t> hour m</a:t>
            </a:r>
            <a:r>
              <a:rPr lang="en-US" baseline="30000" dirty="0"/>
              <a:t>-3</a:t>
            </a:r>
            <a:r>
              <a:rPr lang="en-US" dirty="0"/>
              <a:t>)</a:t>
            </a:r>
            <a:r>
              <a:rPr lang="en-US" baseline="30000" dirty="0"/>
              <a:t>-1</a:t>
            </a:r>
            <a:r>
              <a:rPr lang="en-US" dirty="0"/>
              <a:t> dose coefficient is the established value used in past UNSCEAR calculations of </a:t>
            </a:r>
            <a:r>
              <a:rPr lang="en-US" u="sng" dirty="0"/>
              <a:t>average effective radon doses</a:t>
            </a:r>
            <a:r>
              <a:rPr lang="en-US" dirty="0"/>
              <a:t> and is still considered by UNSCEAR to be appropriate for </a:t>
            </a:r>
            <a:r>
              <a:rPr lang="en-US" u="sng" dirty="0"/>
              <a:t>average effective dose </a:t>
            </a:r>
            <a:r>
              <a:rPr lang="en-US" dirty="0"/>
              <a:t>calculations. The UNSCEAR indoor radon concentration of 40 </a:t>
            </a:r>
            <a:r>
              <a:rPr lang="en-US" dirty="0" err="1"/>
              <a:t>Bq</a:t>
            </a:r>
            <a:r>
              <a:rPr lang="en-US" dirty="0"/>
              <a:t>/m</a:t>
            </a:r>
            <a:r>
              <a:rPr lang="en-US" baseline="30000" dirty="0"/>
              <a:t>3</a:t>
            </a:r>
            <a:r>
              <a:rPr lang="en-US" dirty="0"/>
              <a:t> (1.08 </a:t>
            </a:r>
            <a:r>
              <a:rPr lang="en-US" dirty="0" err="1"/>
              <a:t>pCi</a:t>
            </a:r>
            <a:r>
              <a:rPr lang="en-US" dirty="0"/>
              <a:t>/L) corresponds to an annual dose of 100 mrem (1.0 mSv).</a:t>
            </a:r>
          </a:p>
          <a:p>
            <a:endParaRPr lang="en-US" dirty="0"/>
          </a:p>
          <a:p>
            <a:r>
              <a:rPr lang="en-US" dirty="0"/>
              <a:t>The 15 </a:t>
            </a:r>
            <a:r>
              <a:rPr lang="en-US" dirty="0" err="1"/>
              <a:t>nSv</a:t>
            </a:r>
            <a:r>
              <a:rPr lang="en-US" dirty="0"/>
              <a:t> (</a:t>
            </a:r>
            <a:r>
              <a:rPr lang="en-US" dirty="0" err="1"/>
              <a:t>Bq</a:t>
            </a:r>
            <a:r>
              <a:rPr lang="en-US" dirty="0"/>
              <a:t> hour m</a:t>
            </a:r>
            <a:r>
              <a:rPr lang="en-US" baseline="30000" dirty="0"/>
              <a:t>-3</a:t>
            </a:r>
            <a:r>
              <a:rPr lang="en-US" dirty="0"/>
              <a:t>)</a:t>
            </a:r>
            <a:r>
              <a:rPr lang="en-US" baseline="30000" dirty="0"/>
              <a:t>-1</a:t>
            </a:r>
            <a:r>
              <a:rPr lang="en-US" dirty="0"/>
              <a:t> is a more conservative dose coefficient value for calculating </a:t>
            </a:r>
            <a:r>
              <a:rPr lang="en-US" u="sng" dirty="0"/>
              <a:t>effective</a:t>
            </a:r>
            <a:r>
              <a:rPr lang="en-US" dirty="0"/>
              <a:t> radon doses to bronchial cells.</a:t>
            </a:r>
          </a:p>
          <a:p>
            <a:endParaRPr lang="en-US" dirty="0"/>
          </a:p>
        </p:txBody>
      </p:sp>
      <p:sp>
        <p:nvSpPr>
          <p:cNvPr id="4" name="Slide Number Placeholder 3"/>
          <p:cNvSpPr>
            <a:spLocks noGrp="1"/>
          </p:cNvSpPr>
          <p:nvPr>
            <p:ph type="sldNum" sz="quarter" idx="5"/>
          </p:nvPr>
        </p:nvSpPr>
        <p:spPr/>
        <p:txBody>
          <a:bodyPr/>
          <a:lstStyle/>
          <a:p>
            <a:fld id="{D23BFEE1-41B0-4A5C-9358-2751DF8566AE}" type="slidenum">
              <a:rPr lang="en-US" smtClean="0"/>
              <a:t>23</a:t>
            </a:fld>
            <a:endParaRPr lang="en-US"/>
          </a:p>
        </p:txBody>
      </p:sp>
    </p:spTree>
    <p:extLst>
      <p:ext uri="{BB962C8B-B14F-4D97-AF65-F5344CB8AC3E}">
        <p14:creationId xmlns:p14="http://schemas.microsoft.com/office/powerpoint/2010/main" val="215768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F765-66E8-2206-BC25-09E781BD7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5940A-2C83-C643-FD1F-69061D06D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27C36-A932-1F0E-A812-0EC3D39136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143E94-D7AC-93E3-19E1-75642CD6F822}"/>
              </a:ext>
            </a:extLst>
          </p:cNvPr>
          <p:cNvSpPr>
            <a:spLocks noGrp="1"/>
          </p:cNvSpPr>
          <p:nvPr>
            <p:ph type="sldNum" sz="quarter" idx="5"/>
          </p:nvPr>
        </p:nvSpPr>
        <p:spPr/>
        <p:txBody>
          <a:bodyPr/>
          <a:lstStyle/>
          <a:p>
            <a:fld id="{D23BFEE1-41B0-4A5C-9358-2751DF8566AE}" type="slidenum">
              <a:rPr lang="en-US" smtClean="0"/>
              <a:t>24</a:t>
            </a:fld>
            <a:endParaRPr lang="en-US"/>
          </a:p>
        </p:txBody>
      </p:sp>
    </p:spTree>
    <p:extLst>
      <p:ext uri="{BB962C8B-B14F-4D97-AF65-F5344CB8AC3E}">
        <p14:creationId xmlns:p14="http://schemas.microsoft.com/office/powerpoint/2010/main" val="1312952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A2DDA-3DC8-6ADE-31C1-AF345DC7C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8FBC2-BE09-E039-4A99-D4621F35F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AB20A-303A-AB83-1E91-0664868EC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0D070C-E2F9-A2DC-45CA-E54F0040A4A5}"/>
              </a:ext>
            </a:extLst>
          </p:cNvPr>
          <p:cNvSpPr>
            <a:spLocks noGrp="1"/>
          </p:cNvSpPr>
          <p:nvPr>
            <p:ph type="sldNum" sz="quarter" idx="5"/>
          </p:nvPr>
        </p:nvSpPr>
        <p:spPr/>
        <p:txBody>
          <a:bodyPr/>
          <a:lstStyle/>
          <a:p>
            <a:fld id="{D23BFEE1-41B0-4A5C-9358-2751DF8566AE}" type="slidenum">
              <a:rPr lang="en-US" smtClean="0"/>
              <a:t>25</a:t>
            </a:fld>
            <a:endParaRPr lang="en-US"/>
          </a:p>
        </p:txBody>
      </p:sp>
    </p:spTree>
    <p:extLst>
      <p:ext uri="{BB962C8B-B14F-4D97-AF65-F5344CB8AC3E}">
        <p14:creationId xmlns:p14="http://schemas.microsoft.com/office/powerpoint/2010/main" val="2600410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1E34-EC8F-4F58-13D4-178F2C9B7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3608D-5AB9-CE53-1EE0-680658271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7FBE-6237-8483-F6D4-DF9D2227A9BE}"/>
              </a:ext>
            </a:extLst>
          </p:cNvPr>
          <p:cNvSpPr>
            <a:spLocks noGrp="1"/>
          </p:cNvSpPr>
          <p:nvPr>
            <p:ph type="body" idx="1"/>
          </p:nvPr>
        </p:nvSpPr>
        <p:spPr/>
        <p:txBody>
          <a:bodyPr/>
          <a:lstStyle/>
          <a:p>
            <a:r>
              <a:rPr lang="en-US" dirty="0"/>
              <a:t>From an earlier slide, using a dose coefficient of 9 </a:t>
            </a:r>
            <a:r>
              <a:rPr lang="en-US" dirty="0" err="1"/>
              <a:t>nSv</a:t>
            </a:r>
            <a:r>
              <a:rPr lang="en-US" dirty="0"/>
              <a:t> (</a:t>
            </a:r>
            <a:r>
              <a:rPr lang="en-US" dirty="0" err="1"/>
              <a:t>Bq</a:t>
            </a:r>
            <a:r>
              <a:rPr lang="en-US" dirty="0"/>
              <a:t> hour m</a:t>
            </a:r>
            <a:r>
              <a:rPr lang="en-US" baseline="30000" dirty="0"/>
              <a:t>-3</a:t>
            </a:r>
            <a:r>
              <a:rPr lang="en-US" dirty="0"/>
              <a:t>)</a:t>
            </a:r>
            <a:r>
              <a:rPr lang="en-US" baseline="30000" dirty="0"/>
              <a:t>-1</a:t>
            </a:r>
            <a:r>
              <a:rPr lang="en-US" dirty="0"/>
              <a:t>, an indoor radon concentration of 4 </a:t>
            </a:r>
            <a:r>
              <a:rPr lang="en-US" dirty="0" err="1"/>
              <a:t>pCi</a:t>
            </a:r>
            <a:r>
              <a:rPr lang="en-US" dirty="0"/>
              <a:t>/L corresponds to an annual radon dose of 370 mrem (120 mrem/1.3 </a:t>
            </a:r>
            <a:r>
              <a:rPr lang="en-US" dirty="0" err="1"/>
              <a:t>pCi</a:t>
            </a:r>
            <a:r>
              <a:rPr lang="en-US" dirty="0"/>
              <a:t>/L)(4 </a:t>
            </a:r>
            <a:r>
              <a:rPr lang="en-US" dirty="0" err="1"/>
              <a:t>pCi</a:t>
            </a:r>
            <a:r>
              <a:rPr lang="en-US" dirty="0"/>
              <a:t>/L), which is well within the </a:t>
            </a:r>
            <a:r>
              <a:rPr lang="en-US" dirty="0" err="1"/>
              <a:t>hormetic</a:t>
            </a:r>
            <a:r>
              <a:rPr lang="en-US" dirty="0"/>
              <a:t> region of the Cohen radon study.</a:t>
            </a:r>
          </a:p>
          <a:p>
            <a:endParaRPr lang="en-US" dirty="0"/>
          </a:p>
          <a:p>
            <a:r>
              <a:rPr lang="en-US" dirty="0"/>
              <a:t>Using the more conservative effective dose coefficient of 15 </a:t>
            </a:r>
            <a:r>
              <a:rPr lang="en-US" dirty="0" err="1"/>
              <a:t>nSv</a:t>
            </a:r>
            <a:r>
              <a:rPr lang="en-US" dirty="0"/>
              <a:t> (</a:t>
            </a:r>
            <a:r>
              <a:rPr lang="en-US" dirty="0" err="1"/>
              <a:t>Bq</a:t>
            </a:r>
            <a:r>
              <a:rPr lang="en-US" dirty="0"/>
              <a:t> hour m</a:t>
            </a:r>
            <a:r>
              <a:rPr lang="en-US" baseline="30000" dirty="0"/>
              <a:t>-3</a:t>
            </a:r>
            <a:r>
              <a:rPr lang="en-US" dirty="0"/>
              <a:t>)</a:t>
            </a:r>
            <a:r>
              <a:rPr lang="en-US" baseline="30000" dirty="0"/>
              <a:t>-1</a:t>
            </a:r>
            <a:r>
              <a:rPr lang="en-US" dirty="0"/>
              <a:t>, the dose for a radon concentration of 4 </a:t>
            </a:r>
            <a:r>
              <a:rPr lang="en-US" dirty="0" err="1"/>
              <a:t>pCi</a:t>
            </a:r>
            <a:r>
              <a:rPr lang="en-US" dirty="0"/>
              <a:t>/L would be 615 mrem [(200 mrem/1.3)(4)], which is still well below the EPA’s current 800 mrem indoor radon remediation action level [(200 mrem)(4)].</a:t>
            </a:r>
          </a:p>
          <a:p>
            <a:endParaRPr lang="en-US" dirty="0"/>
          </a:p>
          <a:p>
            <a:r>
              <a:rPr lang="en-US" dirty="0"/>
              <a:t>Hormesis – a dose-response phenomenon where a low dose of a substance or environmental agent has a beneficial effect, while a high dose is inhibitory or toxic.</a:t>
            </a:r>
          </a:p>
          <a:p>
            <a:endParaRPr lang="en-US" dirty="0"/>
          </a:p>
          <a:p>
            <a:r>
              <a:rPr lang="en-US" dirty="0"/>
              <a:t>Slide references:</a:t>
            </a:r>
          </a:p>
          <a:p>
            <a:pPr marL="228600" indent="-228600">
              <a:buFont typeface="+mj-lt"/>
              <a:buAutoNum type="alphaLcPeriod"/>
            </a:pPr>
            <a:r>
              <a:rPr lang="en-US" dirty="0">
                <a:ea typeface="Calibri" panose="020F0502020204030204" pitchFamily="34" charset="0"/>
              </a:rPr>
              <a:t>What is EPA’s Action Level for Radon and What Does it Mean?, United States Environmental Protection Agency, </a:t>
            </a:r>
            <a:r>
              <a:rPr lang="en-US" dirty="0">
                <a:ea typeface="Calibri" panose="020F0502020204030204" pitchFamily="34" charset="0"/>
                <a:hlinkClick r:id="rId3"/>
              </a:rPr>
              <a:t>https://www.epa.gov/radon/what-epas-action-level-radon-and-what-does-it-mean</a:t>
            </a:r>
            <a:endParaRPr lang="en-US" dirty="0">
              <a:ea typeface="Calibri" panose="020F0502020204030204" pitchFamily="34" charset="0"/>
            </a:endParaRPr>
          </a:p>
          <a:p>
            <a:pPr marL="228600" indent="-228600">
              <a:buFont typeface="+mj-lt"/>
              <a:buAutoNum type="alphaLcPeriod"/>
            </a:pPr>
            <a:r>
              <a:rPr lang="en-US" dirty="0">
                <a:ea typeface="Calibri" panose="020F0502020204030204" pitchFamily="34" charset="0"/>
              </a:rPr>
              <a:t>Assessment of Variations in Radiation Exposure in the United States,  US EPA Office of Radiation and Indoor Air, July 15, 2005</a:t>
            </a:r>
          </a:p>
          <a:p>
            <a:endParaRPr lang="en-US" dirty="0"/>
          </a:p>
        </p:txBody>
      </p:sp>
      <p:sp>
        <p:nvSpPr>
          <p:cNvPr id="4" name="Slide Number Placeholder 3">
            <a:extLst>
              <a:ext uri="{FF2B5EF4-FFF2-40B4-BE49-F238E27FC236}">
                <a16:creationId xmlns:a16="http://schemas.microsoft.com/office/drawing/2014/main" id="{1506AE5D-B5A7-64C9-E266-72CC0FCB8CCC}"/>
              </a:ext>
            </a:extLst>
          </p:cNvPr>
          <p:cNvSpPr>
            <a:spLocks noGrp="1"/>
          </p:cNvSpPr>
          <p:nvPr>
            <p:ph type="sldNum" sz="quarter" idx="5"/>
          </p:nvPr>
        </p:nvSpPr>
        <p:spPr/>
        <p:txBody>
          <a:bodyPr/>
          <a:lstStyle/>
          <a:p>
            <a:fld id="{D23BFEE1-41B0-4A5C-9358-2751DF8566AE}" type="slidenum">
              <a:rPr lang="en-US" smtClean="0"/>
              <a:t>26</a:t>
            </a:fld>
            <a:endParaRPr lang="en-US"/>
          </a:p>
        </p:txBody>
      </p:sp>
    </p:spTree>
    <p:extLst>
      <p:ext uri="{BB962C8B-B14F-4D97-AF65-F5344CB8AC3E}">
        <p14:creationId xmlns:p14="http://schemas.microsoft.com/office/powerpoint/2010/main" val="1299550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latin typeface="Calibri" panose="020F0502020204030204" pitchFamily="34" charset="0"/>
                <a:ea typeface="Calibri" panose="020F0502020204030204" pitchFamily="34" charset="0"/>
                <a:cs typeface="Calibri" panose="020F0502020204030204" pitchFamily="34" charset="0"/>
              </a:rPr>
              <a:t>This graphic compares predicted radon concentrations in areas of the U.S. with observed lung cancer mortality rates.</a:t>
            </a:r>
          </a:p>
          <a:p>
            <a:endParaRPr lang="en-US" kern="0" dirty="0">
              <a:latin typeface="Calibri" panose="020F0502020204030204" pitchFamily="34" charset="0"/>
              <a:ea typeface="Calibri" panose="020F0502020204030204" pitchFamily="34" charset="0"/>
              <a:cs typeface="Calibri" panose="020F0502020204030204" pitchFamily="34" charset="0"/>
            </a:endParaRPr>
          </a:p>
          <a:p>
            <a:r>
              <a:rPr lang="en-US" kern="0" dirty="0">
                <a:latin typeface="Calibri" panose="020F0502020204030204" pitchFamily="34" charset="0"/>
                <a:ea typeface="Calibri" panose="020F0502020204030204" pitchFamily="34" charset="0"/>
                <a:cs typeface="Calibri" panose="020F0502020204030204" pitchFamily="34" charset="0"/>
              </a:rPr>
              <a:t>After correction for smoking, a significant negative correlation was found between the average residential radon levels and lung cancer mortality rates.</a:t>
            </a:r>
          </a:p>
          <a:p>
            <a:endParaRPr lang="en-US" kern="0" dirty="0">
              <a:latin typeface="Calibri" panose="020F0502020204030204" pitchFamily="34" charset="0"/>
              <a:ea typeface="Calibri" panose="020F0502020204030204" pitchFamily="34" charset="0"/>
              <a:cs typeface="Calibri" panose="020F0502020204030204" pitchFamily="34" charset="0"/>
            </a:endParaRPr>
          </a:p>
          <a:p>
            <a:r>
              <a:rPr lang="en-US" kern="0" dirty="0">
                <a:effectLst/>
                <a:latin typeface="Calibri" panose="020F0502020204030204" pitchFamily="34" charset="0"/>
                <a:ea typeface="Calibri" panose="020F0502020204030204" pitchFamily="34" charset="0"/>
                <a:cs typeface="Calibri" panose="020F0502020204030204" pitchFamily="34" charset="0"/>
              </a:rPr>
              <a:t>Graphic Source:  </a:t>
            </a:r>
            <a:r>
              <a:rPr lang="en-US" kern="0" dirty="0" err="1">
                <a:effectLst/>
                <a:latin typeface="Calibri" panose="020F0502020204030204" pitchFamily="34" charset="0"/>
                <a:ea typeface="Calibri" panose="020F0502020204030204" pitchFamily="34" charset="0"/>
                <a:cs typeface="Calibri" panose="020F0502020204030204" pitchFamily="34" charset="0"/>
              </a:rPr>
              <a:t>Vaiserman</a:t>
            </a:r>
            <a:r>
              <a:rPr lang="en-US" kern="0" dirty="0">
                <a:effectLst/>
                <a:latin typeface="Calibri" panose="020F0502020204030204" pitchFamily="34" charset="0"/>
                <a:ea typeface="Calibri" panose="020F0502020204030204" pitchFamily="34" charset="0"/>
                <a:cs typeface="Calibri" panose="020F0502020204030204" pitchFamily="34" charset="0"/>
              </a:rPr>
              <a:t>, A, </a:t>
            </a:r>
            <a:r>
              <a:rPr lang="en-US" kern="0" dirty="0" err="1">
                <a:effectLst/>
                <a:latin typeface="Calibri" panose="020F0502020204030204" pitchFamily="34" charset="0"/>
                <a:ea typeface="Calibri" panose="020F0502020204030204" pitchFamily="34" charset="0"/>
                <a:cs typeface="Calibri" panose="020F0502020204030204" pitchFamily="34" charset="0"/>
              </a:rPr>
              <a:t>Koliada</a:t>
            </a:r>
            <a:r>
              <a:rPr lang="en-US" kern="0" dirty="0">
                <a:effectLst/>
                <a:latin typeface="Calibri" panose="020F0502020204030204" pitchFamily="34" charset="0"/>
                <a:ea typeface="Calibri" panose="020F0502020204030204" pitchFamily="34" charset="0"/>
                <a:cs typeface="Calibri" panose="020F0502020204030204" pitchFamily="34" charset="0"/>
              </a:rPr>
              <a:t>, A, </a:t>
            </a:r>
            <a:r>
              <a:rPr lang="en-US" kern="0" dirty="0" err="1">
                <a:effectLst/>
                <a:latin typeface="Calibri" panose="020F0502020204030204" pitchFamily="34" charset="0"/>
                <a:ea typeface="Calibri" panose="020F0502020204030204" pitchFamily="34" charset="0"/>
                <a:cs typeface="Calibri" panose="020F0502020204030204" pitchFamily="34" charset="0"/>
              </a:rPr>
              <a:t>Zabuga</a:t>
            </a:r>
            <a:r>
              <a:rPr lang="en-US" kern="0" dirty="0">
                <a:effectLst/>
                <a:latin typeface="Calibri" panose="020F0502020204030204" pitchFamily="34" charset="0"/>
                <a:ea typeface="Calibri" panose="020F0502020204030204" pitchFamily="34" charset="0"/>
                <a:cs typeface="Calibri" panose="020F0502020204030204" pitchFamily="34" charset="0"/>
              </a:rPr>
              <a:t>, O, and </a:t>
            </a:r>
            <a:r>
              <a:rPr lang="en-US" kern="0" dirty="0" err="1">
                <a:effectLst/>
                <a:latin typeface="Calibri" panose="020F0502020204030204" pitchFamily="34" charset="0"/>
                <a:ea typeface="Calibri" panose="020F0502020204030204" pitchFamily="34" charset="0"/>
                <a:cs typeface="Calibri" panose="020F0502020204030204" pitchFamily="34" charset="0"/>
              </a:rPr>
              <a:t>Socol</a:t>
            </a:r>
            <a:r>
              <a:rPr lang="en-US" kern="0" dirty="0">
                <a:effectLst/>
                <a:latin typeface="Calibri" panose="020F0502020204030204" pitchFamily="34" charset="0"/>
                <a:ea typeface="Calibri" panose="020F0502020204030204" pitchFamily="34" charset="0"/>
                <a:cs typeface="Calibri" panose="020F0502020204030204" pitchFamily="34" charset="0"/>
              </a:rPr>
              <a:t>, Y, </a:t>
            </a:r>
            <a:r>
              <a:rPr lang="en-US" i="1" kern="0" dirty="0">
                <a:effectLst/>
                <a:latin typeface="Calibri" panose="020F0502020204030204" pitchFamily="34" charset="0"/>
                <a:ea typeface="Calibri" panose="020F0502020204030204" pitchFamily="34" charset="0"/>
                <a:cs typeface="Calibri" panose="020F0502020204030204" pitchFamily="34" charset="0"/>
              </a:rPr>
              <a:t>Health Impacts of Low-Dose Ionizing Radiation: Current Scientific Debates and Regulatory Issues</a:t>
            </a:r>
            <a:r>
              <a:rPr lang="en-US" kern="0" dirty="0">
                <a:effectLst/>
                <a:latin typeface="Calibri" panose="020F0502020204030204" pitchFamily="34" charset="0"/>
                <a:ea typeface="Calibri" panose="020F0502020204030204" pitchFamily="34" charset="0"/>
                <a:cs typeface="Calibri" panose="020F0502020204030204" pitchFamily="34" charset="0"/>
              </a:rPr>
              <a:t>, Dose-Response, July-September 2018: 1-27</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23BFEE1-41B0-4A5C-9358-2751DF8566AE}" type="slidenum">
              <a:rPr lang="en-US" smtClean="0"/>
              <a:t>27</a:t>
            </a:fld>
            <a:endParaRPr lang="en-US"/>
          </a:p>
        </p:txBody>
      </p:sp>
    </p:spTree>
    <p:extLst>
      <p:ext uri="{BB962C8B-B14F-4D97-AF65-F5344CB8AC3E}">
        <p14:creationId xmlns:p14="http://schemas.microsoft.com/office/powerpoint/2010/main" val="3539305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C270-D349-E4F0-CEAE-5C1D92E43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18008-8F02-DC51-246C-32EC50D2F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F867F-D44E-D0E2-7F00-98D0CF5E81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C70FE2-AA0F-33B9-2606-4FFBBDA375B0}"/>
              </a:ext>
            </a:extLst>
          </p:cNvPr>
          <p:cNvSpPr>
            <a:spLocks noGrp="1"/>
          </p:cNvSpPr>
          <p:nvPr>
            <p:ph type="sldNum" sz="quarter" idx="5"/>
          </p:nvPr>
        </p:nvSpPr>
        <p:spPr/>
        <p:txBody>
          <a:bodyPr/>
          <a:lstStyle/>
          <a:p>
            <a:fld id="{D23BFEE1-41B0-4A5C-9358-2751DF8566AE}" type="slidenum">
              <a:rPr lang="en-US" smtClean="0"/>
              <a:t>28</a:t>
            </a:fld>
            <a:endParaRPr lang="en-US"/>
          </a:p>
        </p:txBody>
      </p:sp>
    </p:spTree>
    <p:extLst>
      <p:ext uri="{BB962C8B-B14F-4D97-AF65-F5344CB8AC3E}">
        <p14:creationId xmlns:p14="http://schemas.microsoft.com/office/powerpoint/2010/main" val="1538994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8F34-F51F-8224-4B70-076F2349B617}"/>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A374C1B-4D9C-6C42-DFF4-04134A534155}"/>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AD8F359-AF46-89D5-3FAD-EE3CFFD136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altLang="en-US" dirty="0"/>
              <a:t>Thorium content in the monazite soil ranges from 8 to 10.5 percent.</a:t>
            </a:r>
          </a:p>
          <a:p>
            <a:pPr>
              <a:spcAft>
                <a:spcPts val="600"/>
              </a:spcAft>
            </a:pPr>
            <a:endParaRPr lang="en-US" altLang="en-US" dirty="0"/>
          </a:p>
          <a:p>
            <a:pPr>
              <a:spcAft>
                <a:spcPts val="600"/>
              </a:spcAft>
            </a:pPr>
            <a:r>
              <a:rPr lang="en-US" altLang="en-US" dirty="0"/>
              <a:t>76 mSv/year = 7600 mrem/year</a:t>
            </a:r>
          </a:p>
          <a:p>
            <a:pPr>
              <a:spcAft>
                <a:spcPts val="600"/>
              </a:spcAft>
            </a:pPr>
            <a:endParaRPr lang="en-US" altLang="en-US" dirty="0"/>
          </a:p>
          <a:p>
            <a:pPr>
              <a:spcAft>
                <a:spcPts val="600"/>
              </a:spcAft>
            </a:pPr>
            <a:r>
              <a:rPr lang="en-US" altLang="en-US" dirty="0"/>
              <a:t>Ref. Radiation Research, 1999 and Health Physics Journal, January 2009</a:t>
            </a:r>
          </a:p>
          <a:p>
            <a:pPr>
              <a:spcAft>
                <a:spcPts val="600"/>
              </a:spcAft>
            </a:pPr>
            <a:endParaRPr lang="en-US" altLang="en-US" dirty="0"/>
          </a:p>
        </p:txBody>
      </p:sp>
      <p:sp>
        <p:nvSpPr>
          <p:cNvPr id="32772" name="Slide Number Placeholder 3">
            <a:extLst>
              <a:ext uri="{FF2B5EF4-FFF2-40B4-BE49-F238E27FC236}">
                <a16:creationId xmlns:a16="http://schemas.microsoft.com/office/drawing/2014/main" id="{315EB77D-CA6C-E456-AE98-544229801B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4BC83F-E46B-420D-95F1-797380BEC3D5}" type="slidenum">
              <a:rPr lang="en-US" altLang="en-US" smtClean="0">
                <a:latin typeface="Times" panose="02020603050405020304" pitchFamily="18" charset="0"/>
              </a:rPr>
              <a:pPr fontAlgn="base">
                <a:spcBef>
                  <a:spcPct val="0"/>
                </a:spcBef>
                <a:spcAft>
                  <a:spcPct val="0"/>
                </a:spcAft>
              </a:pPr>
              <a:t>29</a:t>
            </a:fld>
            <a:endParaRPr lang="en-US" altLang="en-US">
              <a:latin typeface="Times" panose="02020603050405020304" pitchFamily="18" charset="0"/>
            </a:endParaRPr>
          </a:p>
        </p:txBody>
      </p:sp>
    </p:spTree>
    <p:extLst>
      <p:ext uri="{BB962C8B-B14F-4D97-AF65-F5344CB8AC3E}">
        <p14:creationId xmlns:p14="http://schemas.microsoft.com/office/powerpoint/2010/main" val="193626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1DF6D86-865D-D71C-168D-96E05988B39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2E1A4B0-51C0-642A-209F-D571F7B63D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shows the various contributors to our annual dose from natural background radiation and their relative contributions.</a:t>
            </a:r>
          </a:p>
          <a:p>
            <a:endParaRPr lang="en-US" altLang="en-US" dirty="0"/>
          </a:p>
          <a:p>
            <a:r>
              <a:rPr lang="en-US" altLang="en-US" dirty="0"/>
              <a:t>Actual dose numbers for the individual contributors to our background radiation dose will vary with location.</a:t>
            </a:r>
          </a:p>
          <a:p>
            <a:endParaRPr lang="en-US" altLang="en-US" dirty="0"/>
          </a:p>
          <a:p>
            <a:r>
              <a:rPr lang="en-US" altLang="en-US" dirty="0"/>
              <a:t>However, the largest single contributor to our natural background radiation dose is radon.</a:t>
            </a:r>
          </a:p>
          <a:p>
            <a:endParaRPr lang="en-US" altLang="en-US" dirty="0"/>
          </a:p>
          <a:p>
            <a:r>
              <a:rPr lang="en-US" altLang="en-US" dirty="0"/>
              <a:t>Source:  Lawrence Berkeley National Laboratory, 2011;  https://www2.lbl.gov/abc/wallchart/chapters/appendix/appendixd.html</a:t>
            </a:r>
          </a:p>
        </p:txBody>
      </p:sp>
      <p:sp>
        <p:nvSpPr>
          <p:cNvPr id="38916" name="Slide Number Placeholder 3">
            <a:extLst>
              <a:ext uri="{FF2B5EF4-FFF2-40B4-BE49-F238E27FC236}">
                <a16:creationId xmlns:a16="http://schemas.microsoft.com/office/drawing/2014/main" id="{845DCE9C-1028-031F-0F20-A89091DF92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02F10D-AD6D-4BCE-818D-21861CAA145E}"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8F34-F51F-8224-4B70-076F2349B617}"/>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A374C1B-4D9C-6C42-DFF4-04134A534155}"/>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AD8F359-AF46-89D5-3FAD-EE3CFFD136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altLang="en-US" dirty="0"/>
              <a:t>Many tourists and residents of </a:t>
            </a:r>
            <a:r>
              <a:rPr lang="en-US" altLang="en-US" dirty="0" err="1"/>
              <a:t>Guarapari</a:t>
            </a:r>
            <a:r>
              <a:rPr lang="en-US" altLang="en-US" dirty="0"/>
              <a:t> actually cover themselves with the thorium-rich beach sand.</a:t>
            </a:r>
          </a:p>
          <a:p>
            <a:pPr>
              <a:spcAft>
                <a:spcPts val="600"/>
              </a:spcAft>
            </a:pPr>
            <a:endParaRPr lang="en-US" altLang="en-US" dirty="0"/>
          </a:p>
          <a:p>
            <a:pPr>
              <a:spcAft>
                <a:spcPts val="600"/>
              </a:spcAft>
            </a:pPr>
            <a:r>
              <a:rPr lang="en-US" altLang="en-US" dirty="0"/>
              <a:t>175 mSv/year = 17,500 mrem/year</a:t>
            </a:r>
          </a:p>
          <a:p>
            <a:pPr>
              <a:spcAft>
                <a:spcPts val="600"/>
              </a:spcAft>
            </a:pPr>
            <a:endParaRPr lang="en-US" altLang="en-US" dirty="0"/>
          </a:p>
        </p:txBody>
      </p:sp>
      <p:sp>
        <p:nvSpPr>
          <p:cNvPr id="32772" name="Slide Number Placeholder 3">
            <a:extLst>
              <a:ext uri="{FF2B5EF4-FFF2-40B4-BE49-F238E27FC236}">
                <a16:creationId xmlns:a16="http://schemas.microsoft.com/office/drawing/2014/main" id="{315EB77D-CA6C-E456-AE98-544229801B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4BC83F-E46B-420D-95F1-797380BEC3D5}" type="slidenum">
              <a:rPr lang="en-US" altLang="en-US" smtClean="0">
                <a:latin typeface="Times" panose="02020603050405020304" pitchFamily="18" charset="0"/>
              </a:rPr>
              <a:pPr fontAlgn="base">
                <a:spcBef>
                  <a:spcPct val="0"/>
                </a:spcBef>
                <a:spcAft>
                  <a:spcPct val="0"/>
                </a:spcAft>
              </a:pPr>
              <a:t>30</a:t>
            </a:fld>
            <a:endParaRPr lang="en-US" altLang="en-US">
              <a:latin typeface="Times" panose="02020603050405020304" pitchFamily="18" charset="0"/>
            </a:endParaRPr>
          </a:p>
        </p:txBody>
      </p:sp>
    </p:spTree>
    <p:extLst>
      <p:ext uri="{BB962C8B-B14F-4D97-AF65-F5344CB8AC3E}">
        <p14:creationId xmlns:p14="http://schemas.microsoft.com/office/powerpoint/2010/main" val="2615751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BA66-1F4C-89E7-1FDD-A86A6C6208D1}"/>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2346A9B-05F2-92EB-E596-EBD5E52EA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A036534D-33E7-65A1-93A7-1C787297E1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altLang="en-US" dirty="0"/>
              <a:t>260 mSv/year = 26,000 mrem/year</a:t>
            </a:r>
          </a:p>
          <a:p>
            <a:pPr>
              <a:spcAft>
                <a:spcPts val="600"/>
              </a:spcAft>
            </a:pPr>
            <a:endParaRPr lang="en-US" altLang="en-US" dirty="0"/>
          </a:p>
        </p:txBody>
      </p:sp>
      <p:sp>
        <p:nvSpPr>
          <p:cNvPr id="32772" name="Slide Number Placeholder 3">
            <a:extLst>
              <a:ext uri="{FF2B5EF4-FFF2-40B4-BE49-F238E27FC236}">
                <a16:creationId xmlns:a16="http://schemas.microsoft.com/office/drawing/2014/main" id="{3E22776A-39E2-59AA-4387-EC1D827B0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4BC83F-E46B-420D-95F1-797380BEC3D5}" type="slidenum">
              <a:rPr lang="en-US" altLang="en-US" smtClean="0">
                <a:latin typeface="Times" panose="02020603050405020304" pitchFamily="18" charset="0"/>
              </a:rPr>
              <a:pPr fontAlgn="base">
                <a:spcBef>
                  <a:spcPct val="0"/>
                </a:spcBef>
                <a:spcAft>
                  <a:spcPct val="0"/>
                </a:spcAft>
              </a:pPr>
              <a:t>31</a:t>
            </a:fld>
            <a:endParaRPr lang="en-US" altLang="en-US">
              <a:latin typeface="Times" panose="02020603050405020304" pitchFamily="18" charset="0"/>
            </a:endParaRPr>
          </a:p>
        </p:txBody>
      </p:sp>
    </p:spTree>
    <p:extLst>
      <p:ext uri="{BB962C8B-B14F-4D97-AF65-F5344CB8AC3E}">
        <p14:creationId xmlns:p14="http://schemas.microsoft.com/office/powerpoint/2010/main" val="238502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9A0F-A096-2F7F-6CE1-CD63749A2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8307A-4F79-6E2E-67AE-DD7790F3B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EE0718-15C8-12E1-F1B0-4523380019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BBD12-28F2-5370-1D6C-B0EC5648312C}"/>
              </a:ext>
            </a:extLst>
          </p:cNvPr>
          <p:cNvSpPr>
            <a:spLocks noGrp="1"/>
          </p:cNvSpPr>
          <p:nvPr>
            <p:ph type="sldNum" sz="quarter" idx="5"/>
          </p:nvPr>
        </p:nvSpPr>
        <p:spPr/>
        <p:txBody>
          <a:bodyPr/>
          <a:lstStyle/>
          <a:p>
            <a:fld id="{D23BFEE1-41B0-4A5C-9358-2751DF8566AE}" type="slidenum">
              <a:rPr lang="en-US" smtClean="0"/>
              <a:t>32</a:t>
            </a:fld>
            <a:endParaRPr lang="en-US"/>
          </a:p>
        </p:txBody>
      </p:sp>
    </p:spTree>
    <p:extLst>
      <p:ext uri="{BB962C8B-B14F-4D97-AF65-F5344CB8AC3E}">
        <p14:creationId xmlns:p14="http://schemas.microsoft.com/office/powerpoint/2010/main" val="988093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CFA0B15-80BB-DDE5-240D-D0998669311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CE1EB7D-54BE-54EB-AD69-729744837220}"/>
              </a:ext>
            </a:extLst>
          </p:cNvPr>
          <p:cNvSpPr>
            <a:spLocks noGrp="1" noChangeArrowheads="1"/>
          </p:cNvSpPr>
          <p:nvPr>
            <p:ph type="body" idx="1"/>
          </p:nvPr>
        </p:nvSpPr>
        <p:spPr/>
        <p:txBody>
          <a:bodyPr/>
          <a:lstStyle/>
          <a:p>
            <a:pPr eaLnBrk="1" hangingPunct="1">
              <a:spcBef>
                <a:spcPct val="0"/>
              </a:spcBef>
              <a:defRPr/>
            </a:pPr>
            <a:r>
              <a:rPr lang="en-US" altLang="en-US" dirty="0">
                <a:latin typeface="+mn-lt"/>
              </a:rPr>
              <a:t>This graphic shows that radiation-induced adaptive protection is stimulated by doses up to 0.5 </a:t>
            </a:r>
            <a:r>
              <a:rPr lang="en-US" altLang="en-US" dirty="0" err="1">
                <a:latin typeface="+mn-lt"/>
              </a:rPr>
              <a:t>Gy</a:t>
            </a:r>
            <a:r>
              <a:rPr lang="en-US" altLang="en-US" dirty="0">
                <a:latin typeface="+mn-lt"/>
              </a:rPr>
              <a:t>.</a:t>
            </a:r>
          </a:p>
          <a:p>
            <a:pPr>
              <a:spcBef>
                <a:spcPts val="0"/>
              </a:spcBef>
              <a:defRPr/>
            </a:pPr>
            <a:endParaRPr lang="en-US" altLang="en-US" dirty="0"/>
          </a:p>
          <a:p>
            <a:pPr>
              <a:defRPr/>
            </a:pPr>
            <a:r>
              <a:rPr lang="en-US" altLang="en-US" dirty="0">
                <a:latin typeface="+mn-lt"/>
              </a:rPr>
              <a:t>0.1 Gray (10 rem) is the optimum dose for stimulating adaptive protection mechanisms.</a:t>
            </a:r>
          </a:p>
          <a:p>
            <a:pPr>
              <a:spcBef>
                <a:spcPts val="0"/>
              </a:spcBef>
              <a:defRPr/>
            </a:pPr>
            <a:endParaRPr lang="en-US" altLang="en-US" dirty="0">
              <a:latin typeface="+mn-lt"/>
            </a:endParaRPr>
          </a:p>
          <a:p>
            <a:pPr>
              <a:defRPr/>
            </a:pPr>
            <a:r>
              <a:rPr lang="en-US" altLang="en-US" dirty="0">
                <a:latin typeface="+mn-lt"/>
              </a:rPr>
              <a:t>0.2 Gray (20 rem) is effectively the threshold absorbed dose for observable radiation-induced adverse health effects.</a:t>
            </a:r>
          </a:p>
          <a:p>
            <a:pPr>
              <a:spcBef>
                <a:spcPts val="0"/>
              </a:spcBef>
              <a:defRPr/>
            </a:pPr>
            <a:endParaRPr lang="en-US" altLang="en-US" dirty="0">
              <a:latin typeface="+mn-lt"/>
            </a:endParaRPr>
          </a:p>
          <a:p>
            <a:pPr>
              <a:spcBef>
                <a:spcPts val="0"/>
              </a:spcBef>
              <a:defRPr/>
            </a:pPr>
            <a:r>
              <a:rPr lang="en-US" altLang="en-US" dirty="0">
                <a:latin typeface="+mn-lt"/>
              </a:rPr>
              <a:t>From </a:t>
            </a:r>
            <a:r>
              <a:rPr lang="en-US" altLang="en-US" dirty="0" err="1">
                <a:latin typeface="+mn-lt"/>
              </a:rPr>
              <a:t>Feinendegen</a:t>
            </a:r>
            <a:r>
              <a:rPr lang="en-US" altLang="en-US" dirty="0">
                <a:latin typeface="+mn-lt"/>
              </a:rPr>
              <a:t> article:</a:t>
            </a:r>
          </a:p>
          <a:p>
            <a:pPr>
              <a:spcBef>
                <a:spcPts val="0"/>
              </a:spcBef>
              <a:defRPr/>
            </a:pPr>
            <a:r>
              <a:rPr lang="en-US" dirty="0">
                <a:solidFill>
                  <a:srgbClr val="2A2A2A"/>
                </a:solidFill>
                <a:highlight>
                  <a:srgbClr val="EFF2F7"/>
                </a:highlight>
                <a:latin typeface="+mn-lt"/>
              </a:rPr>
              <a:t>Adaptive protection causes DNA damage prevention and repair and immune stimulation. It develops with a delay of hours, may last for days to months, decreases steadily at doses above about 100 </a:t>
            </a:r>
            <a:r>
              <a:rPr lang="en-US" dirty="0" err="1">
                <a:solidFill>
                  <a:srgbClr val="2A2A2A"/>
                </a:solidFill>
                <a:highlight>
                  <a:srgbClr val="EFF2F7"/>
                </a:highlight>
                <a:latin typeface="+mn-lt"/>
              </a:rPr>
              <a:t>mGy</a:t>
            </a:r>
            <a:r>
              <a:rPr lang="en-US" dirty="0">
                <a:solidFill>
                  <a:srgbClr val="2A2A2A"/>
                </a:solidFill>
                <a:highlight>
                  <a:srgbClr val="EFF2F7"/>
                </a:highlight>
                <a:latin typeface="+mn-lt"/>
              </a:rPr>
              <a:t> to 200 </a:t>
            </a:r>
            <a:r>
              <a:rPr lang="en-US" dirty="0" err="1">
                <a:solidFill>
                  <a:srgbClr val="2A2A2A"/>
                </a:solidFill>
                <a:highlight>
                  <a:srgbClr val="EFF2F7"/>
                </a:highlight>
                <a:latin typeface="+mn-lt"/>
              </a:rPr>
              <a:t>mGy</a:t>
            </a:r>
            <a:r>
              <a:rPr lang="en-US" dirty="0">
                <a:solidFill>
                  <a:srgbClr val="2A2A2A"/>
                </a:solidFill>
                <a:highlight>
                  <a:srgbClr val="EFF2F7"/>
                </a:highlight>
                <a:latin typeface="+mn-lt"/>
              </a:rPr>
              <a:t> and is not observed any more after acute exposures of more than about 500 </a:t>
            </a:r>
            <a:r>
              <a:rPr lang="en-US" dirty="0" err="1">
                <a:solidFill>
                  <a:srgbClr val="2A2A2A"/>
                </a:solidFill>
                <a:highlight>
                  <a:srgbClr val="EFF2F7"/>
                </a:highlight>
                <a:latin typeface="+mn-lt"/>
              </a:rPr>
              <a:t>mGy</a:t>
            </a:r>
            <a:r>
              <a:rPr lang="en-US" dirty="0">
                <a:solidFill>
                  <a:srgbClr val="2A2A2A"/>
                </a:solidFill>
                <a:highlight>
                  <a:srgbClr val="EFF2F7"/>
                </a:highlight>
                <a:latin typeface="+mn-lt"/>
              </a:rPr>
              <a:t>. Radiation-induced apoptosis and terminal cell differentiation also occur at higher doses and add to protection by reducing genomic instability and the number of mutated cells in tissues. </a:t>
            </a:r>
            <a:endParaRPr lang="en-US" altLang="en-US" dirty="0">
              <a:latin typeface="+mn-lt"/>
            </a:endParaRPr>
          </a:p>
        </p:txBody>
      </p:sp>
      <p:sp>
        <p:nvSpPr>
          <p:cNvPr id="87044" name="Slide Number Placeholder 3">
            <a:extLst>
              <a:ext uri="{FF2B5EF4-FFF2-40B4-BE49-F238E27FC236}">
                <a16:creationId xmlns:a16="http://schemas.microsoft.com/office/drawing/2014/main" id="{FA37B3A1-EA20-F340-0472-DBCAF31CE7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F83EEA-77E5-45AC-8D22-0C4E3CD7B6DE}"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BFEE1-41B0-4A5C-9358-2751DF8566AE}" type="slidenum">
              <a:rPr lang="en-US" smtClean="0"/>
              <a:t>34</a:t>
            </a:fld>
            <a:endParaRPr lang="en-US"/>
          </a:p>
        </p:txBody>
      </p:sp>
    </p:spTree>
    <p:extLst>
      <p:ext uri="{BB962C8B-B14F-4D97-AF65-F5344CB8AC3E}">
        <p14:creationId xmlns:p14="http://schemas.microsoft.com/office/powerpoint/2010/main" val="2675145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live in a radioactive world.</a:t>
            </a:r>
          </a:p>
          <a:p>
            <a:endParaRPr lang="en-US" altLang="en-US" dirty="0"/>
          </a:p>
          <a:p>
            <a:r>
              <a:rPr lang="en-US" altLang="en-US" dirty="0"/>
              <a:t>We are not all incurring lung cancer.</a:t>
            </a:r>
          </a:p>
          <a:p>
            <a:endParaRPr lang="en-US" altLang="en-US" dirty="0"/>
          </a:p>
          <a:p>
            <a:r>
              <a:rPr lang="en-US" altLang="en-US" dirty="0"/>
              <a:t>There have been no observable adverse health effects in populations living in high natural radon radiation areas of the world.</a:t>
            </a:r>
          </a:p>
          <a:p>
            <a:endParaRPr lang="en-US" dirty="0"/>
          </a:p>
          <a:p>
            <a:r>
              <a:rPr lang="en-US" dirty="0"/>
              <a:t>Slide References:</a:t>
            </a:r>
          </a:p>
          <a:p>
            <a:pPr marL="228600" indent="-228600">
              <a:buAutoNum type="alphaLcPeriod"/>
            </a:pPr>
            <a:r>
              <a:rPr lang="en-US" dirty="0"/>
              <a:t>Lance, S., Ramsar and Radioactivity, March 22, 2018, </a:t>
            </a:r>
            <a:r>
              <a:rPr lang="en-US" dirty="0">
                <a:hlinkClick r:id="rId3"/>
              </a:rPr>
              <a:t>http://large.stanford.edu/courses/2018/ph241/lance2/</a:t>
            </a:r>
            <a:endParaRPr lang="en-US" dirty="0"/>
          </a:p>
          <a:p>
            <a:pPr marL="228600" indent="-228600">
              <a:buAutoNum type="alphaLcPeriod"/>
            </a:pPr>
            <a:r>
              <a:rPr lang="en-US" dirty="0"/>
              <a:t>The Naturally Occurring High Radiation Levels of Ramsar, Iran; Dr. Zoomie, October 25, 2023, </a:t>
            </a:r>
            <a:r>
              <a:rPr lang="en-US" dirty="0">
                <a:hlinkClick r:id="rId4"/>
              </a:rPr>
              <a:t>https://www.ntanet.net/the-naturally-occurring-high-radiation-levels-of-ramsar-iran/</a:t>
            </a:r>
            <a:endParaRPr lang="en-US" dirty="0"/>
          </a:p>
          <a:p>
            <a:pPr marL="228600" indent="-228600">
              <a:buAutoNum type="alphaLcPeriod"/>
            </a:pPr>
            <a:r>
              <a:rPr lang="en-US" dirty="0"/>
              <a:t>Mortazavi, SMJ, Cancer Risk Due to Exposure to High Levels of Natural Radon in the Inhabitants of Ramsar, Iran, 2005</a:t>
            </a:r>
          </a:p>
        </p:txBody>
      </p:sp>
      <p:sp>
        <p:nvSpPr>
          <p:cNvPr id="4" name="Slide Number Placeholder 3"/>
          <p:cNvSpPr>
            <a:spLocks noGrp="1"/>
          </p:cNvSpPr>
          <p:nvPr>
            <p:ph type="sldNum" sz="quarter" idx="5"/>
          </p:nvPr>
        </p:nvSpPr>
        <p:spPr/>
        <p:txBody>
          <a:bodyPr/>
          <a:lstStyle/>
          <a:p>
            <a:fld id="{D23BFEE1-41B0-4A5C-9358-2751DF8566AE}" type="slidenum">
              <a:rPr lang="en-US" smtClean="0"/>
              <a:t>35</a:t>
            </a:fld>
            <a:endParaRPr lang="en-US"/>
          </a:p>
        </p:txBody>
      </p:sp>
    </p:spTree>
    <p:extLst>
      <p:ext uri="{BB962C8B-B14F-4D97-AF65-F5344CB8AC3E}">
        <p14:creationId xmlns:p14="http://schemas.microsoft.com/office/powerpoint/2010/main" val="1155074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4356-5DD1-5227-2C57-8890B0F3F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11D2A-3E33-2C11-87F9-89060DEA12F4}"/>
              </a:ext>
            </a:extLst>
          </p:cNvPr>
          <p:cNvSpPr>
            <a:spLocks noGrp="1" noRot="1" noChangeAspect="1"/>
          </p:cNvSpPr>
          <p:nvPr>
            <p:ph type="sldImg"/>
          </p:nvPr>
        </p:nvSpPr>
        <p:spPr>
          <a:xfrm>
            <a:off x="1333500" y="1163638"/>
            <a:ext cx="4191000" cy="3143250"/>
          </a:xfrm>
        </p:spPr>
      </p:sp>
      <p:sp>
        <p:nvSpPr>
          <p:cNvPr id="3" name="Notes Placeholder 2">
            <a:extLst>
              <a:ext uri="{FF2B5EF4-FFF2-40B4-BE49-F238E27FC236}">
                <a16:creationId xmlns:a16="http://schemas.microsoft.com/office/drawing/2014/main" id="{8ECF08F4-41C7-34EB-EBA0-EC494A5218B7}"/>
              </a:ext>
            </a:extLst>
          </p:cNvPr>
          <p:cNvSpPr>
            <a:spLocks noGrp="1"/>
          </p:cNvSpPr>
          <p:nvPr>
            <p:ph type="body" idx="1"/>
          </p:nvPr>
        </p:nvSpPr>
        <p:spPr/>
        <p:txBody>
          <a:bodyPr/>
          <a:lstStyle/>
          <a:p>
            <a:r>
              <a:rPr lang="en-US" dirty="0"/>
              <a:t>Once again, the flawed Linear No Threshold (LNT) dose-response model is used to predict cancer deaths from exposure to </a:t>
            </a:r>
            <a:r>
              <a:rPr lang="en-US" u="sng" dirty="0"/>
              <a:t>low-dose</a:t>
            </a:r>
            <a:r>
              <a:rPr lang="en-US" dirty="0"/>
              <a:t> radon radiation even though there are no actual deaths that can be verifiably linked to radon exposure.</a:t>
            </a:r>
          </a:p>
          <a:p>
            <a:endParaRPr lang="en-US" dirty="0"/>
          </a:p>
          <a:p>
            <a:r>
              <a:rPr lang="en-US" dirty="0"/>
              <a:t>Radon is just another convenient boogeyman to frighten the unknowing public by those with an antinuclear agenda.</a:t>
            </a:r>
          </a:p>
        </p:txBody>
      </p:sp>
      <p:sp>
        <p:nvSpPr>
          <p:cNvPr id="4" name="Slide Number Placeholder 3">
            <a:extLst>
              <a:ext uri="{FF2B5EF4-FFF2-40B4-BE49-F238E27FC236}">
                <a16:creationId xmlns:a16="http://schemas.microsoft.com/office/drawing/2014/main" id="{C48F11D0-CBC7-1ADF-C8B6-2E33567752BA}"/>
              </a:ext>
            </a:extLst>
          </p:cNvPr>
          <p:cNvSpPr>
            <a:spLocks noGrp="1"/>
          </p:cNvSpPr>
          <p:nvPr>
            <p:ph type="sldNum" sz="quarter" idx="5"/>
          </p:nvPr>
        </p:nvSpPr>
        <p:spPr/>
        <p:txBody>
          <a:bodyPr/>
          <a:lstStyle/>
          <a:p>
            <a:fld id="{D23BFEE1-41B0-4A5C-9358-2751DF8566AE}" type="slidenum">
              <a:rPr lang="en-US" smtClean="0"/>
              <a:t>36</a:t>
            </a:fld>
            <a:endParaRPr lang="en-US"/>
          </a:p>
        </p:txBody>
      </p:sp>
    </p:spTree>
    <p:extLst>
      <p:ext uri="{BB962C8B-B14F-4D97-AF65-F5344CB8AC3E}">
        <p14:creationId xmlns:p14="http://schemas.microsoft.com/office/powerpoint/2010/main" val="1446976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4356-5DD1-5227-2C57-8890B0F3F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11D2A-3E33-2C11-87F9-89060DEA12F4}"/>
              </a:ext>
            </a:extLst>
          </p:cNvPr>
          <p:cNvSpPr>
            <a:spLocks noGrp="1" noRot="1" noChangeAspect="1"/>
          </p:cNvSpPr>
          <p:nvPr>
            <p:ph type="sldImg"/>
          </p:nvPr>
        </p:nvSpPr>
        <p:spPr>
          <a:xfrm>
            <a:off x="1333500" y="1163638"/>
            <a:ext cx="4191000" cy="3143250"/>
          </a:xfrm>
        </p:spPr>
      </p:sp>
      <p:sp>
        <p:nvSpPr>
          <p:cNvPr id="3" name="Notes Placeholder 2">
            <a:extLst>
              <a:ext uri="{FF2B5EF4-FFF2-40B4-BE49-F238E27FC236}">
                <a16:creationId xmlns:a16="http://schemas.microsoft.com/office/drawing/2014/main" id="{8ECF08F4-41C7-34EB-EBA0-EC494A521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F11D0-CBC7-1ADF-C8B6-2E33567752BA}"/>
              </a:ext>
            </a:extLst>
          </p:cNvPr>
          <p:cNvSpPr>
            <a:spLocks noGrp="1"/>
          </p:cNvSpPr>
          <p:nvPr>
            <p:ph type="sldNum" sz="quarter" idx="5"/>
          </p:nvPr>
        </p:nvSpPr>
        <p:spPr/>
        <p:txBody>
          <a:bodyPr/>
          <a:lstStyle/>
          <a:p>
            <a:fld id="{D23BFEE1-41B0-4A5C-9358-2751DF8566AE}" type="slidenum">
              <a:rPr lang="en-US" smtClean="0"/>
              <a:t>37</a:t>
            </a:fld>
            <a:endParaRPr lang="en-US"/>
          </a:p>
        </p:txBody>
      </p:sp>
    </p:spTree>
    <p:extLst>
      <p:ext uri="{BB962C8B-B14F-4D97-AF65-F5344CB8AC3E}">
        <p14:creationId xmlns:p14="http://schemas.microsoft.com/office/powerpoint/2010/main" val="159461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BFC1-58A5-546F-A724-C4C648895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116E1-6397-7E72-9EA5-A4B748F9B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9E4BD-2675-8E35-16D8-B4F61EE685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A7BAFD-32A0-319B-D728-79E6647F5C0C}"/>
              </a:ext>
            </a:extLst>
          </p:cNvPr>
          <p:cNvSpPr>
            <a:spLocks noGrp="1"/>
          </p:cNvSpPr>
          <p:nvPr>
            <p:ph type="sldNum" sz="quarter" idx="5"/>
          </p:nvPr>
        </p:nvSpPr>
        <p:spPr/>
        <p:txBody>
          <a:bodyPr/>
          <a:lstStyle/>
          <a:p>
            <a:fld id="{D23BFEE1-41B0-4A5C-9358-2751DF8566AE}" type="slidenum">
              <a:rPr lang="en-US" smtClean="0"/>
              <a:t>4</a:t>
            </a:fld>
            <a:endParaRPr lang="en-US"/>
          </a:p>
        </p:txBody>
      </p:sp>
    </p:spTree>
    <p:extLst>
      <p:ext uri="{BB962C8B-B14F-4D97-AF65-F5344CB8AC3E}">
        <p14:creationId xmlns:p14="http://schemas.microsoft.com/office/powerpoint/2010/main" val="297014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B0C8-3E34-789A-7CAA-2AB1BB78F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8C131-D975-B97B-1475-7205FA199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55089-26F0-9007-3D2E-332BAB6EBD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2308D7-8EE0-9B13-06CA-088ADC5DDE9B}"/>
              </a:ext>
            </a:extLst>
          </p:cNvPr>
          <p:cNvSpPr>
            <a:spLocks noGrp="1"/>
          </p:cNvSpPr>
          <p:nvPr>
            <p:ph type="sldNum" sz="quarter" idx="5"/>
          </p:nvPr>
        </p:nvSpPr>
        <p:spPr/>
        <p:txBody>
          <a:bodyPr/>
          <a:lstStyle/>
          <a:p>
            <a:fld id="{C1E9043F-4ADD-4F97-8C78-9849649899E9}" type="slidenum">
              <a:rPr lang="en-US" smtClean="0"/>
              <a:t>5</a:t>
            </a:fld>
            <a:endParaRPr lang="en-US"/>
          </a:p>
        </p:txBody>
      </p:sp>
    </p:spTree>
    <p:extLst>
      <p:ext uri="{BB962C8B-B14F-4D97-AF65-F5344CB8AC3E}">
        <p14:creationId xmlns:p14="http://schemas.microsoft.com/office/powerpoint/2010/main" val="149462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Radium-226 is one of the daughter radioisotopes in the uranium-238 decay chain.</a:t>
            </a:r>
          </a:p>
          <a:p>
            <a:endParaRPr lang="en-US" dirty="0"/>
          </a:p>
          <a:p>
            <a:r>
              <a:rPr lang="en-US" dirty="0"/>
              <a:t>Radium-224 is one of the daughter radioisotopes in the thorium-232 decay chain. </a:t>
            </a:r>
          </a:p>
        </p:txBody>
      </p:sp>
      <p:sp>
        <p:nvSpPr>
          <p:cNvPr id="4" name="Slide Number Placeholder 3"/>
          <p:cNvSpPr>
            <a:spLocks noGrp="1"/>
          </p:cNvSpPr>
          <p:nvPr>
            <p:ph type="sldNum" sz="quarter" idx="5"/>
          </p:nvPr>
        </p:nvSpPr>
        <p:spPr/>
        <p:txBody>
          <a:bodyPr/>
          <a:lstStyle/>
          <a:p>
            <a:fld id="{D23BFEE1-41B0-4A5C-9358-2751DF8566AE}" type="slidenum">
              <a:rPr lang="en-US" smtClean="0"/>
              <a:t>6</a:t>
            </a:fld>
            <a:endParaRPr lang="en-US"/>
          </a:p>
        </p:txBody>
      </p:sp>
    </p:spTree>
    <p:extLst>
      <p:ext uri="{BB962C8B-B14F-4D97-AF65-F5344CB8AC3E}">
        <p14:creationId xmlns:p14="http://schemas.microsoft.com/office/powerpoint/2010/main" val="265293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9043F-4ADD-4F97-8C78-9849649899E9}" type="slidenum">
              <a:rPr lang="en-US" smtClean="0"/>
              <a:t>7</a:t>
            </a:fld>
            <a:endParaRPr lang="en-US"/>
          </a:p>
        </p:txBody>
      </p:sp>
    </p:spTree>
    <p:extLst>
      <p:ext uri="{BB962C8B-B14F-4D97-AF65-F5344CB8AC3E}">
        <p14:creationId xmlns:p14="http://schemas.microsoft.com/office/powerpoint/2010/main" val="366216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977A-9FAD-3E75-C79C-2259CBA66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71D86-F56A-5945-B153-263E12418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CB757-0B78-8E74-9ACE-B2CE26BC7D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61408-C762-D497-5E54-05685CE43196}"/>
              </a:ext>
            </a:extLst>
          </p:cNvPr>
          <p:cNvSpPr>
            <a:spLocks noGrp="1"/>
          </p:cNvSpPr>
          <p:nvPr>
            <p:ph type="sldNum" sz="quarter" idx="5"/>
          </p:nvPr>
        </p:nvSpPr>
        <p:spPr/>
        <p:txBody>
          <a:bodyPr/>
          <a:lstStyle/>
          <a:p>
            <a:fld id="{D23BFEE1-41B0-4A5C-9358-2751DF8566AE}" type="slidenum">
              <a:rPr lang="en-US" smtClean="0"/>
              <a:t>8</a:t>
            </a:fld>
            <a:endParaRPr lang="en-US"/>
          </a:p>
        </p:txBody>
      </p:sp>
    </p:spTree>
    <p:extLst>
      <p:ext uri="{BB962C8B-B14F-4D97-AF65-F5344CB8AC3E}">
        <p14:creationId xmlns:p14="http://schemas.microsoft.com/office/powerpoint/2010/main" val="21039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return to this EPA assumption that a 1 </a:t>
            </a:r>
            <a:r>
              <a:rPr lang="en-US" dirty="0" err="1"/>
              <a:t>pCi</a:t>
            </a:r>
            <a:r>
              <a:rPr lang="en-US" dirty="0"/>
              <a:t>/L radon concentration corresponds to a 200 mrem annual radon dose in later slides.</a:t>
            </a:r>
          </a:p>
        </p:txBody>
      </p:sp>
      <p:sp>
        <p:nvSpPr>
          <p:cNvPr id="4" name="Slide Number Placeholder 3"/>
          <p:cNvSpPr>
            <a:spLocks noGrp="1"/>
          </p:cNvSpPr>
          <p:nvPr>
            <p:ph type="sldNum" sz="quarter" idx="5"/>
          </p:nvPr>
        </p:nvSpPr>
        <p:spPr/>
        <p:txBody>
          <a:bodyPr/>
          <a:lstStyle/>
          <a:p>
            <a:fld id="{D23BFEE1-41B0-4A5C-9358-2751DF8566AE}" type="slidenum">
              <a:rPr lang="en-US" smtClean="0"/>
              <a:t>9</a:t>
            </a:fld>
            <a:endParaRPr lang="en-US"/>
          </a:p>
        </p:txBody>
      </p:sp>
    </p:spTree>
    <p:extLst>
      <p:ext uri="{BB962C8B-B14F-4D97-AF65-F5344CB8AC3E}">
        <p14:creationId xmlns:p14="http://schemas.microsoft.com/office/powerpoint/2010/main" val="83281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314755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301713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163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75234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361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362683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945761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10918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406316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17893-256E-4C32-8FBF-B32282B99F6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303291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17893-256E-4C32-8FBF-B32282B99F6F}"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2834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17893-256E-4C32-8FBF-B32282B99F6F}" type="datetimeFigureOut">
              <a:rPr lang="en-US" smtClean="0"/>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71235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17893-256E-4C32-8FBF-B32282B99F6F}" type="datetimeFigureOut">
              <a:rPr lang="en-US" smtClean="0"/>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263950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17893-256E-4C32-8FBF-B32282B99F6F}" type="datetimeFigureOut">
              <a:rPr lang="en-US" smtClean="0"/>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237389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B717893-256E-4C32-8FBF-B32282B99F6F}"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363805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17893-256E-4C32-8FBF-B32282B99F6F}"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0614E-43B2-4010-849C-3DDCED536110}" type="slidenum">
              <a:rPr lang="en-US" smtClean="0"/>
              <a:t>‹#›</a:t>
            </a:fld>
            <a:endParaRPr lang="en-US"/>
          </a:p>
        </p:txBody>
      </p:sp>
    </p:spTree>
    <p:extLst>
      <p:ext uri="{BB962C8B-B14F-4D97-AF65-F5344CB8AC3E}">
        <p14:creationId xmlns:p14="http://schemas.microsoft.com/office/powerpoint/2010/main" val="271783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717893-256E-4C32-8FBF-B32282B99F6F}" type="datetimeFigureOut">
              <a:rPr lang="en-US" smtClean="0"/>
              <a:t>7/4/2025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470614E-43B2-4010-849C-3DDCED536110}" type="slidenum">
              <a:rPr lang="en-US" smtClean="0"/>
              <a:t>‹#›</a:t>
            </a:fld>
            <a:endParaRPr lang="en-US"/>
          </a:p>
        </p:txBody>
      </p:sp>
    </p:spTree>
    <p:extLst>
      <p:ext uri="{BB962C8B-B14F-4D97-AF65-F5344CB8AC3E}">
        <p14:creationId xmlns:p14="http://schemas.microsoft.com/office/powerpoint/2010/main" val="12619995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B3001E-E9E2-BB05-5C47-86A7975C3D33}"/>
              </a:ext>
            </a:extLst>
          </p:cNvPr>
          <p:cNvSpPr>
            <a:spLocks noGrp="1" noChangeArrowheads="1"/>
          </p:cNvSpPr>
          <p:nvPr>
            <p:ph type="ctrTitle"/>
          </p:nvPr>
        </p:nvSpPr>
        <p:spPr>
          <a:xfrm>
            <a:off x="609600" y="2664692"/>
            <a:ext cx="7772400" cy="1219200"/>
          </a:xfrm>
        </p:spPr>
        <p:txBody>
          <a:bodyPr>
            <a:normAutofit fontScale="90000"/>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Radon - NOT the Silent Killer the EPA Wants You to Believe</a:t>
            </a:r>
          </a:p>
        </p:txBody>
      </p:sp>
      <p:sp>
        <p:nvSpPr>
          <p:cNvPr id="3075" name="Text Box 4">
            <a:extLst>
              <a:ext uri="{FF2B5EF4-FFF2-40B4-BE49-F238E27FC236}">
                <a16:creationId xmlns:a16="http://schemas.microsoft.com/office/drawing/2014/main" id="{AAE52991-1278-2D73-59C4-E8750813A642}"/>
              </a:ext>
            </a:extLst>
          </p:cNvPr>
          <p:cNvSpPr txBox="1">
            <a:spLocks noChangeArrowheads="1"/>
          </p:cNvSpPr>
          <p:nvPr/>
        </p:nvSpPr>
        <p:spPr bwMode="auto">
          <a:xfrm>
            <a:off x="2628900" y="4020128"/>
            <a:ext cx="3733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dirty="0">
                <a:latin typeface="Arial" panose="020B0604020202020204" pitchFamily="34" charset="0"/>
              </a:rPr>
              <a:t>Jeffrey A. Mahn</a:t>
            </a:r>
          </a:p>
          <a:p>
            <a:pPr algn="ctr" eaLnBrk="1" hangingPunct="1">
              <a:lnSpc>
                <a:spcPct val="100000"/>
              </a:lnSpc>
              <a:spcBef>
                <a:spcPct val="0"/>
              </a:spcBef>
              <a:buFontTx/>
              <a:buNone/>
            </a:pPr>
            <a:r>
              <a:rPr lang="en-US" altLang="en-US" sz="2000" dirty="0">
                <a:latin typeface="Arial" panose="020B0604020202020204" pitchFamily="34" charset="0"/>
              </a:rPr>
              <a:t>Nuclear Engineer (Retired)</a:t>
            </a:r>
          </a:p>
          <a:p>
            <a:pPr algn="ctr" eaLnBrk="1" hangingPunct="1">
              <a:lnSpc>
                <a:spcPct val="100000"/>
              </a:lnSpc>
              <a:spcBef>
                <a:spcPct val="0"/>
              </a:spcBef>
              <a:buFontTx/>
              <a:buNone/>
            </a:pPr>
            <a:r>
              <a:rPr lang="en-US" altLang="en-US" sz="2000" dirty="0">
                <a:latin typeface="Arial" panose="020B0604020202020204" pitchFamily="34" charset="0"/>
              </a:rPr>
              <a:t>Albuquerque, NM USA</a:t>
            </a:r>
          </a:p>
          <a:p>
            <a:pPr algn="ctr" eaLnBrk="1" hangingPunct="1">
              <a:lnSpc>
                <a:spcPct val="100000"/>
              </a:lnSpc>
              <a:spcBef>
                <a:spcPct val="0"/>
              </a:spcBef>
              <a:buFontTx/>
              <a:buNone/>
            </a:pPr>
            <a:r>
              <a:rPr lang="en-US" altLang="en-US" sz="2000" dirty="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0CF00-4F3D-2E16-4013-41298D2E5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E6BEA-3213-E986-A9E9-69F4C166AE27}"/>
              </a:ext>
            </a:extLst>
          </p:cNvPr>
          <p:cNvSpPr>
            <a:spLocks noGrp="1"/>
          </p:cNvSpPr>
          <p:nvPr>
            <p:ph type="title"/>
          </p:nvPr>
        </p:nvSpPr>
        <p:spPr>
          <a:xfrm>
            <a:off x="1222514" y="472660"/>
            <a:ext cx="6523340"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EPA Assault on Home </a:t>
            </a:r>
            <a:r>
              <a:rPr lang="en-US" sz="3600" dirty="0" err="1">
                <a:solidFill>
                  <a:schemeClr val="tx1"/>
                </a:solidFill>
                <a:latin typeface="Arial" panose="020B0604020202020204" pitchFamily="34" charset="0"/>
                <a:cs typeface="Arial" panose="020B0604020202020204" pitchFamily="34" charset="0"/>
              </a:rPr>
              <a:t>Radon</a:t>
            </a:r>
            <a:r>
              <a:rPr lang="en-US" sz="2400" baseline="60000" dirty="0" err="1">
                <a:solidFill>
                  <a:schemeClr val="tx1"/>
                </a:solidFill>
                <a:latin typeface="Arial" panose="020B0604020202020204" pitchFamily="34" charset="0"/>
                <a:cs typeface="Arial" panose="020B0604020202020204" pitchFamily="34" charset="0"/>
              </a:rPr>
              <a:t>a</a:t>
            </a:r>
            <a:endParaRPr lang="en-US" sz="2400" baseline="60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D85892-ADBD-753E-07AD-32D62A753A8E}"/>
              </a:ext>
            </a:extLst>
          </p:cNvPr>
          <p:cNvSpPr>
            <a:spLocks noGrp="1"/>
          </p:cNvSpPr>
          <p:nvPr>
            <p:ph idx="1"/>
          </p:nvPr>
        </p:nvSpPr>
        <p:spPr>
          <a:xfrm>
            <a:off x="854359" y="1314962"/>
            <a:ext cx="7435273" cy="5070378"/>
          </a:xfrm>
        </p:spPr>
        <p:txBody>
          <a:bodyPr>
            <a:normAutofit/>
          </a:bodyPr>
          <a:lstStyle/>
          <a:p>
            <a:pPr>
              <a:spcBef>
                <a:spcPts val="0"/>
              </a:spcBef>
              <a:spcAft>
                <a:spcPts val="600"/>
              </a:spcAft>
            </a:pPr>
            <a:r>
              <a:rPr lang="en-US" sz="2400" dirty="0"/>
              <a:t>U.S. Environmental Protection Agency declared radon to be “silent killer”</a:t>
            </a:r>
          </a:p>
          <a:p>
            <a:pPr lvl="1">
              <a:lnSpc>
                <a:spcPct val="100000"/>
              </a:lnSpc>
              <a:spcBef>
                <a:spcPts val="0"/>
              </a:spcBef>
              <a:buFont typeface="Trebuchet MS" panose="020B0603020202020204" pitchFamily="34" charset="0"/>
              <a:buChar char="―"/>
            </a:pPr>
            <a:r>
              <a:rPr lang="en-US" sz="2200" dirty="0"/>
              <a:t> Alleges </a:t>
            </a:r>
            <a:r>
              <a:rPr lang="en-US" sz="2000" dirty="0">
                <a:ea typeface="Calibri" panose="020F0502020204030204" pitchFamily="34" charset="0"/>
              </a:rPr>
              <a:t>radon second leading cause of lung cancer</a:t>
            </a:r>
          </a:p>
          <a:p>
            <a:pPr marL="457200" lvl="1" indent="0">
              <a:lnSpc>
                <a:spcPct val="100000"/>
              </a:lnSpc>
              <a:spcBef>
                <a:spcPts val="0"/>
              </a:spcBef>
              <a:spcAft>
                <a:spcPts val="600"/>
              </a:spcAft>
              <a:buNone/>
            </a:pPr>
            <a:r>
              <a:rPr lang="en-US" sz="2000" dirty="0">
                <a:ea typeface="Calibri" panose="020F0502020204030204" pitchFamily="34" charset="0"/>
              </a:rPr>
              <a:t>     behind smoking</a:t>
            </a:r>
          </a:p>
          <a:p>
            <a:pPr lvl="1">
              <a:lnSpc>
                <a:spcPct val="100000"/>
              </a:lnSpc>
              <a:spcBef>
                <a:spcPts val="600"/>
              </a:spcBef>
              <a:buFont typeface="Trebuchet MS" panose="020B0603020202020204" pitchFamily="34" charset="0"/>
              <a:buChar char="―"/>
            </a:pPr>
            <a:r>
              <a:rPr lang="en-US" sz="2200" dirty="0"/>
              <a:t> Established </a:t>
            </a:r>
            <a:r>
              <a:rPr lang="en-US" sz="2000" dirty="0"/>
              <a:t>action level for remediation of indoor</a:t>
            </a:r>
          </a:p>
          <a:p>
            <a:pPr marL="457200" lvl="1" indent="0">
              <a:lnSpc>
                <a:spcPct val="100000"/>
              </a:lnSpc>
              <a:spcBef>
                <a:spcPts val="0"/>
              </a:spcBef>
              <a:spcAft>
                <a:spcPts val="600"/>
              </a:spcAft>
              <a:buNone/>
            </a:pPr>
            <a:r>
              <a:rPr lang="en-US" sz="2000" dirty="0"/>
              <a:t>     radon</a:t>
            </a:r>
            <a:endParaRPr lang="en-US" sz="2200" dirty="0"/>
          </a:p>
          <a:p>
            <a:pPr lvl="1">
              <a:lnSpc>
                <a:spcPct val="100000"/>
              </a:lnSpc>
              <a:spcBef>
                <a:spcPts val="0"/>
              </a:spcBef>
              <a:spcAft>
                <a:spcPts val="600"/>
              </a:spcAft>
              <a:buFont typeface="Calibri" panose="020F0502020204030204" pitchFamily="34" charset="0"/>
              <a:buChar char="―"/>
            </a:pPr>
            <a:r>
              <a:rPr lang="en-US" sz="2000" dirty="0">
                <a:ea typeface="Calibri" panose="020F0502020204030204" pitchFamily="34" charset="0"/>
              </a:rPr>
              <a:t> Claims </a:t>
            </a:r>
            <a:r>
              <a:rPr lang="en-US" sz="2000" dirty="0"/>
              <a:t>no known safe level of radon exposure</a:t>
            </a:r>
            <a:endParaRPr lang="en-US" sz="2000" dirty="0">
              <a:effectLst/>
              <a:ea typeface="Calibri" panose="020F0502020204030204" pitchFamily="34" charset="0"/>
            </a:endParaRPr>
          </a:p>
          <a:p>
            <a:pPr lvl="1">
              <a:lnSpc>
                <a:spcPct val="100000"/>
              </a:lnSpc>
              <a:spcBef>
                <a:spcPts val="600"/>
              </a:spcBef>
              <a:buFont typeface="Calibri" panose="020F0502020204030204" pitchFamily="34" charset="0"/>
              <a:buChar char="―"/>
            </a:pPr>
            <a:r>
              <a:rPr lang="en-US" sz="2000" dirty="0"/>
              <a:t> </a:t>
            </a:r>
            <a:r>
              <a:rPr lang="en-US" sz="2000" u="sng" dirty="0"/>
              <a:t>Estimates</a:t>
            </a:r>
            <a:r>
              <a:rPr lang="en-US" sz="2000" dirty="0"/>
              <a:t> 21,000 radon-related lung cancer deaths per</a:t>
            </a:r>
          </a:p>
          <a:p>
            <a:pPr marL="457200" lvl="1" indent="0">
              <a:lnSpc>
                <a:spcPct val="100000"/>
              </a:lnSpc>
              <a:spcBef>
                <a:spcPts val="0"/>
              </a:spcBef>
              <a:spcAft>
                <a:spcPts val="600"/>
              </a:spcAft>
              <a:buNone/>
            </a:pPr>
            <a:r>
              <a:rPr lang="en-US" sz="2000" dirty="0"/>
              <a:t>     year in U.S., with 2,900 being non-</a:t>
            </a:r>
            <a:r>
              <a:rPr lang="en-US" sz="2000" dirty="0" err="1"/>
              <a:t>smokers</a:t>
            </a:r>
            <a:r>
              <a:rPr lang="en-US" sz="2200" baseline="30000" dirty="0" err="1"/>
              <a:t>b,c</a:t>
            </a:r>
            <a:endParaRPr lang="en-US" sz="2200" dirty="0"/>
          </a:p>
          <a:p>
            <a:pPr>
              <a:lnSpc>
                <a:spcPct val="100000"/>
              </a:lnSpc>
              <a:spcBef>
                <a:spcPts val="600"/>
              </a:spcBef>
            </a:pPr>
            <a:r>
              <a:rPr lang="en-US" sz="2400" dirty="0"/>
              <a:t>National Health Advisory on Radon issued January 2005</a:t>
            </a:r>
            <a:r>
              <a:rPr lang="en-US" sz="2400" baseline="44000" dirty="0"/>
              <a:t>d</a:t>
            </a:r>
            <a:r>
              <a:rPr lang="en-US" sz="2400" dirty="0"/>
              <a:t> recommending radon remediation action level of 4 </a:t>
            </a:r>
            <a:r>
              <a:rPr lang="en-US" sz="2400" dirty="0" err="1"/>
              <a:t>pCi</a:t>
            </a:r>
            <a:r>
              <a:rPr lang="en-US" sz="2400" dirty="0"/>
              <a:t>/L</a:t>
            </a:r>
          </a:p>
        </p:txBody>
      </p:sp>
    </p:spTree>
    <p:extLst>
      <p:ext uri="{BB962C8B-B14F-4D97-AF65-F5344CB8AC3E}">
        <p14:creationId xmlns:p14="http://schemas.microsoft.com/office/powerpoint/2010/main" val="17767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8D53B-C975-DB9D-A63C-841DC87ADF01}"/>
            </a:ext>
          </a:extLst>
        </p:cNvPr>
        <p:cNvGrpSpPr/>
        <p:nvPr/>
      </p:nvGrpSpPr>
      <p:grpSpPr>
        <a:xfrm>
          <a:off x="0" y="0"/>
          <a:ext cx="0" cy="0"/>
          <a:chOff x="0" y="0"/>
          <a:chExt cx="0" cy="0"/>
        </a:xfrm>
      </p:grpSpPr>
      <p:sp>
        <p:nvSpPr>
          <p:cNvPr id="26627" name="TextBox 1">
            <a:extLst>
              <a:ext uri="{FF2B5EF4-FFF2-40B4-BE49-F238E27FC236}">
                <a16:creationId xmlns:a16="http://schemas.microsoft.com/office/drawing/2014/main" id="{BC5F91E7-F890-AF57-B2A5-0AA1650D54A3}"/>
              </a:ext>
            </a:extLst>
          </p:cNvPr>
          <p:cNvSpPr txBox="1">
            <a:spLocks noChangeArrowheads="1"/>
          </p:cNvSpPr>
          <p:nvPr/>
        </p:nvSpPr>
        <p:spPr bwMode="auto">
          <a:xfrm>
            <a:off x="931718" y="610168"/>
            <a:ext cx="7280564" cy="646331"/>
          </a:xfrm>
          <a:prstGeom prst="rect">
            <a:avLst/>
          </a:prstGeom>
          <a:noFill/>
          <a:ln>
            <a:noFill/>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3600" dirty="0">
                <a:latin typeface="Arial" panose="020B0604020202020204" pitchFamily="34" charset="0"/>
                <a:cs typeface="Arial" panose="020B0604020202020204" pitchFamily="34" charset="0"/>
              </a:rPr>
              <a:t>UNSCEAR 2000 Report</a:t>
            </a:r>
          </a:p>
        </p:txBody>
      </p:sp>
      <p:pic>
        <p:nvPicPr>
          <p:cNvPr id="4" name="Picture 3">
            <a:extLst>
              <a:ext uri="{FF2B5EF4-FFF2-40B4-BE49-F238E27FC236}">
                <a16:creationId xmlns:a16="http://schemas.microsoft.com/office/drawing/2014/main" id="{8340FE5D-F147-F41C-9CA7-684BF9681FF2}"/>
              </a:ext>
            </a:extLst>
          </p:cNvPr>
          <p:cNvPicPr>
            <a:picLocks noChangeAspect="1"/>
          </p:cNvPicPr>
          <p:nvPr/>
        </p:nvPicPr>
        <p:blipFill rotWithShape="1">
          <a:blip r:embed="rId3"/>
          <a:srcRect l="24525" t="15998" r="30867" b="15368"/>
          <a:stretch/>
        </p:blipFill>
        <p:spPr>
          <a:xfrm>
            <a:off x="3600394" y="1505054"/>
            <a:ext cx="4147425" cy="5159527"/>
          </a:xfrm>
          <a:prstGeom prst="rect">
            <a:avLst/>
          </a:prstGeom>
        </p:spPr>
      </p:pic>
      <p:sp>
        <p:nvSpPr>
          <p:cNvPr id="2" name="TextBox 1">
            <a:extLst>
              <a:ext uri="{FF2B5EF4-FFF2-40B4-BE49-F238E27FC236}">
                <a16:creationId xmlns:a16="http://schemas.microsoft.com/office/drawing/2014/main" id="{95499A09-CB44-541D-A359-1A9A0FC2A497}"/>
              </a:ext>
            </a:extLst>
          </p:cNvPr>
          <p:cNvSpPr txBox="1"/>
          <p:nvPr/>
        </p:nvSpPr>
        <p:spPr>
          <a:xfrm>
            <a:off x="931718" y="2300748"/>
            <a:ext cx="2352256" cy="3170099"/>
          </a:xfrm>
          <a:prstGeom prst="rect">
            <a:avLst/>
          </a:prstGeom>
          <a:noFill/>
        </p:spPr>
        <p:txBody>
          <a:bodyPr wrap="square" rtlCol="0">
            <a:spAutoFit/>
          </a:bodyPr>
          <a:lstStyle/>
          <a:p>
            <a:r>
              <a:rPr lang="en-US" sz="2000" dirty="0"/>
              <a:t>One of most comprehensive studies on effects of ionizing radiation – provides detailed assessment of both indoor and outdoor global radon doses</a:t>
            </a:r>
          </a:p>
        </p:txBody>
      </p:sp>
    </p:spTree>
    <p:extLst>
      <p:ext uri="{BB962C8B-B14F-4D97-AF65-F5344CB8AC3E}">
        <p14:creationId xmlns:p14="http://schemas.microsoft.com/office/powerpoint/2010/main" val="186373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D757-1160-4FC5-3CF5-FFDDE98C2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76052-D455-DA7C-F69E-4E2AFA8550B5}"/>
              </a:ext>
            </a:extLst>
          </p:cNvPr>
          <p:cNvSpPr>
            <a:spLocks noGrp="1"/>
          </p:cNvSpPr>
          <p:nvPr>
            <p:ph type="title"/>
          </p:nvPr>
        </p:nvSpPr>
        <p:spPr>
          <a:xfrm>
            <a:off x="1254978" y="563716"/>
            <a:ext cx="6347713" cy="1245206"/>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Both Rn-222 and Rn-220 Doses Evaluated in UNSCEAR Report </a:t>
            </a:r>
          </a:p>
        </p:txBody>
      </p:sp>
      <p:sp>
        <p:nvSpPr>
          <p:cNvPr id="3" name="Content Placeholder 2">
            <a:extLst>
              <a:ext uri="{FF2B5EF4-FFF2-40B4-BE49-F238E27FC236}">
                <a16:creationId xmlns:a16="http://schemas.microsoft.com/office/drawing/2014/main" id="{B0F8DA5C-777D-B31D-4BB0-13E8F41880D8}"/>
              </a:ext>
            </a:extLst>
          </p:cNvPr>
          <p:cNvSpPr>
            <a:spLocks noGrp="1"/>
          </p:cNvSpPr>
          <p:nvPr>
            <p:ph idx="1"/>
          </p:nvPr>
        </p:nvSpPr>
        <p:spPr>
          <a:xfrm>
            <a:off x="731075" y="1926262"/>
            <a:ext cx="7435273" cy="4096852"/>
          </a:xfrm>
        </p:spPr>
        <p:txBody>
          <a:bodyPr>
            <a:normAutofit/>
          </a:bodyPr>
          <a:lstStyle/>
          <a:p>
            <a:r>
              <a:rPr lang="en-US" sz="2400" dirty="0"/>
              <a:t>Half-lives of Rn-222 and Rn-220 isotopes as well as various decay radioisotopes important for determining relative contributions to bronchial dose</a:t>
            </a:r>
          </a:p>
          <a:p>
            <a:r>
              <a:rPr lang="en-US" sz="2400" dirty="0"/>
              <a:t>Half-life differences of radioisotopes from Rn-222 and Rn-220 decay produce very different </a:t>
            </a:r>
            <a:r>
              <a:rPr lang="en-US" sz="2400" u="sng" dirty="0"/>
              <a:t>atmospheric</a:t>
            </a:r>
            <a:r>
              <a:rPr lang="en-US" sz="2400" dirty="0"/>
              <a:t> distributions of </a:t>
            </a:r>
            <a:r>
              <a:rPr lang="en-US" sz="2400" u="sng" dirty="0"/>
              <a:t>potentially</a:t>
            </a:r>
            <a:r>
              <a:rPr lang="en-US" sz="2400" dirty="0"/>
              <a:t> aerosolized decay products</a:t>
            </a:r>
          </a:p>
        </p:txBody>
      </p:sp>
    </p:spTree>
    <p:extLst>
      <p:ext uri="{BB962C8B-B14F-4D97-AF65-F5344CB8AC3E}">
        <p14:creationId xmlns:p14="http://schemas.microsoft.com/office/powerpoint/2010/main" val="377045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129D-B37F-E272-D497-E41ADF13D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97F84-33E1-EFCD-F56C-E4A79BCA00A9}"/>
              </a:ext>
            </a:extLst>
          </p:cNvPr>
          <p:cNvSpPr>
            <a:spLocks noGrp="1"/>
          </p:cNvSpPr>
          <p:nvPr>
            <p:ph type="title"/>
          </p:nvPr>
        </p:nvSpPr>
        <p:spPr>
          <a:xfrm>
            <a:off x="965198" y="538187"/>
            <a:ext cx="7213600" cy="1071417"/>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UNSCEAR 2000 Report</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Radon Dose Calculations</a:t>
            </a:r>
          </a:p>
        </p:txBody>
      </p:sp>
      <p:sp>
        <p:nvSpPr>
          <p:cNvPr id="3" name="Content Placeholder 2">
            <a:extLst>
              <a:ext uri="{FF2B5EF4-FFF2-40B4-BE49-F238E27FC236}">
                <a16:creationId xmlns:a16="http://schemas.microsoft.com/office/drawing/2014/main" id="{F27AE116-B87A-AE0B-AE91-FF40C29DB39A}"/>
              </a:ext>
            </a:extLst>
          </p:cNvPr>
          <p:cNvSpPr>
            <a:spLocks noGrp="1"/>
          </p:cNvSpPr>
          <p:nvPr>
            <p:ph idx="1"/>
          </p:nvPr>
        </p:nvSpPr>
        <p:spPr>
          <a:xfrm>
            <a:off x="854361" y="1770586"/>
            <a:ext cx="7435273" cy="4182953"/>
          </a:xfrm>
        </p:spPr>
        <p:txBody>
          <a:bodyPr>
            <a:normAutofit/>
          </a:bodyPr>
          <a:lstStyle/>
          <a:p>
            <a:pPr>
              <a:spcBef>
                <a:spcPts val="0"/>
              </a:spcBef>
              <a:spcAft>
                <a:spcPts val="600"/>
              </a:spcAft>
            </a:pPr>
            <a:r>
              <a:rPr lang="en-US" sz="2400" dirty="0">
                <a:ea typeface="Calibri" panose="020F0502020204030204" pitchFamily="34" charset="0"/>
              </a:rPr>
              <a:t>Basis for dose </a:t>
            </a:r>
            <a:r>
              <a:rPr lang="en-US" sz="2400" dirty="0" err="1">
                <a:ea typeface="Calibri" panose="020F0502020204030204" pitchFamily="34" charset="0"/>
              </a:rPr>
              <a:t>calculations</a:t>
            </a:r>
            <a:r>
              <a:rPr lang="en-US" sz="2400" baseline="30000" dirty="0" err="1">
                <a:ea typeface="Calibri" panose="020F0502020204030204" pitchFamily="34" charset="0"/>
              </a:rPr>
              <a:t>a</a:t>
            </a:r>
            <a:r>
              <a:rPr lang="en-US" sz="2400" dirty="0">
                <a:ea typeface="Calibri" panose="020F0502020204030204" pitchFamily="34" charset="0"/>
              </a:rPr>
              <a:t>  </a:t>
            </a:r>
            <a:endParaRPr lang="en-US" sz="2400" dirty="0">
              <a:effectLst/>
              <a:ea typeface="Calibri" panose="020F0502020204030204" pitchFamily="34" charset="0"/>
            </a:endParaRPr>
          </a:p>
          <a:p>
            <a:pPr lvl="1">
              <a:lnSpc>
                <a:spcPct val="100000"/>
              </a:lnSpc>
              <a:spcBef>
                <a:spcPts val="600"/>
              </a:spcBef>
              <a:spcAft>
                <a:spcPts val="600"/>
              </a:spcAft>
              <a:buFont typeface="Trebuchet MS" panose="020B0603020202020204" pitchFamily="34" charset="0"/>
              <a:buChar char="―"/>
            </a:pPr>
            <a:r>
              <a:rPr lang="en-US" sz="2000" u="sng" dirty="0"/>
              <a:t>Absorbed dose coefficient</a:t>
            </a:r>
            <a:r>
              <a:rPr lang="en-US" sz="2000" dirty="0"/>
              <a:t> for basal cells of bronchial epithelium ranges from 5 to 25 </a:t>
            </a:r>
            <a:r>
              <a:rPr lang="en-US" sz="2000" dirty="0" err="1"/>
              <a:t>nGy</a:t>
            </a:r>
            <a:r>
              <a:rPr lang="en-US" sz="2000" dirty="0"/>
              <a:t>(Bq hour m</a:t>
            </a:r>
            <a:r>
              <a:rPr lang="en-US" sz="2000" baseline="30000" dirty="0"/>
              <a:t>-3</a:t>
            </a:r>
            <a:r>
              <a:rPr lang="en-US" sz="2000" dirty="0"/>
              <a:t>)</a:t>
            </a:r>
            <a:r>
              <a:rPr lang="en-US" sz="2000" baseline="30000" dirty="0"/>
              <a:t>-1</a:t>
            </a:r>
            <a:r>
              <a:rPr lang="en-US" sz="2000" dirty="0"/>
              <a:t> [</a:t>
            </a:r>
            <a:r>
              <a:rPr lang="en-US" sz="2000" dirty="0" err="1"/>
              <a:t>nanoGray</a:t>
            </a:r>
            <a:r>
              <a:rPr lang="en-US" sz="2000" dirty="0"/>
              <a:t> per Becquerel hour per cubic meter]; derived from epidemiological studies and physical dosimetry</a:t>
            </a:r>
            <a:endParaRPr lang="en-US" dirty="0"/>
          </a:p>
          <a:p>
            <a:pPr lvl="1">
              <a:lnSpc>
                <a:spcPct val="100000"/>
              </a:lnSpc>
              <a:spcBef>
                <a:spcPts val="600"/>
              </a:spcBef>
              <a:spcAft>
                <a:spcPts val="600"/>
              </a:spcAft>
              <a:buFont typeface="Trebuchet MS" panose="020B0603020202020204" pitchFamily="34" charset="0"/>
              <a:buChar char="―"/>
            </a:pPr>
            <a:r>
              <a:rPr lang="en-US" sz="2000" dirty="0">
                <a:effectLst/>
                <a:ea typeface="Calibri" panose="020F0502020204030204" pitchFamily="34" charset="0"/>
              </a:rPr>
              <a:t>Central value of absorbed dose </a:t>
            </a:r>
            <a:r>
              <a:rPr lang="en-US" sz="2000" dirty="0">
                <a:ea typeface="Calibri" panose="020F0502020204030204" pitchFamily="34" charset="0"/>
              </a:rPr>
              <a:t>coefficient</a:t>
            </a:r>
            <a:r>
              <a:rPr lang="en-US" sz="2000" dirty="0">
                <a:effectLst/>
                <a:ea typeface="Calibri" panose="020F0502020204030204" pitchFamily="34" charset="0"/>
              </a:rPr>
              <a:t> for </a:t>
            </a:r>
            <a:r>
              <a:rPr lang="en-US" sz="2000" u="sng" dirty="0">
                <a:effectLst/>
                <a:ea typeface="Calibri" panose="020F0502020204030204" pitchFamily="34" charset="0"/>
              </a:rPr>
              <a:t>average</a:t>
            </a:r>
            <a:r>
              <a:rPr lang="en-US" sz="2000" dirty="0">
                <a:effectLst/>
                <a:ea typeface="Calibri" panose="020F0502020204030204" pitchFamily="34" charset="0"/>
              </a:rPr>
              <a:t> </a:t>
            </a:r>
            <a:r>
              <a:rPr lang="en-US" sz="2000" u="sng" dirty="0">
                <a:effectLst/>
                <a:ea typeface="Calibri" panose="020F0502020204030204" pitchFamily="34" charset="0"/>
              </a:rPr>
              <a:t>indoor conditions</a:t>
            </a:r>
            <a:r>
              <a:rPr lang="en-US" sz="2000" dirty="0">
                <a:effectLst/>
                <a:ea typeface="Calibri" panose="020F0502020204030204" pitchFamily="34" charset="0"/>
              </a:rPr>
              <a:t> estimated to be 9 </a:t>
            </a:r>
            <a:r>
              <a:rPr lang="en-US" sz="2000" dirty="0" err="1"/>
              <a:t>nGy</a:t>
            </a:r>
            <a:r>
              <a:rPr lang="en-US" sz="2000" dirty="0"/>
              <a:t>(Bq hour m</a:t>
            </a:r>
            <a:r>
              <a:rPr lang="en-US" sz="2000" baseline="30000" dirty="0"/>
              <a:t>-3</a:t>
            </a:r>
            <a:r>
              <a:rPr lang="en-US" sz="2000" dirty="0"/>
              <a:t>)</a:t>
            </a:r>
            <a:r>
              <a:rPr lang="en-US" sz="2000" baseline="30000" dirty="0"/>
              <a:t>-1</a:t>
            </a:r>
            <a:r>
              <a:rPr lang="en-US" sz="2000" dirty="0"/>
              <a:t> </a:t>
            </a:r>
          </a:p>
          <a:p>
            <a:pPr lvl="1">
              <a:lnSpc>
                <a:spcPct val="100000"/>
              </a:lnSpc>
              <a:spcBef>
                <a:spcPts val="600"/>
              </a:spcBef>
              <a:spcAft>
                <a:spcPts val="600"/>
              </a:spcAft>
              <a:buFont typeface="Trebuchet MS" panose="020B0603020202020204" pitchFamily="34" charset="0"/>
              <a:buChar char="―"/>
            </a:pPr>
            <a:r>
              <a:rPr lang="en-US" sz="2000" dirty="0"/>
              <a:t>Applying </a:t>
            </a:r>
            <a:r>
              <a:rPr lang="en-US" sz="2000" dirty="0">
                <a:effectLst/>
                <a:ea typeface="Calibri" panose="020F0502020204030204" pitchFamily="34" charset="0"/>
              </a:rPr>
              <a:t>apportioned tissue weighting factor of 0.08 for bronchial </a:t>
            </a:r>
            <a:r>
              <a:rPr lang="en-US" sz="2000" dirty="0">
                <a:ea typeface="Calibri" panose="020F0502020204030204" pitchFamily="34" charset="0"/>
              </a:rPr>
              <a:t>cell</a:t>
            </a:r>
            <a:r>
              <a:rPr lang="en-US" sz="2000" dirty="0">
                <a:effectLst/>
                <a:ea typeface="Calibri" panose="020F0502020204030204" pitchFamily="34" charset="0"/>
              </a:rPr>
              <a:t>s and quality factor of 20 for alpha particle radiation </a:t>
            </a:r>
            <a:r>
              <a:rPr lang="en-US" sz="2000" dirty="0">
                <a:ea typeface="Calibri" panose="020F0502020204030204" pitchFamily="34" charset="0"/>
              </a:rPr>
              <a:t>produces </a:t>
            </a:r>
            <a:r>
              <a:rPr lang="en-US" sz="2000" u="sng" dirty="0">
                <a:effectLst/>
                <a:ea typeface="Calibri" panose="020F0502020204030204" pitchFamily="34" charset="0"/>
              </a:rPr>
              <a:t>effective dose </a:t>
            </a:r>
            <a:r>
              <a:rPr lang="en-US" sz="2000" u="sng" dirty="0">
                <a:ea typeface="Calibri" panose="020F0502020204030204" pitchFamily="34" charset="0"/>
              </a:rPr>
              <a:t>coefficient</a:t>
            </a:r>
            <a:r>
              <a:rPr lang="en-US" sz="2000" dirty="0">
                <a:effectLst/>
                <a:ea typeface="Calibri" panose="020F0502020204030204" pitchFamily="34" charset="0"/>
              </a:rPr>
              <a:t> of about 15 </a:t>
            </a:r>
            <a:r>
              <a:rPr lang="en-US" sz="2000" dirty="0" err="1">
                <a:effectLst/>
                <a:ea typeface="Calibri" panose="020F0502020204030204" pitchFamily="34" charset="0"/>
              </a:rPr>
              <a:t>nSv</a:t>
            </a:r>
            <a:r>
              <a:rPr lang="en-US" sz="2000" dirty="0"/>
              <a:t>(Bq hour m</a:t>
            </a:r>
            <a:r>
              <a:rPr lang="en-US" sz="2000" baseline="30000" dirty="0"/>
              <a:t>-3</a:t>
            </a:r>
            <a:r>
              <a:rPr lang="en-US" sz="2000" dirty="0"/>
              <a:t>)</a:t>
            </a:r>
            <a:r>
              <a:rPr lang="en-US" sz="2000" baseline="30000" dirty="0"/>
              <a:t>-1</a:t>
            </a:r>
            <a:r>
              <a:rPr lang="en-US" sz="2000" dirty="0"/>
              <a:t> </a:t>
            </a:r>
          </a:p>
        </p:txBody>
      </p:sp>
      <p:sp>
        <p:nvSpPr>
          <p:cNvPr id="4" name="TextBox 3">
            <a:extLst>
              <a:ext uri="{FF2B5EF4-FFF2-40B4-BE49-F238E27FC236}">
                <a16:creationId xmlns:a16="http://schemas.microsoft.com/office/drawing/2014/main" id="{4EED1F00-E908-21FB-5252-7F724FC4FC97}"/>
              </a:ext>
            </a:extLst>
          </p:cNvPr>
          <p:cNvSpPr txBox="1"/>
          <p:nvPr/>
        </p:nvSpPr>
        <p:spPr>
          <a:xfrm>
            <a:off x="1383041" y="5953539"/>
            <a:ext cx="6906593" cy="584775"/>
          </a:xfrm>
          <a:prstGeom prst="rect">
            <a:avLst/>
          </a:prstGeom>
          <a:noFill/>
        </p:spPr>
        <p:txBody>
          <a:bodyPr wrap="square" rtlCol="0">
            <a:spAutoFit/>
          </a:bodyPr>
          <a:lstStyle/>
          <a:p>
            <a:r>
              <a:rPr lang="en-US" sz="1600" dirty="0"/>
              <a:t>Gray – absorption of 1 joule of radiation energy per kilogram of matter</a:t>
            </a:r>
          </a:p>
          <a:p>
            <a:r>
              <a:rPr lang="en-US" sz="1600" dirty="0"/>
              <a:t>Becquerel – 1 disintegration per second</a:t>
            </a:r>
          </a:p>
        </p:txBody>
      </p:sp>
      <p:sp>
        <p:nvSpPr>
          <p:cNvPr id="6" name="TextBox 5">
            <a:extLst>
              <a:ext uri="{FF2B5EF4-FFF2-40B4-BE49-F238E27FC236}">
                <a16:creationId xmlns:a16="http://schemas.microsoft.com/office/drawing/2014/main" id="{65393679-FD62-C6E3-8E85-FC6A9ECA41BE}"/>
              </a:ext>
            </a:extLst>
          </p:cNvPr>
          <p:cNvSpPr txBox="1"/>
          <p:nvPr/>
        </p:nvSpPr>
        <p:spPr>
          <a:xfrm>
            <a:off x="405019" y="6488668"/>
            <a:ext cx="449342" cy="369332"/>
          </a:xfrm>
          <a:prstGeom prst="rect">
            <a:avLst/>
          </a:prstGeom>
          <a:noFill/>
        </p:spPr>
        <p:txBody>
          <a:bodyPr wrap="square">
            <a:spAutoFit/>
          </a:bodyPr>
          <a:lstStyle/>
          <a:p>
            <a:r>
              <a:rPr lang="en-US" dirty="0">
                <a:solidFill>
                  <a:srgbClr val="FF0000"/>
                </a:solidFill>
              </a:rPr>
              <a:t>13</a:t>
            </a:r>
          </a:p>
        </p:txBody>
      </p:sp>
    </p:spTree>
    <p:extLst>
      <p:ext uri="{BB962C8B-B14F-4D97-AF65-F5344CB8AC3E}">
        <p14:creationId xmlns:p14="http://schemas.microsoft.com/office/powerpoint/2010/main" val="235945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129D-B37F-E272-D497-E41ADF13D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97F84-33E1-EFCD-F56C-E4A79BCA00A9}"/>
              </a:ext>
            </a:extLst>
          </p:cNvPr>
          <p:cNvSpPr>
            <a:spLocks noGrp="1"/>
          </p:cNvSpPr>
          <p:nvPr>
            <p:ph type="title"/>
          </p:nvPr>
        </p:nvSpPr>
        <p:spPr>
          <a:xfrm>
            <a:off x="965198" y="659060"/>
            <a:ext cx="7213600" cy="1081250"/>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UNSCEAR 2000 Report</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Radon Dose Calculations (cont.)</a:t>
            </a:r>
          </a:p>
        </p:txBody>
      </p:sp>
      <p:sp>
        <p:nvSpPr>
          <p:cNvPr id="3" name="Content Placeholder 2">
            <a:extLst>
              <a:ext uri="{FF2B5EF4-FFF2-40B4-BE49-F238E27FC236}">
                <a16:creationId xmlns:a16="http://schemas.microsoft.com/office/drawing/2014/main" id="{F27AE116-B87A-AE0B-AE91-FF40C29DB39A}"/>
              </a:ext>
            </a:extLst>
          </p:cNvPr>
          <p:cNvSpPr>
            <a:spLocks noGrp="1"/>
          </p:cNvSpPr>
          <p:nvPr>
            <p:ph idx="1"/>
          </p:nvPr>
        </p:nvSpPr>
        <p:spPr>
          <a:xfrm>
            <a:off x="854363" y="1817204"/>
            <a:ext cx="7435273" cy="4671464"/>
          </a:xfrm>
        </p:spPr>
        <p:txBody>
          <a:bodyPr>
            <a:normAutofit/>
          </a:bodyPr>
          <a:lstStyle/>
          <a:p>
            <a:pPr>
              <a:spcBef>
                <a:spcPts val="0"/>
              </a:spcBef>
              <a:spcAft>
                <a:spcPts val="600"/>
              </a:spcAft>
            </a:pPr>
            <a:r>
              <a:rPr lang="en-US" sz="2400" dirty="0">
                <a:ea typeface="Calibri" panose="020F0502020204030204" pitchFamily="34" charset="0"/>
              </a:rPr>
              <a:t>Basis for dose calculations (cont.)  </a:t>
            </a:r>
            <a:endParaRPr lang="en-US" sz="2400" dirty="0">
              <a:effectLst/>
              <a:ea typeface="Calibri" panose="020F0502020204030204" pitchFamily="34" charset="0"/>
            </a:endParaRPr>
          </a:p>
          <a:p>
            <a:pPr lvl="1">
              <a:lnSpc>
                <a:spcPct val="100000"/>
              </a:lnSpc>
              <a:spcBef>
                <a:spcPts val="600"/>
              </a:spcBef>
              <a:spcAft>
                <a:spcPts val="600"/>
              </a:spcAft>
              <a:buFont typeface="Trebuchet MS" panose="020B0603020202020204" pitchFamily="34" charset="0"/>
              <a:buChar char="―"/>
            </a:pPr>
            <a:r>
              <a:rPr lang="en-US" sz="2000" dirty="0">
                <a:effectLst/>
                <a:ea typeface="Calibri" panose="020F0502020204030204" pitchFamily="34" charset="0"/>
              </a:rPr>
              <a:t>Absorbed dose </a:t>
            </a:r>
            <a:r>
              <a:rPr lang="en-US" sz="2000" dirty="0">
                <a:ea typeface="Calibri" panose="020F0502020204030204" pitchFamily="34" charset="0"/>
              </a:rPr>
              <a:t>coefficient</a:t>
            </a:r>
            <a:r>
              <a:rPr lang="en-US" sz="2000" dirty="0">
                <a:effectLst/>
                <a:ea typeface="Calibri" panose="020F0502020204030204" pitchFamily="34" charset="0"/>
              </a:rPr>
              <a:t> of 9 </a:t>
            </a:r>
            <a:r>
              <a:rPr lang="en-US" sz="2000" dirty="0" err="1"/>
              <a:t>nSv</a:t>
            </a:r>
            <a:r>
              <a:rPr lang="en-US" sz="2000" dirty="0"/>
              <a:t> (Bq hour m</a:t>
            </a:r>
            <a:r>
              <a:rPr lang="en-US" sz="2000" baseline="30000" dirty="0"/>
              <a:t>-3</a:t>
            </a:r>
            <a:r>
              <a:rPr lang="en-US" sz="2000" dirty="0"/>
              <a:t>)</a:t>
            </a:r>
            <a:r>
              <a:rPr lang="en-US" sz="2000" baseline="30000" dirty="0"/>
              <a:t>-1</a:t>
            </a:r>
            <a:r>
              <a:rPr lang="en-US" sz="2000" dirty="0"/>
              <a:t> used in past UNSCEAR </a:t>
            </a:r>
            <a:r>
              <a:rPr lang="en-US" sz="2000" dirty="0" err="1"/>
              <a:t>calculations</a:t>
            </a:r>
            <a:r>
              <a:rPr lang="en-US" sz="2200" baseline="30000" dirty="0" err="1"/>
              <a:t>b,c</a:t>
            </a:r>
            <a:r>
              <a:rPr lang="en-US" sz="2200" dirty="0"/>
              <a:t> </a:t>
            </a:r>
            <a:r>
              <a:rPr lang="en-US" sz="2000" dirty="0"/>
              <a:t>still considered appropriate for </a:t>
            </a:r>
            <a:r>
              <a:rPr lang="en-US" sz="2000" u="sng" dirty="0"/>
              <a:t>average effective dose</a:t>
            </a:r>
            <a:r>
              <a:rPr lang="en-US" sz="2000" dirty="0"/>
              <a:t> </a:t>
            </a:r>
            <a:r>
              <a:rPr lang="en-US" sz="2000" dirty="0" err="1"/>
              <a:t>calculations</a:t>
            </a:r>
            <a:r>
              <a:rPr lang="en-US" sz="2200" baseline="30000" dirty="0" err="1"/>
              <a:t>a</a:t>
            </a:r>
            <a:r>
              <a:rPr lang="en-US" sz="2000" dirty="0"/>
              <a:t> (i.e., used in following dose calculations)</a:t>
            </a:r>
          </a:p>
          <a:p>
            <a:pPr lvl="1">
              <a:lnSpc>
                <a:spcPct val="100000"/>
              </a:lnSpc>
              <a:spcBef>
                <a:spcPts val="600"/>
              </a:spcBef>
              <a:buFont typeface="Calibri" panose="020F0502020204030204" pitchFamily="34" charset="0"/>
              <a:buChar char="―"/>
            </a:pPr>
            <a:r>
              <a:rPr lang="en-US" sz="2000" dirty="0">
                <a:effectLst/>
                <a:ea typeface="Calibri" panose="020F0502020204030204" pitchFamily="34" charset="0"/>
              </a:rPr>
              <a:t> Population-weighted </a:t>
            </a:r>
            <a:r>
              <a:rPr lang="en-US" sz="2000" u="sng" dirty="0">
                <a:effectLst/>
                <a:ea typeface="Calibri" panose="020F0502020204030204" pitchFamily="34" charset="0"/>
              </a:rPr>
              <a:t>global average</a:t>
            </a:r>
            <a:r>
              <a:rPr lang="en-US" sz="2000" dirty="0">
                <a:effectLst/>
                <a:ea typeface="Calibri" panose="020F0502020204030204" pitchFamily="34" charset="0"/>
              </a:rPr>
              <a:t> Rn-222</a:t>
            </a:r>
          </a:p>
          <a:p>
            <a:pPr marL="457200" lvl="1" indent="0">
              <a:lnSpc>
                <a:spcPct val="100000"/>
              </a:lnSpc>
              <a:spcBef>
                <a:spcPts val="0"/>
              </a:spcBef>
              <a:buNone/>
            </a:pPr>
            <a:r>
              <a:rPr lang="en-US" sz="2000" dirty="0">
                <a:ea typeface="Calibri" panose="020F0502020204030204" pitchFamily="34" charset="0"/>
              </a:rPr>
              <a:t>    </a:t>
            </a:r>
            <a:r>
              <a:rPr lang="en-US" sz="2000" dirty="0">
                <a:effectLst/>
                <a:ea typeface="Calibri" panose="020F0502020204030204" pitchFamily="34" charset="0"/>
              </a:rPr>
              <a:t> </a:t>
            </a:r>
            <a:r>
              <a:rPr lang="en-US" sz="2000" dirty="0" err="1">
                <a:effectLst/>
                <a:ea typeface="Calibri" panose="020F0502020204030204" pitchFamily="34" charset="0"/>
              </a:rPr>
              <a:t>concentrations</a:t>
            </a:r>
            <a:r>
              <a:rPr lang="en-US" sz="2200" baseline="30000" dirty="0" err="1">
                <a:ea typeface="Calibri" panose="020F0502020204030204" pitchFamily="34" charset="0"/>
              </a:rPr>
              <a:t>a</a:t>
            </a:r>
            <a:r>
              <a:rPr lang="en-US" sz="2000" dirty="0">
                <a:effectLst/>
                <a:ea typeface="Calibri" panose="020F0502020204030204" pitchFamily="34" charset="0"/>
              </a:rPr>
              <a:t> of 40 </a:t>
            </a:r>
            <a:r>
              <a:rPr lang="en-US" sz="2000" dirty="0" err="1">
                <a:effectLst/>
                <a:ea typeface="Calibri" panose="020F0502020204030204" pitchFamily="34" charset="0"/>
              </a:rPr>
              <a:t>Bq</a:t>
            </a:r>
            <a:r>
              <a:rPr lang="en-US" sz="2000" dirty="0">
                <a:effectLst/>
                <a:ea typeface="Calibri" panose="020F0502020204030204" pitchFamily="34" charset="0"/>
              </a:rPr>
              <a:t>/m</a:t>
            </a:r>
            <a:r>
              <a:rPr lang="en-US" sz="2000" baseline="30000" dirty="0">
                <a:effectLst/>
                <a:ea typeface="Calibri" panose="020F0502020204030204" pitchFamily="34" charset="0"/>
              </a:rPr>
              <a:t>3</a:t>
            </a:r>
            <a:r>
              <a:rPr lang="en-US" sz="2000" dirty="0">
                <a:effectLst/>
                <a:ea typeface="Calibri" panose="020F0502020204030204" pitchFamily="34" charset="0"/>
              </a:rPr>
              <a:t> (1.08 </a:t>
            </a:r>
            <a:r>
              <a:rPr lang="en-US" sz="2000" dirty="0" err="1">
                <a:effectLst/>
                <a:ea typeface="Calibri" panose="020F0502020204030204" pitchFamily="34" charset="0"/>
              </a:rPr>
              <a:t>pCi</a:t>
            </a:r>
            <a:r>
              <a:rPr lang="en-US" sz="2000" dirty="0">
                <a:effectLst/>
                <a:ea typeface="Calibri" panose="020F0502020204030204" pitchFamily="34" charset="0"/>
              </a:rPr>
              <a:t>/L) indoors and</a:t>
            </a:r>
          </a:p>
          <a:p>
            <a:pPr marL="457200" lvl="1" indent="0">
              <a:lnSpc>
                <a:spcPct val="100000"/>
              </a:lnSpc>
              <a:spcBef>
                <a:spcPts val="0"/>
              </a:spcBef>
              <a:spcAft>
                <a:spcPts val="600"/>
              </a:spcAft>
              <a:buNone/>
            </a:pPr>
            <a:r>
              <a:rPr lang="en-US" sz="2000" dirty="0">
                <a:ea typeface="Calibri" panose="020F0502020204030204" pitchFamily="34" charset="0"/>
              </a:rPr>
              <a:t>    </a:t>
            </a:r>
            <a:r>
              <a:rPr lang="en-US" sz="2000" dirty="0">
                <a:effectLst/>
                <a:ea typeface="Calibri" panose="020F0502020204030204" pitchFamily="34" charset="0"/>
              </a:rPr>
              <a:t> 10 </a:t>
            </a:r>
            <a:r>
              <a:rPr lang="en-US" sz="2000" dirty="0" err="1">
                <a:effectLst/>
                <a:ea typeface="Calibri" panose="020F0502020204030204" pitchFamily="34" charset="0"/>
              </a:rPr>
              <a:t>Bq</a:t>
            </a:r>
            <a:r>
              <a:rPr lang="en-US" sz="2000" dirty="0">
                <a:effectLst/>
                <a:ea typeface="Calibri" panose="020F0502020204030204" pitchFamily="34" charset="0"/>
              </a:rPr>
              <a:t>/m</a:t>
            </a:r>
            <a:r>
              <a:rPr lang="en-US" sz="2000" baseline="30000" dirty="0">
                <a:effectLst/>
                <a:ea typeface="Calibri" panose="020F0502020204030204" pitchFamily="34" charset="0"/>
              </a:rPr>
              <a:t>3</a:t>
            </a:r>
            <a:r>
              <a:rPr lang="en-US" sz="2000" dirty="0">
                <a:effectLst/>
                <a:ea typeface="Calibri" panose="020F0502020204030204" pitchFamily="34" charset="0"/>
              </a:rPr>
              <a:t> (0.27 </a:t>
            </a:r>
            <a:r>
              <a:rPr lang="en-US" sz="2000" dirty="0" err="1">
                <a:effectLst/>
                <a:ea typeface="Calibri" panose="020F0502020204030204" pitchFamily="34" charset="0"/>
              </a:rPr>
              <a:t>pCi</a:t>
            </a:r>
            <a:r>
              <a:rPr lang="en-US" sz="2000" dirty="0">
                <a:effectLst/>
                <a:ea typeface="Calibri" panose="020F0502020204030204" pitchFamily="34" charset="0"/>
              </a:rPr>
              <a:t>/L) outdoors</a:t>
            </a:r>
          </a:p>
          <a:p>
            <a:pPr lvl="1">
              <a:lnSpc>
                <a:spcPct val="100000"/>
              </a:lnSpc>
              <a:spcBef>
                <a:spcPts val="600"/>
              </a:spcBef>
              <a:buFont typeface="Calibri" panose="020F0502020204030204" pitchFamily="34" charset="0"/>
              <a:buChar char="―"/>
            </a:pPr>
            <a:r>
              <a:rPr lang="en-US" sz="2000" dirty="0">
                <a:ea typeface="Calibri" panose="020F0502020204030204" pitchFamily="34" charset="0"/>
              </a:rPr>
              <a:t> Equilibrium factors of 0.4 for indoor </a:t>
            </a:r>
            <a:r>
              <a:rPr lang="en-US" sz="2000" dirty="0" err="1">
                <a:ea typeface="Calibri" panose="020F0502020204030204" pitchFamily="34" charset="0"/>
              </a:rPr>
              <a:t>radon</a:t>
            </a:r>
            <a:r>
              <a:rPr lang="en-US" sz="2200" baseline="30000" dirty="0" err="1">
                <a:ea typeface="Calibri" panose="020F0502020204030204" pitchFamily="34" charset="0"/>
              </a:rPr>
              <a:t>d</a:t>
            </a:r>
            <a:r>
              <a:rPr lang="en-US" sz="2000" dirty="0">
                <a:ea typeface="Calibri" panose="020F0502020204030204" pitchFamily="34" charset="0"/>
              </a:rPr>
              <a:t> and 0.6 for</a:t>
            </a:r>
          </a:p>
          <a:p>
            <a:pPr marL="457200" lvl="1" indent="0">
              <a:lnSpc>
                <a:spcPct val="100000"/>
              </a:lnSpc>
              <a:spcBef>
                <a:spcPts val="0"/>
              </a:spcBef>
              <a:buNone/>
            </a:pPr>
            <a:r>
              <a:rPr lang="en-US" sz="2000" dirty="0">
                <a:ea typeface="Calibri" panose="020F0502020204030204" pitchFamily="34" charset="0"/>
              </a:rPr>
              <a:t>     outdoor </a:t>
            </a:r>
            <a:r>
              <a:rPr lang="en-US" sz="2000" dirty="0" err="1">
                <a:ea typeface="Calibri" panose="020F0502020204030204" pitchFamily="34" charset="0"/>
              </a:rPr>
              <a:t>radon</a:t>
            </a:r>
            <a:r>
              <a:rPr lang="en-US" sz="2200" baseline="30000" dirty="0" err="1">
                <a:ea typeface="Calibri" panose="020F0502020204030204" pitchFamily="34" charset="0"/>
              </a:rPr>
              <a:t>e</a:t>
            </a:r>
            <a:r>
              <a:rPr lang="en-US" sz="2000" dirty="0">
                <a:ea typeface="Calibri" panose="020F0502020204030204" pitchFamily="34" charset="0"/>
              </a:rPr>
              <a:t> (factors defined to permit radon</a:t>
            </a:r>
          </a:p>
          <a:p>
            <a:pPr marL="457200" lvl="1" indent="0">
              <a:lnSpc>
                <a:spcPct val="100000"/>
              </a:lnSpc>
              <a:spcBef>
                <a:spcPts val="0"/>
              </a:spcBef>
              <a:buNone/>
            </a:pPr>
            <a:r>
              <a:rPr lang="en-US" sz="2000" dirty="0">
                <a:ea typeface="Calibri" panose="020F0502020204030204" pitchFamily="34" charset="0"/>
              </a:rPr>
              <a:t>     exposure estimates in terms of potential alpha particle</a:t>
            </a:r>
          </a:p>
          <a:p>
            <a:pPr marL="457200" lvl="1" indent="0">
              <a:lnSpc>
                <a:spcPct val="100000"/>
              </a:lnSpc>
              <a:spcBef>
                <a:spcPts val="0"/>
              </a:spcBef>
              <a:buNone/>
            </a:pPr>
            <a:r>
              <a:rPr lang="en-US" sz="2000" dirty="0">
                <a:ea typeface="Calibri" panose="020F0502020204030204" pitchFamily="34" charset="0"/>
              </a:rPr>
              <a:t>     energy concentration from measurements of radon gas</a:t>
            </a:r>
          </a:p>
          <a:p>
            <a:pPr marL="457200" lvl="1" indent="0">
              <a:lnSpc>
                <a:spcPct val="100000"/>
              </a:lnSpc>
              <a:spcBef>
                <a:spcPts val="0"/>
              </a:spcBef>
              <a:buNone/>
            </a:pPr>
            <a:r>
              <a:rPr lang="en-US" sz="2000" dirty="0">
                <a:ea typeface="Calibri" panose="020F0502020204030204" pitchFamily="34" charset="0"/>
              </a:rPr>
              <a:t>     concentration)</a:t>
            </a:r>
          </a:p>
        </p:txBody>
      </p:sp>
      <p:sp>
        <p:nvSpPr>
          <p:cNvPr id="5" name="TextBox 4">
            <a:extLst>
              <a:ext uri="{FF2B5EF4-FFF2-40B4-BE49-F238E27FC236}">
                <a16:creationId xmlns:a16="http://schemas.microsoft.com/office/drawing/2014/main" id="{3E86BC7A-A33C-669A-5F8B-D52A2C2116D0}"/>
              </a:ext>
            </a:extLst>
          </p:cNvPr>
          <p:cNvSpPr txBox="1"/>
          <p:nvPr/>
        </p:nvSpPr>
        <p:spPr>
          <a:xfrm>
            <a:off x="414960" y="6488668"/>
            <a:ext cx="439404" cy="369332"/>
          </a:xfrm>
          <a:prstGeom prst="rect">
            <a:avLst/>
          </a:prstGeom>
          <a:noFill/>
        </p:spPr>
        <p:txBody>
          <a:bodyPr wrap="square">
            <a:spAutoFit/>
          </a:bodyPr>
          <a:lstStyle/>
          <a:p>
            <a:r>
              <a:rPr lang="en-US" dirty="0">
                <a:solidFill>
                  <a:srgbClr val="FF0000"/>
                </a:solidFill>
              </a:rPr>
              <a:t>14</a:t>
            </a:r>
          </a:p>
        </p:txBody>
      </p:sp>
    </p:spTree>
    <p:extLst>
      <p:ext uri="{BB962C8B-B14F-4D97-AF65-F5344CB8AC3E}">
        <p14:creationId xmlns:p14="http://schemas.microsoft.com/office/powerpoint/2010/main" val="229646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129D-B37F-E272-D497-E41ADF13D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97F84-33E1-EFCD-F56C-E4A79BCA00A9}"/>
              </a:ext>
            </a:extLst>
          </p:cNvPr>
          <p:cNvSpPr>
            <a:spLocks noGrp="1"/>
          </p:cNvSpPr>
          <p:nvPr>
            <p:ph type="title"/>
          </p:nvPr>
        </p:nvSpPr>
        <p:spPr>
          <a:xfrm>
            <a:off x="965198" y="590235"/>
            <a:ext cx="7213600" cy="1091081"/>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UNSCEAR 2000 Report</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Radon Dose Calculations (cont.)</a:t>
            </a:r>
          </a:p>
        </p:txBody>
      </p:sp>
      <p:sp>
        <p:nvSpPr>
          <p:cNvPr id="3" name="Content Placeholder 2">
            <a:extLst>
              <a:ext uri="{FF2B5EF4-FFF2-40B4-BE49-F238E27FC236}">
                <a16:creationId xmlns:a16="http://schemas.microsoft.com/office/drawing/2014/main" id="{F27AE116-B87A-AE0B-AE91-FF40C29DB39A}"/>
              </a:ext>
            </a:extLst>
          </p:cNvPr>
          <p:cNvSpPr>
            <a:spLocks noGrp="1"/>
          </p:cNvSpPr>
          <p:nvPr>
            <p:ph idx="1"/>
          </p:nvPr>
        </p:nvSpPr>
        <p:spPr>
          <a:xfrm>
            <a:off x="854363" y="1940407"/>
            <a:ext cx="7435273" cy="4106432"/>
          </a:xfrm>
        </p:spPr>
        <p:txBody>
          <a:bodyPr>
            <a:normAutofit/>
          </a:bodyPr>
          <a:lstStyle/>
          <a:p>
            <a:pPr>
              <a:spcBef>
                <a:spcPts val="0"/>
              </a:spcBef>
              <a:spcAft>
                <a:spcPts val="600"/>
              </a:spcAft>
            </a:pPr>
            <a:r>
              <a:rPr lang="en-US" sz="2400" dirty="0">
                <a:ea typeface="Calibri" panose="020F0502020204030204" pitchFamily="34" charset="0"/>
              </a:rPr>
              <a:t>Basis for dose calculations (cont.)  </a:t>
            </a:r>
            <a:endParaRPr lang="en-US" sz="2400" dirty="0">
              <a:effectLst/>
              <a:ea typeface="Calibri" panose="020F0502020204030204" pitchFamily="34" charset="0"/>
            </a:endParaRPr>
          </a:p>
          <a:p>
            <a:pPr lvl="1">
              <a:lnSpc>
                <a:spcPct val="100000"/>
              </a:lnSpc>
              <a:spcBef>
                <a:spcPts val="600"/>
              </a:spcBef>
              <a:buFont typeface="Calibri" panose="020F0502020204030204" pitchFamily="34" charset="0"/>
              <a:buChar char="―"/>
            </a:pPr>
            <a:r>
              <a:rPr lang="en-US" sz="2000" dirty="0">
                <a:ea typeface="Calibri" panose="020F0502020204030204" pitchFamily="34" charset="0"/>
              </a:rPr>
              <a:t> Occupancy </a:t>
            </a:r>
            <a:r>
              <a:rPr lang="en-US" sz="2000" dirty="0" err="1">
                <a:effectLst/>
                <a:ea typeface="Calibri" panose="020F0502020204030204" pitchFamily="34" charset="0"/>
              </a:rPr>
              <a:t>factors</a:t>
            </a:r>
            <a:r>
              <a:rPr lang="en-US" sz="2200" baseline="30000" dirty="0" err="1">
                <a:effectLst/>
                <a:ea typeface="Calibri" panose="020F0502020204030204" pitchFamily="34" charset="0"/>
              </a:rPr>
              <a:t>a</a:t>
            </a:r>
            <a:r>
              <a:rPr lang="en-US" sz="2000" dirty="0">
                <a:effectLst/>
                <a:ea typeface="Calibri" panose="020F0502020204030204" pitchFamily="34" charset="0"/>
              </a:rPr>
              <a:t> of 0.8 indoor (7000 hours per y</a:t>
            </a:r>
            <a:r>
              <a:rPr lang="en-US" sz="2000" dirty="0">
                <a:ea typeface="Calibri" panose="020F0502020204030204" pitchFamily="34" charset="0"/>
              </a:rPr>
              <a:t>ear)</a:t>
            </a:r>
          </a:p>
          <a:p>
            <a:pPr marL="457200" lvl="1" indent="0">
              <a:lnSpc>
                <a:spcPct val="100000"/>
              </a:lnSpc>
              <a:spcBef>
                <a:spcPts val="0"/>
              </a:spcBef>
              <a:spcAft>
                <a:spcPts val="600"/>
              </a:spcAft>
              <a:buNone/>
            </a:pPr>
            <a:r>
              <a:rPr lang="en-US" sz="2000" dirty="0">
                <a:ea typeface="Calibri" panose="020F0502020204030204" pitchFamily="34" charset="0"/>
              </a:rPr>
              <a:t>     and 0.2 outdoor (1760 hours per year)</a:t>
            </a:r>
          </a:p>
          <a:p>
            <a:pPr lvl="1">
              <a:lnSpc>
                <a:spcPct val="100000"/>
              </a:lnSpc>
              <a:spcBef>
                <a:spcPts val="600"/>
              </a:spcBef>
              <a:buFont typeface="Calibri" panose="020F0502020204030204" pitchFamily="34" charset="0"/>
              <a:buChar char="―"/>
            </a:pPr>
            <a:r>
              <a:rPr lang="en-US" sz="2000" dirty="0">
                <a:ea typeface="Calibri" panose="020F0502020204030204" pitchFamily="34" charset="0"/>
              </a:rPr>
              <a:t> Despite </a:t>
            </a:r>
            <a:r>
              <a:rPr lang="en-US" sz="2000" dirty="0"/>
              <a:t>very short Rn-220 half-life of 55.8 seconds,</a:t>
            </a:r>
          </a:p>
          <a:p>
            <a:pPr marL="457200" lvl="1" indent="0">
              <a:lnSpc>
                <a:spcPct val="100000"/>
              </a:lnSpc>
              <a:spcBef>
                <a:spcPts val="0"/>
              </a:spcBef>
              <a:buNone/>
            </a:pPr>
            <a:r>
              <a:rPr lang="en-US" sz="2000" dirty="0"/>
              <a:t>     UNSCEAR report included Rn-220 global average indoor</a:t>
            </a:r>
          </a:p>
          <a:p>
            <a:pPr marL="457200" lvl="1" indent="0">
              <a:lnSpc>
                <a:spcPct val="100000"/>
              </a:lnSpc>
              <a:spcBef>
                <a:spcPts val="0"/>
              </a:spcBef>
              <a:buNone/>
            </a:pPr>
            <a:r>
              <a:rPr lang="en-US" sz="2000" dirty="0"/>
              <a:t>     and outdoor </a:t>
            </a:r>
            <a:r>
              <a:rPr lang="en-US" sz="2000" dirty="0" err="1"/>
              <a:t>concentrations</a:t>
            </a:r>
            <a:r>
              <a:rPr lang="en-US" sz="2200" baseline="30000" dirty="0" err="1"/>
              <a:t>a</a:t>
            </a:r>
            <a:r>
              <a:rPr lang="en-US" sz="2000" dirty="0"/>
              <a:t> of </a:t>
            </a:r>
            <a:r>
              <a:rPr lang="en-US" sz="2000" dirty="0">
                <a:ea typeface="Calibri" panose="020F0502020204030204" pitchFamily="34" charset="0"/>
              </a:rPr>
              <a:t>0.3 </a:t>
            </a:r>
            <a:r>
              <a:rPr lang="en-US" sz="2000" dirty="0" err="1">
                <a:ea typeface="Calibri" panose="020F0502020204030204" pitchFamily="34" charset="0"/>
              </a:rPr>
              <a:t>Bq</a:t>
            </a:r>
            <a:r>
              <a:rPr lang="en-US" sz="2000" dirty="0">
                <a:ea typeface="Calibri" panose="020F0502020204030204" pitchFamily="34" charset="0"/>
              </a:rPr>
              <a:t>/m</a:t>
            </a:r>
            <a:r>
              <a:rPr lang="en-US" sz="2000" baseline="30000" dirty="0">
                <a:ea typeface="Calibri" panose="020F0502020204030204" pitchFamily="34" charset="0"/>
              </a:rPr>
              <a:t>3</a:t>
            </a:r>
            <a:r>
              <a:rPr lang="en-US" sz="2000" dirty="0">
                <a:ea typeface="Calibri" panose="020F0502020204030204" pitchFamily="34" charset="0"/>
              </a:rPr>
              <a:t> and 0.1</a:t>
            </a:r>
          </a:p>
          <a:p>
            <a:pPr marL="457200" lvl="1" indent="0">
              <a:lnSpc>
                <a:spcPct val="100000"/>
              </a:lnSpc>
              <a:spcBef>
                <a:spcPts val="0"/>
              </a:spcBef>
              <a:buNone/>
            </a:pPr>
            <a:r>
              <a:rPr lang="en-US" sz="2000" dirty="0">
                <a:ea typeface="Calibri" panose="020F0502020204030204" pitchFamily="34" charset="0"/>
              </a:rPr>
              <a:t>     </a:t>
            </a:r>
            <a:r>
              <a:rPr lang="en-US" sz="2000" dirty="0" err="1">
                <a:ea typeface="Calibri" panose="020F0502020204030204" pitchFamily="34" charset="0"/>
              </a:rPr>
              <a:t>Bq</a:t>
            </a:r>
            <a:r>
              <a:rPr lang="en-US" sz="2000" dirty="0">
                <a:ea typeface="Calibri" panose="020F0502020204030204" pitchFamily="34" charset="0"/>
              </a:rPr>
              <a:t>/m</a:t>
            </a:r>
            <a:r>
              <a:rPr lang="en-US" sz="2000" baseline="30000" dirty="0">
                <a:ea typeface="Calibri" panose="020F0502020204030204" pitchFamily="34" charset="0"/>
              </a:rPr>
              <a:t>3</a:t>
            </a:r>
            <a:r>
              <a:rPr lang="en-US" sz="2000" dirty="0">
                <a:ea typeface="Calibri" panose="020F0502020204030204" pitchFamily="34" charset="0"/>
              </a:rPr>
              <a:t>, respectively,</a:t>
            </a:r>
            <a:r>
              <a:rPr lang="en-US" sz="2000" dirty="0"/>
              <a:t> in dose calculations*</a:t>
            </a:r>
          </a:p>
          <a:p>
            <a:pPr marL="457200" lvl="1" indent="0">
              <a:lnSpc>
                <a:spcPct val="100000"/>
              </a:lnSpc>
              <a:spcBef>
                <a:spcPts val="0"/>
              </a:spcBef>
              <a:buNone/>
            </a:pPr>
            <a:endParaRPr lang="en-US" sz="2000" dirty="0"/>
          </a:p>
          <a:p>
            <a:pPr marL="457200" lvl="1" indent="0">
              <a:lnSpc>
                <a:spcPct val="100000"/>
              </a:lnSpc>
              <a:spcBef>
                <a:spcPts val="0"/>
              </a:spcBef>
              <a:buNone/>
            </a:pPr>
            <a:endParaRPr lang="en-US" sz="2000" dirty="0"/>
          </a:p>
          <a:p>
            <a:pPr marL="457200" lvl="1" indent="0">
              <a:lnSpc>
                <a:spcPct val="100000"/>
              </a:lnSpc>
              <a:spcBef>
                <a:spcPts val="0"/>
              </a:spcBef>
              <a:buNone/>
            </a:pPr>
            <a:r>
              <a:rPr lang="en-US" sz="1400" dirty="0"/>
              <a:t>* Rn-220 dose becomes more significant contributor to overall radon dose for areas</a:t>
            </a:r>
          </a:p>
          <a:p>
            <a:pPr marL="457200" lvl="1" indent="0">
              <a:lnSpc>
                <a:spcPct val="100000"/>
              </a:lnSpc>
              <a:spcBef>
                <a:spcPts val="0"/>
              </a:spcBef>
              <a:buNone/>
            </a:pPr>
            <a:r>
              <a:rPr lang="en-US" sz="1400" dirty="0"/>
              <a:t>  of world with thorium-rich monazite sands, where Rn-220 concentrations much</a:t>
            </a:r>
          </a:p>
          <a:p>
            <a:pPr marL="457200" lvl="1" indent="0">
              <a:lnSpc>
                <a:spcPct val="100000"/>
              </a:lnSpc>
              <a:spcBef>
                <a:spcPts val="0"/>
              </a:spcBef>
              <a:buNone/>
            </a:pPr>
            <a:r>
              <a:rPr lang="en-US" sz="1400" dirty="0"/>
              <a:t>  higher</a:t>
            </a:r>
          </a:p>
        </p:txBody>
      </p:sp>
    </p:spTree>
    <p:extLst>
      <p:ext uri="{BB962C8B-B14F-4D97-AF65-F5344CB8AC3E}">
        <p14:creationId xmlns:p14="http://schemas.microsoft.com/office/powerpoint/2010/main" val="41554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129D-B37F-E272-D497-E41ADF13D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97F84-33E1-EFCD-F56C-E4A79BCA00A9}"/>
              </a:ext>
            </a:extLst>
          </p:cNvPr>
          <p:cNvSpPr>
            <a:spLocks noGrp="1"/>
          </p:cNvSpPr>
          <p:nvPr>
            <p:ph type="title"/>
          </p:nvPr>
        </p:nvSpPr>
        <p:spPr>
          <a:xfrm>
            <a:off x="965199" y="1062184"/>
            <a:ext cx="7213600" cy="678126"/>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UNSCEAR Radon Doses</a:t>
            </a:r>
          </a:p>
        </p:txBody>
      </p:sp>
      <p:sp>
        <p:nvSpPr>
          <p:cNvPr id="3" name="Content Placeholder 2">
            <a:extLst>
              <a:ext uri="{FF2B5EF4-FFF2-40B4-BE49-F238E27FC236}">
                <a16:creationId xmlns:a16="http://schemas.microsoft.com/office/drawing/2014/main" id="{F27AE116-B87A-AE0B-AE91-FF40C29DB39A}"/>
              </a:ext>
            </a:extLst>
          </p:cNvPr>
          <p:cNvSpPr>
            <a:spLocks noGrp="1"/>
          </p:cNvSpPr>
          <p:nvPr>
            <p:ph idx="1"/>
          </p:nvPr>
        </p:nvSpPr>
        <p:spPr>
          <a:xfrm>
            <a:off x="854362" y="2048561"/>
            <a:ext cx="7435273" cy="4163396"/>
          </a:xfrm>
        </p:spPr>
        <p:txBody>
          <a:bodyPr>
            <a:normAutofit/>
          </a:bodyPr>
          <a:lstStyle/>
          <a:p>
            <a:pPr>
              <a:lnSpc>
                <a:spcPct val="100000"/>
              </a:lnSpc>
              <a:spcBef>
                <a:spcPts val="0"/>
              </a:spcBef>
              <a:spcAft>
                <a:spcPts val="600"/>
              </a:spcAft>
            </a:pPr>
            <a:r>
              <a:rPr lang="en-US" sz="2400" dirty="0">
                <a:effectLst/>
                <a:ea typeface="Calibri" panose="020F0502020204030204" pitchFamily="34" charset="0"/>
              </a:rPr>
              <a:t>Indoor and outdoor </a:t>
            </a:r>
            <a:r>
              <a:rPr lang="en-US" sz="2400" dirty="0">
                <a:ea typeface="Calibri" panose="020F0502020204030204" pitchFamily="34" charset="0"/>
              </a:rPr>
              <a:t>Rn-222</a:t>
            </a:r>
            <a:r>
              <a:rPr lang="en-US" sz="2400" dirty="0">
                <a:effectLst/>
                <a:ea typeface="Calibri" panose="020F0502020204030204" pitchFamily="34" charset="0"/>
              </a:rPr>
              <a:t> concentrations result in global average annual effective </a:t>
            </a:r>
            <a:r>
              <a:rPr lang="en-US" sz="2400" dirty="0" err="1">
                <a:effectLst/>
                <a:ea typeface="Calibri" panose="020F0502020204030204" pitchFamily="34" charset="0"/>
              </a:rPr>
              <a:t>doses</a:t>
            </a:r>
            <a:r>
              <a:rPr lang="en-US" sz="2200" baseline="30000" dirty="0" err="1">
                <a:effectLst/>
                <a:ea typeface="Calibri" panose="020F0502020204030204" pitchFamily="34" charset="0"/>
              </a:rPr>
              <a:t>a</a:t>
            </a:r>
            <a:r>
              <a:rPr lang="en-US" sz="2400" dirty="0">
                <a:effectLst/>
                <a:ea typeface="Calibri" panose="020F0502020204030204" pitchFamily="34" charset="0"/>
              </a:rPr>
              <a:t> of 1.0 mSv (100 mrem) and 0.095 mSv (9.5 mrem),</a:t>
            </a:r>
            <a:r>
              <a:rPr lang="en-US" sz="2400" dirty="0">
                <a:solidFill>
                  <a:schemeClr val="tx1">
                    <a:lumMod val="50000"/>
                    <a:lumOff val="50000"/>
                  </a:schemeClr>
                </a:solidFill>
                <a:effectLst/>
                <a:ea typeface="Calibri" panose="020F0502020204030204" pitchFamily="34" charset="0"/>
              </a:rPr>
              <a:t> </a:t>
            </a:r>
            <a:r>
              <a:rPr lang="en-US" sz="2400" dirty="0">
                <a:effectLst/>
                <a:ea typeface="Calibri" panose="020F0502020204030204" pitchFamily="34" charset="0"/>
              </a:rPr>
              <a:t>respectively</a:t>
            </a:r>
          </a:p>
          <a:p>
            <a:pPr lvl="1">
              <a:lnSpc>
                <a:spcPct val="100000"/>
              </a:lnSpc>
              <a:spcBef>
                <a:spcPts val="600"/>
              </a:spcBef>
              <a:spcAft>
                <a:spcPts val="600"/>
              </a:spcAft>
              <a:buFont typeface="Trebuchet MS" panose="020B0603020202020204" pitchFamily="34" charset="0"/>
              <a:buChar char="―"/>
            </a:pPr>
            <a:r>
              <a:rPr lang="en-US" sz="2000" dirty="0">
                <a:effectLst/>
                <a:ea typeface="Calibri" panose="020F0502020204030204" pitchFamily="34" charset="0"/>
              </a:rPr>
              <a:t>Rn-220 total </a:t>
            </a:r>
            <a:r>
              <a:rPr lang="en-US" sz="2000" u="sng" dirty="0">
                <a:effectLst/>
                <a:ea typeface="Calibri" panose="020F0502020204030204" pitchFamily="34" charset="0"/>
              </a:rPr>
              <a:t>annual</a:t>
            </a:r>
            <a:r>
              <a:rPr lang="en-US" sz="2000" dirty="0">
                <a:effectLst/>
                <a:ea typeface="Calibri" panose="020F0502020204030204" pitchFamily="34" charset="0"/>
              </a:rPr>
              <a:t> effective </a:t>
            </a:r>
            <a:r>
              <a:rPr lang="en-US" sz="2000" dirty="0" err="1">
                <a:effectLst/>
                <a:ea typeface="Calibri" panose="020F0502020204030204" pitchFamily="34" charset="0"/>
              </a:rPr>
              <a:t>dose</a:t>
            </a:r>
            <a:r>
              <a:rPr lang="en-US" sz="2200" baseline="30000" dirty="0" err="1">
                <a:effectLst/>
                <a:ea typeface="Calibri" panose="020F0502020204030204" pitchFamily="34" charset="0"/>
              </a:rPr>
              <a:t>b</a:t>
            </a:r>
            <a:r>
              <a:rPr lang="en-US" sz="2000" dirty="0">
                <a:effectLst/>
                <a:ea typeface="Calibri" panose="020F0502020204030204" pitchFamily="34" charset="0"/>
              </a:rPr>
              <a:t> ≈0.09 mSv (9 mrem)</a:t>
            </a:r>
          </a:p>
          <a:p>
            <a:pPr>
              <a:lnSpc>
                <a:spcPct val="100000"/>
              </a:lnSpc>
              <a:spcBef>
                <a:spcPts val="600"/>
              </a:spcBef>
            </a:pPr>
            <a:r>
              <a:rPr lang="en-US" sz="2400" u="sng" dirty="0">
                <a:solidFill>
                  <a:srgbClr val="FF0000"/>
                </a:solidFill>
                <a:ea typeface="Calibri" panose="020F0502020204030204" pitchFamily="34" charset="0"/>
              </a:rPr>
              <a:t>Total global average</a:t>
            </a:r>
            <a:r>
              <a:rPr lang="en-US" sz="2400" dirty="0">
                <a:solidFill>
                  <a:srgbClr val="FF0000"/>
                </a:solidFill>
                <a:ea typeface="Calibri" panose="020F0502020204030204" pitchFamily="34" charset="0"/>
              </a:rPr>
              <a:t> annual effective dose</a:t>
            </a:r>
            <a:r>
              <a:rPr lang="en-US" sz="2400" dirty="0">
                <a:ea typeface="Calibri" panose="020F0502020204030204" pitchFamily="34" charset="0"/>
              </a:rPr>
              <a:t> from both Rn-222 and Rn-220 radioactive decay is then </a:t>
            </a:r>
            <a:r>
              <a:rPr lang="en-US" sz="2400" dirty="0">
                <a:solidFill>
                  <a:srgbClr val="FF0000"/>
                </a:solidFill>
                <a:ea typeface="Calibri" panose="020F0502020204030204" pitchFamily="34" charset="0"/>
              </a:rPr>
              <a:t>≈1.2 mSv (120 mrem)</a:t>
            </a:r>
            <a:endParaRPr lang="en-US" sz="2400" dirty="0">
              <a:ea typeface="Calibri" panose="020F0502020204030204" pitchFamily="34" charset="0"/>
            </a:endParaRPr>
          </a:p>
        </p:txBody>
      </p:sp>
      <p:sp>
        <p:nvSpPr>
          <p:cNvPr id="5" name="TextBox 4">
            <a:extLst>
              <a:ext uri="{FF2B5EF4-FFF2-40B4-BE49-F238E27FC236}">
                <a16:creationId xmlns:a16="http://schemas.microsoft.com/office/drawing/2014/main" id="{01CE489A-D521-1C55-0456-760492F27037}"/>
              </a:ext>
            </a:extLst>
          </p:cNvPr>
          <p:cNvSpPr txBox="1"/>
          <p:nvPr/>
        </p:nvSpPr>
        <p:spPr>
          <a:xfrm>
            <a:off x="385141" y="6488668"/>
            <a:ext cx="469221" cy="369332"/>
          </a:xfrm>
          <a:prstGeom prst="rect">
            <a:avLst/>
          </a:prstGeom>
          <a:noFill/>
        </p:spPr>
        <p:txBody>
          <a:bodyPr wrap="square">
            <a:spAutoFit/>
          </a:bodyPr>
          <a:lstStyle/>
          <a:p>
            <a:r>
              <a:rPr lang="en-US" dirty="0">
                <a:solidFill>
                  <a:srgbClr val="FF0000"/>
                </a:solidFill>
              </a:rPr>
              <a:t>16</a:t>
            </a:r>
          </a:p>
        </p:txBody>
      </p:sp>
    </p:spTree>
    <p:extLst>
      <p:ext uri="{BB962C8B-B14F-4D97-AF65-F5344CB8AC3E}">
        <p14:creationId xmlns:p14="http://schemas.microsoft.com/office/powerpoint/2010/main" val="417764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20FD-99E3-2334-85B5-D8BF4F05E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02C22-0217-C572-9956-5AE01283A8F2}"/>
              </a:ext>
            </a:extLst>
          </p:cNvPr>
          <p:cNvSpPr>
            <a:spLocks noGrp="1"/>
          </p:cNvSpPr>
          <p:nvPr>
            <p:ph type="title"/>
          </p:nvPr>
        </p:nvSpPr>
        <p:spPr>
          <a:xfrm>
            <a:off x="854363" y="373159"/>
            <a:ext cx="7213600" cy="610319"/>
          </a:xfrm>
        </p:spPr>
        <p:txBody>
          <a:bodyPr>
            <a:noAutofit/>
          </a:bodyPr>
          <a:lstStyle/>
          <a:p>
            <a:pPr algn="ctr"/>
            <a:r>
              <a:rPr lang="en-US" dirty="0">
                <a:solidFill>
                  <a:schemeClr val="tx1"/>
                </a:solidFill>
                <a:latin typeface="Arial" panose="020B0604020202020204" pitchFamily="34" charset="0"/>
                <a:cs typeface="Arial" panose="020B0604020202020204" pitchFamily="34" charset="0"/>
              </a:rPr>
              <a:t>EPA Radon Data</a:t>
            </a:r>
          </a:p>
        </p:txBody>
      </p:sp>
      <p:sp>
        <p:nvSpPr>
          <p:cNvPr id="3" name="Content Placeholder 2">
            <a:extLst>
              <a:ext uri="{FF2B5EF4-FFF2-40B4-BE49-F238E27FC236}">
                <a16:creationId xmlns:a16="http://schemas.microsoft.com/office/drawing/2014/main" id="{479870FE-707C-80C0-7F1D-B9504499FF61}"/>
              </a:ext>
            </a:extLst>
          </p:cNvPr>
          <p:cNvSpPr>
            <a:spLocks noGrp="1"/>
          </p:cNvSpPr>
          <p:nvPr>
            <p:ph idx="1"/>
          </p:nvPr>
        </p:nvSpPr>
        <p:spPr>
          <a:xfrm>
            <a:off x="854363" y="1229524"/>
            <a:ext cx="7435273" cy="4902919"/>
          </a:xfrm>
        </p:spPr>
        <p:txBody>
          <a:bodyPr>
            <a:normAutofit/>
          </a:bodyPr>
          <a:lstStyle/>
          <a:p>
            <a:r>
              <a:rPr lang="en-US" sz="2200" u="sng" dirty="0">
                <a:effectLst/>
                <a:ea typeface="Calibri" panose="020F0502020204030204" pitchFamily="34" charset="0"/>
              </a:rPr>
              <a:t>Average</a:t>
            </a:r>
            <a:r>
              <a:rPr lang="en-US" sz="2200" dirty="0">
                <a:effectLst/>
                <a:ea typeface="Calibri" panose="020F0502020204030204" pitchFamily="34" charset="0"/>
              </a:rPr>
              <a:t> U.S. indoor and outdoor </a:t>
            </a:r>
            <a:r>
              <a:rPr lang="en-US" sz="2200" u="sng" dirty="0">
                <a:effectLst/>
                <a:ea typeface="Calibri" panose="020F0502020204030204" pitchFamily="34" charset="0"/>
              </a:rPr>
              <a:t>radon </a:t>
            </a:r>
            <a:r>
              <a:rPr lang="en-US" sz="2200" u="sng" dirty="0">
                <a:ea typeface="Calibri" panose="020F0502020204030204" pitchFamily="34" charset="0"/>
              </a:rPr>
              <a:t>concentration</a:t>
            </a:r>
            <a:r>
              <a:rPr lang="en-US" sz="2200" u="sng" dirty="0">
                <a:effectLst/>
                <a:ea typeface="Calibri" panose="020F0502020204030204" pitchFamily="34" charset="0"/>
              </a:rPr>
              <a:t>s</a:t>
            </a:r>
            <a:r>
              <a:rPr lang="en-US" sz="2200" dirty="0">
                <a:effectLst/>
                <a:ea typeface="Calibri" panose="020F0502020204030204" pitchFamily="34" charset="0"/>
              </a:rPr>
              <a:t> </a:t>
            </a:r>
            <a:r>
              <a:rPr lang="en-US" sz="2200" dirty="0">
                <a:ea typeface="Calibri" panose="020F0502020204030204" pitchFamily="34" charset="0"/>
              </a:rPr>
              <a:t>are ≈1.3 </a:t>
            </a:r>
            <a:r>
              <a:rPr lang="en-US" sz="2200" dirty="0" err="1">
                <a:ea typeface="Calibri" panose="020F0502020204030204" pitchFamily="34" charset="0"/>
              </a:rPr>
              <a:t>pCi</a:t>
            </a:r>
            <a:r>
              <a:rPr lang="en-US" sz="2200" dirty="0">
                <a:ea typeface="Calibri" panose="020F0502020204030204" pitchFamily="34" charset="0"/>
              </a:rPr>
              <a:t>/L (48 </a:t>
            </a:r>
            <a:r>
              <a:rPr lang="en-US" sz="2200" dirty="0" err="1">
                <a:ea typeface="Calibri" panose="020F0502020204030204" pitchFamily="34" charset="0"/>
              </a:rPr>
              <a:t>Bq</a:t>
            </a:r>
            <a:r>
              <a:rPr lang="en-US" sz="2200" dirty="0">
                <a:ea typeface="Calibri" panose="020F0502020204030204" pitchFamily="34" charset="0"/>
              </a:rPr>
              <a:t>/m</a:t>
            </a:r>
            <a:r>
              <a:rPr lang="en-US" sz="2200" baseline="30000" dirty="0">
                <a:ea typeface="Calibri" panose="020F0502020204030204" pitchFamily="34" charset="0"/>
              </a:rPr>
              <a:t>3</a:t>
            </a:r>
            <a:r>
              <a:rPr lang="en-US" sz="2200" dirty="0">
                <a:ea typeface="Calibri" panose="020F0502020204030204" pitchFamily="34" charset="0"/>
              </a:rPr>
              <a:t>) and ≈0.4 </a:t>
            </a:r>
            <a:r>
              <a:rPr lang="en-US" sz="2200" dirty="0" err="1">
                <a:ea typeface="Calibri" panose="020F0502020204030204" pitchFamily="34" charset="0"/>
              </a:rPr>
              <a:t>pCi</a:t>
            </a:r>
            <a:r>
              <a:rPr lang="en-US" sz="2200" dirty="0">
                <a:ea typeface="Calibri" panose="020F0502020204030204" pitchFamily="34" charset="0"/>
              </a:rPr>
              <a:t>/L (14.8 </a:t>
            </a:r>
            <a:r>
              <a:rPr lang="en-US" sz="2200" dirty="0" err="1">
                <a:ea typeface="Calibri" panose="020F0502020204030204" pitchFamily="34" charset="0"/>
              </a:rPr>
              <a:t>Bq</a:t>
            </a:r>
            <a:r>
              <a:rPr lang="en-US" sz="2200" dirty="0">
                <a:ea typeface="Calibri" panose="020F0502020204030204" pitchFamily="34" charset="0"/>
              </a:rPr>
              <a:t>/m</a:t>
            </a:r>
            <a:r>
              <a:rPr lang="en-US" sz="2200" baseline="30000" dirty="0">
                <a:ea typeface="Calibri" panose="020F0502020204030204" pitchFamily="34" charset="0"/>
              </a:rPr>
              <a:t>3</a:t>
            </a:r>
            <a:r>
              <a:rPr lang="en-US" sz="2200" dirty="0">
                <a:ea typeface="Calibri" panose="020F0502020204030204" pitchFamily="34" charset="0"/>
              </a:rPr>
              <a:t>), respectively, based on EPA 1991 national residential radon </a:t>
            </a:r>
            <a:r>
              <a:rPr lang="en-US" sz="2200" dirty="0" err="1">
                <a:ea typeface="Calibri" panose="020F0502020204030204" pitchFamily="34" charset="0"/>
              </a:rPr>
              <a:t>survey</a:t>
            </a:r>
            <a:r>
              <a:rPr lang="en-US" sz="2200" baseline="30000" dirty="0" err="1">
                <a:ea typeface="Calibri" panose="020F0502020204030204" pitchFamily="34" charset="0"/>
              </a:rPr>
              <a:t>a,b</a:t>
            </a:r>
            <a:r>
              <a:rPr lang="en-US" sz="2200" dirty="0">
                <a:ea typeface="Calibri" panose="020F0502020204030204" pitchFamily="34" charset="0"/>
              </a:rPr>
              <a:t> </a:t>
            </a:r>
          </a:p>
          <a:p>
            <a:pPr lvl="1">
              <a:buFont typeface="Calibri" panose="020F0502020204030204" pitchFamily="34" charset="0"/>
              <a:buChar char="―"/>
            </a:pPr>
            <a:r>
              <a:rPr lang="en-US" sz="1800" dirty="0">
                <a:solidFill>
                  <a:srgbClr val="FF0000"/>
                </a:solidFill>
                <a:effectLst/>
                <a:ea typeface="Calibri" panose="020F0502020204030204" pitchFamily="34" charset="0"/>
              </a:rPr>
              <a:t>Note that EPA indoor and outdoor radon concentrations of 48 </a:t>
            </a:r>
            <a:r>
              <a:rPr lang="en-US" sz="1800" dirty="0" err="1">
                <a:solidFill>
                  <a:srgbClr val="FF0000"/>
                </a:solidFill>
                <a:effectLst/>
                <a:ea typeface="Calibri" panose="020F0502020204030204" pitchFamily="34" charset="0"/>
              </a:rPr>
              <a:t>Bq</a:t>
            </a:r>
            <a:r>
              <a:rPr lang="en-US" sz="1800" dirty="0">
                <a:solidFill>
                  <a:srgbClr val="FF0000"/>
                </a:solidFill>
                <a:effectLst/>
                <a:ea typeface="Calibri" panose="020F0502020204030204" pitchFamily="34" charset="0"/>
              </a:rPr>
              <a:t>/m</a:t>
            </a:r>
            <a:r>
              <a:rPr lang="en-US" sz="1800" baseline="30000" dirty="0">
                <a:solidFill>
                  <a:srgbClr val="FF0000"/>
                </a:solidFill>
                <a:effectLst/>
                <a:ea typeface="Calibri" panose="020F0502020204030204" pitchFamily="34" charset="0"/>
              </a:rPr>
              <a:t>3</a:t>
            </a:r>
            <a:r>
              <a:rPr lang="en-US" sz="1800" dirty="0">
                <a:solidFill>
                  <a:srgbClr val="FF0000"/>
                </a:solidFill>
                <a:effectLst/>
                <a:ea typeface="Calibri" panose="020F0502020204030204" pitchFamily="34" charset="0"/>
              </a:rPr>
              <a:t> and 14.8 </a:t>
            </a:r>
            <a:r>
              <a:rPr lang="en-US" sz="1800" dirty="0" err="1">
                <a:solidFill>
                  <a:srgbClr val="FF0000"/>
                </a:solidFill>
                <a:effectLst/>
                <a:ea typeface="Calibri" panose="020F0502020204030204" pitchFamily="34" charset="0"/>
              </a:rPr>
              <a:t>Bq</a:t>
            </a:r>
            <a:r>
              <a:rPr lang="en-US" sz="1800" dirty="0">
                <a:solidFill>
                  <a:srgbClr val="FF0000"/>
                </a:solidFill>
                <a:effectLst/>
                <a:ea typeface="Calibri" panose="020F0502020204030204" pitchFamily="34" charset="0"/>
              </a:rPr>
              <a:t>/m</a:t>
            </a:r>
            <a:r>
              <a:rPr lang="en-US" sz="1800" baseline="30000" dirty="0">
                <a:solidFill>
                  <a:srgbClr val="FF0000"/>
                </a:solidFill>
                <a:effectLst/>
                <a:ea typeface="Calibri" panose="020F0502020204030204" pitchFamily="34" charset="0"/>
              </a:rPr>
              <a:t>3</a:t>
            </a:r>
            <a:r>
              <a:rPr lang="en-US" sz="1800" dirty="0">
                <a:solidFill>
                  <a:srgbClr val="FF0000"/>
                </a:solidFill>
                <a:effectLst/>
                <a:ea typeface="Calibri" panose="020F0502020204030204" pitchFamily="34" charset="0"/>
              </a:rPr>
              <a:t> about 1.2 and 1.5 times higher than UNSCEAR 2000 Report </a:t>
            </a:r>
            <a:r>
              <a:rPr lang="en-US" sz="1800" u="sng" dirty="0">
                <a:solidFill>
                  <a:srgbClr val="FF0000"/>
                </a:solidFill>
                <a:effectLst/>
                <a:ea typeface="Calibri" panose="020F0502020204030204" pitchFamily="34" charset="0"/>
              </a:rPr>
              <a:t>global average</a:t>
            </a:r>
            <a:r>
              <a:rPr lang="en-US" sz="1800" dirty="0">
                <a:solidFill>
                  <a:srgbClr val="FF0000"/>
                </a:solidFill>
                <a:effectLst/>
                <a:ea typeface="Calibri" panose="020F0502020204030204" pitchFamily="34" charset="0"/>
              </a:rPr>
              <a:t> indoor and outdoor radon concentrations, respectively</a:t>
            </a:r>
          </a:p>
          <a:p>
            <a:r>
              <a:rPr lang="en-US" sz="2200" dirty="0">
                <a:effectLst/>
                <a:ea typeface="Calibri" panose="020F0502020204030204" pitchFamily="34" charset="0"/>
              </a:rPr>
              <a:t>Using UNSCEAR radon annual effective </a:t>
            </a:r>
            <a:r>
              <a:rPr lang="en-US" sz="2200" dirty="0">
                <a:ea typeface="Calibri" panose="020F0502020204030204" pitchFamily="34" charset="0"/>
              </a:rPr>
              <a:t>dose calculation, r</a:t>
            </a:r>
            <a:r>
              <a:rPr lang="en-US" sz="2200" dirty="0">
                <a:effectLst/>
                <a:ea typeface="Calibri" panose="020F0502020204030204" pitchFamily="34" charset="0"/>
              </a:rPr>
              <a:t>esulting U.S. </a:t>
            </a:r>
            <a:r>
              <a:rPr lang="en-US" sz="2200" u="sng" dirty="0">
                <a:effectLst/>
                <a:ea typeface="Calibri" panose="020F0502020204030204" pitchFamily="34" charset="0"/>
              </a:rPr>
              <a:t>average</a:t>
            </a:r>
            <a:r>
              <a:rPr lang="en-US" sz="2200" dirty="0">
                <a:effectLst/>
                <a:ea typeface="Calibri" panose="020F0502020204030204" pitchFamily="34" charset="0"/>
              </a:rPr>
              <a:t> indoor and outdoor </a:t>
            </a:r>
            <a:r>
              <a:rPr lang="en-US" sz="2200" u="sng" dirty="0">
                <a:effectLst/>
                <a:ea typeface="Calibri" panose="020F0502020204030204" pitchFamily="34" charset="0"/>
              </a:rPr>
              <a:t>annual effective doses</a:t>
            </a:r>
            <a:r>
              <a:rPr lang="en-US" sz="2200" dirty="0">
                <a:effectLst/>
                <a:ea typeface="Calibri" panose="020F0502020204030204" pitchFamily="34" charset="0"/>
              </a:rPr>
              <a:t> </a:t>
            </a:r>
            <a:r>
              <a:rPr lang="en-US" sz="2200" dirty="0">
                <a:ea typeface="Calibri" panose="020F0502020204030204" pitchFamily="34" charset="0"/>
              </a:rPr>
              <a:t>would be</a:t>
            </a:r>
            <a:r>
              <a:rPr lang="en-US" sz="2200" dirty="0">
                <a:effectLst/>
                <a:ea typeface="Calibri" panose="020F0502020204030204" pitchFamily="34" charset="0"/>
              </a:rPr>
              <a:t> ≈1.2 mSv (120 mrem) and ≈0.14 mSv (14 mrem), respectively</a:t>
            </a:r>
          </a:p>
          <a:p>
            <a:pPr lvl="1">
              <a:buFont typeface="Calibri" panose="020F0502020204030204" pitchFamily="34" charset="0"/>
              <a:buChar char="―"/>
            </a:pPr>
            <a:r>
              <a:rPr lang="en-US" sz="1800" dirty="0">
                <a:solidFill>
                  <a:srgbClr val="FF0000"/>
                </a:solidFill>
                <a:ea typeface="Calibri" panose="020F0502020204030204" pitchFamily="34" charset="0"/>
              </a:rPr>
              <a:t>Based on EPA radon data, total U.S. average annual effective radon dose calculated to be ≈134 mrem</a:t>
            </a:r>
            <a:endParaRPr lang="en-US" sz="1800" dirty="0"/>
          </a:p>
        </p:txBody>
      </p:sp>
      <p:sp>
        <p:nvSpPr>
          <p:cNvPr id="5" name="TextBox 4">
            <a:extLst>
              <a:ext uri="{FF2B5EF4-FFF2-40B4-BE49-F238E27FC236}">
                <a16:creationId xmlns:a16="http://schemas.microsoft.com/office/drawing/2014/main" id="{004EBCED-5721-6456-4A52-0A4731B04D4F}"/>
              </a:ext>
            </a:extLst>
          </p:cNvPr>
          <p:cNvSpPr txBox="1"/>
          <p:nvPr/>
        </p:nvSpPr>
        <p:spPr>
          <a:xfrm>
            <a:off x="395080" y="6488668"/>
            <a:ext cx="459283" cy="369332"/>
          </a:xfrm>
          <a:prstGeom prst="rect">
            <a:avLst/>
          </a:prstGeom>
          <a:noFill/>
        </p:spPr>
        <p:txBody>
          <a:bodyPr wrap="square">
            <a:spAutoFit/>
          </a:bodyPr>
          <a:lstStyle/>
          <a:p>
            <a:r>
              <a:rPr lang="en-US" dirty="0">
                <a:solidFill>
                  <a:srgbClr val="FF0000"/>
                </a:solidFill>
              </a:rPr>
              <a:t>17</a:t>
            </a:r>
          </a:p>
        </p:txBody>
      </p:sp>
    </p:spTree>
    <p:extLst>
      <p:ext uri="{BB962C8B-B14F-4D97-AF65-F5344CB8AC3E}">
        <p14:creationId xmlns:p14="http://schemas.microsoft.com/office/powerpoint/2010/main" val="133356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C652D-0B30-44E6-059B-85B12D34F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470B0-E4BD-18BA-17B1-0637C97BC574}"/>
              </a:ext>
            </a:extLst>
          </p:cNvPr>
          <p:cNvSpPr>
            <a:spLocks noGrp="1"/>
          </p:cNvSpPr>
          <p:nvPr>
            <p:ph type="title"/>
          </p:nvPr>
        </p:nvSpPr>
        <p:spPr>
          <a:xfrm>
            <a:off x="854363" y="373159"/>
            <a:ext cx="7213600" cy="610319"/>
          </a:xfrm>
        </p:spPr>
        <p:txBody>
          <a:bodyPr>
            <a:noAutofit/>
          </a:bodyPr>
          <a:lstStyle/>
          <a:p>
            <a:pPr algn="ctr"/>
            <a:r>
              <a:rPr lang="en-US" dirty="0">
                <a:solidFill>
                  <a:schemeClr val="tx1"/>
                </a:solidFill>
                <a:latin typeface="Arial" panose="020B0604020202020204" pitchFamily="34" charset="0"/>
                <a:cs typeface="Arial" panose="020B0604020202020204" pitchFamily="34" charset="0"/>
              </a:rPr>
              <a:t>EPA Radon Data (cont.)</a:t>
            </a:r>
          </a:p>
        </p:txBody>
      </p:sp>
      <p:sp>
        <p:nvSpPr>
          <p:cNvPr id="3" name="Content Placeholder 2">
            <a:extLst>
              <a:ext uri="{FF2B5EF4-FFF2-40B4-BE49-F238E27FC236}">
                <a16:creationId xmlns:a16="http://schemas.microsoft.com/office/drawing/2014/main" id="{0954FF0C-D9E3-43C0-ED45-7DEBD7F26052}"/>
              </a:ext>
            </a:extLst>
          </p:cNvPr>
          <p:cNvSpPr>
            <a:spLocks noGrp="1"/>
          </p:cNvSpPr>
          <p:nvPr>
            <p:ph idx="1"/>
          </p:nvPr>
        </p:nvSpPr>
        <p:spPr>
          <a:xfrm>
            <a:off x="854363" y="1229524"/>
            <a:ext cx="7435273" cy="3322598"/>
          </a:xfrm>
        </p:spPr>
        <p:txBody>
          <a:bodyPr>
            <a:normAutofit/>
          </a:bodyPr>
          <a:lstStyle/>
          <a:p>
            <a:r>
              <a:rPr lang="en-US" sz="2200" dirty="0">
                <a:ea typeface="Calibri" panose="020F0502020204030204" pitchFamily="34" charset="0"/>
              </a:rPr>
              <a:t>If indoor radon concentration of 1.3 </a:t>
            </a:r>
            <a:r>
              <a:rPr lang="en-US" sz="2200" dirty="0" err="1">
                <a:ea typeface="Calibri" panose="020F0502020204030204" pitchFamily="34" charset="0"/>
              </a:rPr>
              <a:t>pCi</a:t>
            </a:r>
            <a:r>
              <a:rPr lang="en-US" sz="2200" dirty="0">
                <a:ea typeface="Calibri" panose="020F0502020204030204" pitchFamily="34" charset="0"/>
              </a:rPr>
              <a:t>/L results in calculated dose of 120 mrem, then EPA </a:t>
            </a:r>
            <a:r>
              <a:rPr lang="en-US" sz="2200" u="sng" dirty="0">
                <a:ea typeface="Calibri" panose="020F0502020204030204" pitchFamily="34" charset="0"/>
              </a:rPr>
              <a:t>assumption</a:t>
            </a:r>
            <a:r>
              <a:rPr lang="en-US" sz="2200" dirty="0">
                <a:ea typeface="Calibri" panose="020F0502020204030204" pitchFamily="34" charset="0"/>
              </a:rPr>
              <a:t> of 200 mrem dose corresponding to radon concentration of 1 </a:t>
            </a:r>
            <a:r>
              <a:rPr lang="en-US" sz="2200" dirty="0" err="1">
                <a:ea typeface="Calibri" panose="020F0502020204030204" pitchFamily="34" charset="0"/>
              </a:rPr>
              <a:t>pCi</a:t>
            </a:r>
            <a:r>
              <a:rPr lang="en-US" sz="2200" dirty="0">
                <a:ea typeface="Calibri" panose="020F0502020204030204" pitchFamily="34" charset="0"/>
              </a:rPr>
              <a:t>/L cannot be true</a:t>
            </a:r>
          </a:p>
          <a:p>
            <a:r>
              <a:rPr lang="en-US" sz="2200" dirty="0">
                <a:ea typeface="Calibri" panose="020F0502020204030204" pitchFamily="34" charset="0"/>
              </a:rPr>
              <a:t>Then</a:t>
            </a:r>
            <a:r>
              <a:rPr lang="en-US" sz="2200" dirty="0">
                <a:effectLst/>
                <a:ea typeface="Calibri" panose="020F0502020204030204" pitchFamily="34" charset="0"/>
              </a:rPr>
              <a:t> indoor radon remediation action level of 4 </a:t>
            </a:r>
            <a:r>
              <a:rPr lang="en-US" sz="2200" dirty="0" err="1">
                <a:effectLst/>
                <a:ea typeface="Calibri" panose="020F0502020204030204" pitchFamily="34" charset="0"/>
              </a:rPr>
              <a:t>pCi</a:t>
            </a:r>
            <a:r>
              <a:rPr lang="en-US" sz="2200" dirty="0">
                <a:effectLst/>
                <a:ea typeface="Calibri" panose="020F0502020204030204" pitchFamily="34" charset="0"/>
              </a:rPr>
              <a:t>/L corresponds to radon dose of ≈370 mrem, not 800 mrem</a:t>
            </a:r>
          </a:p>
          <a:p>
            <a:endParaRPr lang="en-US" sz="2200" dirty="0"/>
          </a:p>
        </p:txBody>
      </p:sp>
    </p:spTree>
    <p:extLst>
      <p:ext uri="{BB962C8B-B14F-4D97-AF65-F5344CB8AC3E}">
        <p14:creationId xmlns:p14="http://schemas.microsoft.com/office/powerpoint/2010/main" val="232558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20FD-99E3-2334-85B5-D8BF4F05E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02C22-0217-C572-9956-5AE01283A8F2}"/>
              </a:ext>
            </a:extLst>
          </p:cNvPr>
          <p:cNvSpPr>
            <a:spLocks noGrp="1"/>
          </p:cNvSpPr>
          <p:nvPr>
            <p:ph type="title"/>
          </p:nvPr>
        </p:nvSpPr>
        <p:spPr>
          <a:xfrm>
            <a:off x="965199" y="484878"/>
            <a:ext cx="7213600" cy="1115962"/>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Calculating U.S. Average Indoor Radon Concentration</a:t>
            </a:r>
          </a:p>
        </p:txBody>
      </p:sp>
      <p:sp>
        <p:nvSpPr>
          <p:cNvPr id="3" name="Content Placeholder 2">
            <a:extLst>
              <a:ext uri="{FF2B5EF4-FFF2-40B4-BE49-F238E27FC236}">
                <a16:creationId xmlns:a16="http://schemas.microsoft.com/office/drawing/2014/main" id="{479870FE-707C-80C0-7F1D-B9504499FF61}"/>
              </a:ext>
            </a:extLst>
          </p:cNvPr>
          <p:cNvSpPr>
            <a:spLocks noGrp="1"/>
          </p:cNvSpPr>
          <p:nvPr>
            <p:ph idx="1"/>
          </p:nvPr>
        </p:nvSpPr>
        <p:spPr>
          <a:xfrm>
            <a:off x="854362" y="1792850"/>
            <a:ext cx="7435273" cy="4856428"/>
          </a:xfrm>
        </p:spPr>
        <p:txBody>
          <a:bodyPr>
            <a:normAutofit/>
          </a:bodyPr>
          <a:lstStyle/>
          <a:p>
            <a:pPr>
              <a:lnSpc>
                <a:spcPct val="100000"/>
              </a:lnSpc>
              <a:spcBef>
                <a:spcPts val="0"/>
              </a:spcBef>
              <a:spcAft>
                <a:spcPts val="600"/>
              </a:spcAft>
            </a:pPr>
            <a:r>
              <a:rPr lang="en-US" sz="2400" dirty="0">
                <a:solidFill>
                  <a:schemeClr val="tx1"/>
                </a:solidFill>
                <a:ea typeface="Calibri" panose="020F0502020204030204" pitchFamily="34" charset="0"/>
              </a:rPr>
              <a:t>Using UNSCEAR indoor occupancy factor of 0.8,</a:t>
            </a:r>
            <a:r>
              <a:rPr lang="en-US" sz="2400" baseline="30000" dirty="0">
                <a:solidFill>
                  <a:schemeClr val="tx1"/>
                </a:solidFill>
                <a:ea typeface="Calibri" panose="020F0502020204030204" pitchFamily="34" charset="0"/>
              </a:rPr>
              <a:t>a</a:t>
            </a:r>
            <a:r>
              <a:rPr lang="en-US" sz="2400" dirty="0">
                <a:solidFill>
                  <a:schemeClr val="tx1"/>
                </a:solidFill>
                <a:ea typeface="Calibri" panose="020F0502020204030204" pitchFamily="34" charset="0"/>
              </a:rPr>
              <a:t> </a:t>
            </a:r>
            <a:r>
              <a:rPr lang="en-US" sz="2400" u="sng" dirty="0">
                <a:solidFill>
                  <a:schemeClr val="tx1"/>
                </a:solidFill>
                <a:ea typeface="Calibri" panose="020F0502020204030204" pitchFamily="34" charset="0"/>
              </a:rPr>
              <a:t>U.S. a</a:t>
            </a:r>
            <a:r>
              <a:rPr lang="en-US" sz="2400" u="sng" dirty="0">
                <a:solidFill>
                  <a:schemeClr val="tx1"/>
                </a:solidFill>
                <a:effectLst/>
                <a:ea typeface="Calibri" panose="020F0502020204030204" pitchFamily="34" charset="0"/>
              </a:rPr>
              <a:t>verage annual radon dose</a:t>
            </a:r>
            <a:r>
              <a:rPr lang="en-US" sz="2400" dirty="0">
                <a:solidFill>
                  <a:schemeClr val="tx1"/>
                </a:solidFill>
                <a:effectLst/>
                <a:ea typeface="Calibri" panose="020F0502020204030204" pitchFamily="34" charset="0"/>
              </a:rPr>
              <a:t> of 200 mrem results in </a:t>
            </a:r>
            <a:r>
              <a:rPr lang="en-US" sz="2400" u="sng" dirty="0">
                <a:solidFill>
                  <a:schemeClr val="tx1"/>
                </a:solidFill>
                <a:effectLst/>
                <a:ea typeface="Calibri" panose="020F0502020204030204" pitchFamily="34" charset="0"/>
              </a:rPr>
              <a:t>average indoor annual dose</a:t>
            </a:r>
            <a:r>
              <a:rPr lang="en-US" sz="2400" dirty="0">
                <a:solidFill>
                  <a:schemeClr val="tx1"/>
                </a:solidFill>
                <a:effectLst/>
                <a:ea typeface="Calibri" panose="020F0502020204030204" pitchFamily="34" charset="0"/>
              </a:rPr>
              <a:t> of 160 mrem (1.6 mSv)</a:t>
            </a:r>
          </a:p>
          <a:p>
            <a:pPr>
              <a:lnSpc>
                <a:spcPct val="100000"/>
              </a:lnSpc>
              <a:spcBef>
                <a:spcPts val="600"/>
              </a:spcBef>
              <a:spcAft>
                <a:spcPts val="600"/>
              </a:spcAft>
            </a:pPr>
            <a:r>
              <a:rPr lang="en-US" sz="2400" dirty="0">
                <a:solidFill>
                  <a:schemeClr val="tx1"/>
                </a:solidFill>
                <a:effectLst/>
                <a:ea typeface="Calibri" panose="020F0502020204030204" pitchFamily="34" charset="0"/>
              </a:rPr>
              <a:t>UNSCEAR indoor annual effective dose of 1.6 mSv corresponds to </a:t>
            </a:r>
            <a:r>
              <a:rPr lang="en-US" sz="2400" dirty="0">
                <a:solidFill>
                  <a:schemeClr val="tx1"/>
                </a:solidFill>
                <a:ea typeface="Calibri" panose="020F0502020204030204" pitchFamily="34" charset="0"/>
              </a:rPr>
              <a:t>indoor radon concentration of 64 </a:t>
            </a:r>
            <a:r>
              <a:rPr lang="en-US" sz="2400" dirty="0" err="1">
                <a:solidFill>
                  <a:schemeClr val="tx1"/>
                </a:solidFill>
                <a:ea typeface="Calibri" panose="020F0502020204030204" pitchFamily="34" charset="0"/>
              </a:rPr>
              <a:t>Bq</a:t>
            </a:r>
            <a:r>
              <a:rPr lang="en-US" sz="2400" dirty="0">
                <a:solidFill>
                  <a:schemeClr val="tx1"/>
                </a:solidFill>
                <a:ea typeface="Calibri" panose="020F0502020204030204" pitchFamily="34" charset="0"/>
              </a:rPr>
              <a:t> m</a:t>
            </a:r>
            <a:r>
              <a:rPr lang="en-US" sz="2400" baseline="30000" dirty="0">
                <a:solidFill>
                  <a:schemeClr val="tx1"/>
                </a:solidFill>
                <a:ea typeface="Calibri" panose="020F0502020204030204" pitchFamily="34" charset="0"/>
              </a:rPr>
              <a:t>-3</a:t>
            </a:r>
            <a:r>
              <a:rPr lang="en-US" sz="2400" dirty="0">
                <a:solidFill>
                  <a:schemeClr val="tx1"/>
                </a:solidFill>
                <a:ea typeface="Calibri" panose="020F0502020204030204" pitchFamily="34" charset="0"/>
              </a:rPr>
              <a:t> (1.7 </a:t>
            </a:r>
            <a:r>
              <a:rPr lang="en-US" sz="2400" dirty="0" err="1">
                <a:solidFill>
                  <a:schemeClr val="tx1"/>
                </a:solidFill>
                <a:ea typeface="Calibri" panose="020F0502020204030204" pitchFamily="34" charset="0"/>
              </a:rPr>
              <a:t>pCi</a:t>
            </a:r>
            <a:r>
              <a:rPr lang="en-US" sz="2400" dirty="0">
                <a:solidFill>
                  <a:schemeClr val="tx1"/>
                </a:solidFill>
                <a:ea typeface="Calibri" panose="020F0502020204030204" pitchFamily="34" charset="0"/>
              </a:rPr>
              <a:t>/L)</a:t>
            </a:r>
            <a:endParaRPr lang="en-US" sz="2400" dirty="0">
              <a:solidFill>
                <a:schemeClr val="tx1"/>
              </a:solidFill>
              <a:effectLst/>
              <a:ea typeface="Calibri" panose="020F0502020204030204" pitchFamily="34" charset="0"/>
            </a:endParaRPr>
          </a:p>
          <a:p>
            <a:pPr>
              <a:lnSpc>
                <a:spcPct val="100000"/>
              </a:lnSpc>
              <a:spcBef>
                <a:spcPts val="600"/>
              </a:spcBef>
            </a:pPr>
            <a:r>
              <a:rPr lang="en-US" sz="2400" u="sng" dirty="0">
                <a:solidFill>
                  <a:schemeClr val="tx1"/>
                </a:solidFill>
              </a:rPr>
              <a:t>U.S. average </a:t>
            </a:r>
            <a:r>
              <a:rPr lang="en-US" sz="2400" u="sng" dirty="0">
                <a:solidFill>
                  <a:schemeClr val="tx1"/>
                </a:solidFill>
                <a:ea typeface="Calibri" panose="020F0502020204030204" pitchFamily="34" charset="0"/>
              </a:rPr>
              <a:t>indoor radon concentration</a:t>
            </a:r>
            <a:r>
              <a:rPr lang="en-US" sz="2400" dirty="0">
                <a:solidFill>
                  <a:schemeClr val="tx1"/>
                </a:solidFill>
                <a:ea typeface="Calibri" panose="020F0502020204030204" pitchFamily="34" charset="0"/>
              </a:rPr>
              <a:t> of 1.7 </a:t>
            </a:r>
            <a:r>
              <a:rPr lang="en-US" sz="2400" dirty="0" err="1">
                <a:solidFill>
                  <a:schemeClr val="tx1"/>
                </a:solidFill>
                <a:ea typeface="Calibri" panose="020F0502020204030204" pitchFamily="34" charset="0"/>
              </a:rPr>
              <a:t>pCi</a:t>
            </a:r>
            <a:r>
              <a:rPr lang="en-US" sz="2400" dirty="0">
                <a:solidFill>
                  <a:schemeClr val="tx1"/>
                </a:solidFill>
                <a:ea typeface="Calibri" panose="020F0502020204030204" pitchFamily="34" charset="0"/>
              </a:rPr>
              <a:t>/L matches average residential level shown on next slide from Bernie Cohen indoor radon study</a:t>
            </a:r>
            <a:endParaRPr lang="en-US" sz="2400" dirty="0">
              <a:solidFill>
                <a:schemeClr val="tx1"/>
              </a:solidFill>
            </a:endParaRPr>
          </a:p>
        </p:txBody>
      </p:sp>
    </p:spTree>
    <p:extLst>
      <p:ext uri="{BB962C8B-B14F-4D97-AF65-F5344CB8AC3E}">
        <p14:creationId xmlns:p14="http://schemas.microsoft.com/office/powerpoint/2010/main" val="7622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A2C6-2080-7F48-C587-6890CDCB4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36984-AD4B-CBA0-1FB6-2DFD43304496}"/>
              </a:ext>
            </a:extLst>
          </p:cNvPr>
          <p:cNvSpPr>
            <a:spLocks noGrp="1"/>
          </p:cNvSpPr>
          <p:nvPr>
            <p:ph type="title"/>
          </p:nvPr>
        </p:nvSpPr>
        <p:spPr>
          <a:xfrm>
            <a:off x="854363" y="589043"/>
            <a:ext cx="7435272" cy="1043708"/>
          </a:xfrm>
        </p:spPr>
        <p:txBody>
          <a:bodyPr>
            <a:normAutofit fontScale="90000"/>
          </a:bodyPr>
          <a:lstStyle/>
          <a:p>
            <a:pPr algn="ctr"/>
            <a:r>
              <a:rPr lang="en-US" sz="3200" dirty="0">
                <a:solidFill>
                  <a:schemeClr val="tx1"/>
                </a:solidFill>
                <a:latin typeface="Arial" panose="020B0604020202020204" pitchFamily="34" charset="0"/>
                <a:cs typeface="Arial" panose="020B0604020202020204" pitchFamily="34" charset="0"/>
              </a:rPr>
              <a:t>Radon Most Significant Contributor to Natural Background Radiation Dose</a:t>
            </a:r>
          </a:p>
        </p:txBody>
      </p:sp>
      <p:sp>
        <p:nvSpPr>
          <p:cNvPr id="3" name="Content Placeholder 2">
            <a:extLst>
              <a:ext uri="{FF2B5EF4-FFF2-40B4-BE49-F238E27FC236}">
                <a16:creationId xmlns:a16="http://schemas.microsoft.com/office/drawing/2014/main" id="{5DD5C4E0-6EBE-6691-8078-E192995579FE}"/>
              </a:ext>
            </a:extLst>
          </p:cNvPr>
          <p:cNvSpPr>
            <a:spLocks noGrp="1"/>
          </p:cNvSpPr>
          <p:nvPr>
            <p:ph idx="1"/>
          </p:nvPr>
        </p:nvSpPr>
        <p:spPr>
          <a:xfrm>
            <a:off x="854363" y="1856746"/>
            <a:ext cx="7435273" cy="4249086"/>
          </a:xfrm>
        </p:spPr>
        <p:txBody>
          <a:bodyPr>
            <a:normAutofit/>
          </a:bodyPr>
          <a:lstStyle/>
          <a:p>
            <a:r>
              <a:rPr lang="en-US" sz="2400" u="sng" dirty="0">
                <a:ea typeface="Calibri" panose="020F0502020204030204" pitchFamily="34" charset="0"/>
              </a:rPr>
              <a:t>A</a:t>
            </a:r>
            <a:r>
              <a:rPr lang="en-US" sz="2400" u="sng" dirty="0">
                <a:effectLst/>
                <a:ea typeface="Calibri" panose="020F0502020204030204" pitchFamily="34" charset="0"/>
              </a:rPr>
              <a:t>verage</a:t>
            </a:r>
            <a:r>
              <a:rPr lang="en-US" sz="2400" dirty="0">
                <a:effectLst/>
                <a:ea typeface="Calibri" panose="020F0502020204030204" pitchFamily="34" charset="0"/>
              </a:rPr>
              <a:t> natural background radiation dose for Americans from cosmic, terrestrial, radon, and internal sources generally taken to be ≈300 mrem/</a:t>
            </a:r>
            <a:r>
              <a:rPr lang="en-US" sz="2400" dirty="0" err="1">
                <a:effectLst/>
                <a:ea typeface="Calibri" panose="020F0502020204030204" pitchFamily="34" charset="0"/>
              </a:rPr>
              <a:t>year</a:t>
            </a:r>
            <a:r>
              <a:rPr lang="en-US" sz="2400" baseline="30000" dirty="0" err="1">
                <a:effectLst/>
                <a:ea typeface="Calibri" panose="020F0502020204030204" pitchFamily="34" charset="0"/>
              </a:rPr>
              <a:t>a</a:t>
            </a:r>
            <a:r>
              <a:rPr lang="en-US" sz="2400" dirty="0">
                <a:effectLst/>
                <a:ea typeface="Calibri" panose="020F0502020204030204" pitchFamily="34" charset="0"/>
              </a:rPr>
              <a:t> </a:t>
            </a:r>
          </a:p>
          <a:p>
            <a:r>
              <a:rPr lang="en-US" sz="2400" dirty="0">
                <a:ea typeface="Calibri" panose="020F0502020204030204" pitchFamily="34" charset="0"/>
              </a:rPr>
              <a:t>R</a:t>
            </a:r>
            <a:r>
              <a:rPr lang="en-US" sz="2400" dirty="0">
                <a:effectLst/>
                <a:ea typeface="Calibri" panose="020F0502020204030204" pitchFamily="34" charset="0"/>
              </a:rPr>
              <a:t>adon contribution is </a:t>
            </a:r>
            <a:r>
              <a:rPr lang="en-US" sz="2400" dirty="0">
                <a:solidFill>
                  <a:srgbClr val="FF0000"/>
                </a:solidFill>
                <a:effectLst/>
                <a:ea typeface="Calibri" panose="020F0502020204030204" pitchFamily="34" charset="0"/>
              </a:rPr>
              <a:t>≈200 mrem/</a:t>
            </a:r>
            <a:r>
              <a:rPr lang="en-US" sz="2400" dirty="0" err="1">
                <a:solidFill>
                  <a:srgbClr val="FF0000"/>
                </a:solidFill>
                <a:effectLst/>
                <a:ea typeface="Calibri" panose="020F0502020204030204" pitchFamily="34" charset="0"/>
              </a:rPr>
              <a:t>year</a:t>
            </a:r>
            <a:r>
              <a:rPr lang="en-US" sz="2400" baseline="30000" dirty="0" err="1">
                <a:ea typeface="Calibri" panose="020F0502020204030204" pitchFamily="34" charset="0"/>
              </a:rPr>
              <a:t>a,b,c</a:t>
            </a:r>
            <a:r>
              <a:rPr lang="en-US" sz="2400" dirty="0">
                <a:effectLst/>
                <a:ea typeface="Calibri" panose="020F0502020204030204" pitchFamily="34" charset="0"/>
              </a:rPr>
              <a:t> (next slide)</a:t>
            </a:r>
          </a:p>
          <a:p>
            <a:pPr lvl="1">
              <a:buFont typeface="Trebuchet MS" panose="020B0603020202020204" pitchFamily="34" charset="0"/>
              <a:buChar char="―"/>
            </a:pPr>
            <a:r>
              <a:rPr lang="en-US" sz="2000" dirty="0">
                <a:effectLst/>
                <a:ea typeface="Calibri" panose="020F0502020204030204" pitchFamily="34" charset="0"/>
              </a:rPr>
              <a:t>Air </a:t>
            </a:r>
            <a:r>
              <a:rPr lang="en-US" sz="2000" dirty="0">
                <a:solidFill>
                  <a:srgbClr val="000000"/>
                </a:solidFill>
                <a:effectLst/>
                <a:ea typeface="TimesNewRomanPSMT"/>
              </a:rPr>
              <a:t>we breathe contains radon gas and solid byproducts from radon decay that get attached to aerosol particles</a:t>
            </a:r>
          </a:p>
          <a:p>
            <a:pPr lvl="1">
              <a:buFont typeface="Trebuchet MS" panose="020B0603020202020204" pitchFamily="34" charset="0"/>
              <a:buChar char="―"/>
            </a:pPr>
            <a:r>
              <a:rPr lang="en-US" sz="2000" dirty="0">
                <a:solidFill>
                  <a:srgbClr val="000000"/>
                </a:solidFill>
                <a:ea typeface="TimesNewRomanPSMT"/>
              </a:rPr>
              <a:t>While most radon exhaled when breathing, r</a:t>
            </a:r>
            <a:r>
              <a:rPr lang="en-US" sz="2000" dirty="0">
                <a:solidFill>
                  <a:srgbClr val="000000"/>
                </a:solidFill>
                <a:effectLst/>
                <a:ea typeface="TimesNewRomanPSMT"/>
              </a:rPr>
              <a:t>adioactive decay byproducts remain in lungs to produce lung tissue </a:t>
            </a:r>
            <a:r>
              <a:rPr lang="en-US" sz="2000" dirty="0">
                <a:solidFill>
                  <a:srgbClr val="000000"/>
                </a:solidFill>
                <a:ea typeface="TimesNewRomanPSMT"/>
              </a:rPr>
              <a:t>radiation dose </a:t>
            </a:r>
            <a:endParaRPr lang="en-US" sz="2000" dirty="0">
              <a:solidFill>
                <a:srgbClr val="000000"/>
              </a:solidFill>
              <a:effectLst/>
              <a:ea typeface="TimesNewRomanPSMT"/>
            </a:endParaRPr>
          </a:p>
          <a:p>
            <a:pPr lvl="1"/>
            <a:endParaRPr lang="en-US" sz="2200" dirty="0">
              <a:effectLst/>
              <a:latin typeface="Trebuchet MS" panose="020B0603020202020204" pitchFamily="34" charset="0"/>
              <a:ea typeface="Calibri" panose="020F0502020204030204" pitchFamily="34" charset="0"/>
            </a:endParaRPr>
          </a:p>
        </p:txBody>
      </p:sp>
    </p:spTree>
    <p:extLst>
      <p:ext uri="{BB962C8B-B14F-4D97-AF65-F5344CB8AC3E}">
        <p14:creationId xmlns:p14="http://schemas.microsoft.com/office/powerpoint/2010/main" val="273426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EBE5-3DF1-C386-1093-684B2604F9AA}"/>
              </a:ext>
            </a:extLst>
          </p:cNvPr>
          <p:cNvSpPr>
            <a:spLocks noGrp="1"/>
          </p:cNvSpPr>
          <p:nvPr>
            <p:ph type="title"/>
          </p:nvPr>
        </p:nvSpPr>
        <p:spPr>
          <a:xfrm>
            <a:off x="1182253" y="554479"/>
            <a:ext cx="6465456" cy="738909"/>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Bernie Cohen Indoor Radon Study</a:t>
            </a:r>
          </a:p>
        </p:txBody>
      </p:sp>
      <p:pic>
        <p:nvPicPr>
          <p:cNvPr id="3" name="Picture 2">
            <a:extLst>
              <a:ext uri="{FF2B5EF4-FFF2-40B4-BE49-F238E27FC236}">
                <a16:creationId xmlns:a16="http://schemas.microsoft.com/office/drawing/2014/main" id="{06703E0F-1807-CA07-5918-150B15806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95" y="1413953"/>
            <a:ext cx="7292418" cy="5059959"/>
          </a:xfrm>
          <a:prstGeom prst="rect">
            <a:avLst/>
          </a:prstGeom>
          <a:noFill/>
          <a:ln>
            <a:noFill/>
          </a:ln>
        </p:spPr>
      </p:pic>
      <p:sp>
        <p:nvSpPr>
          <p:cNvPr id="5" name="TextBox 4">
            <a:extLst>
              <a:ext uri="{FF2B5EF4-FFF2-40B4-BE49-F238E27FC236}">
                <a16:creationId xmlns:a16="http://schemas.microsoft.com/office/drawing/2014/main" id="{91104FD8-484A-0C22-807F-CC2DFA44A8BC}"/>
              </a:ext>
            </a:extLst>
          </p:cNvPr>
          <p:cNvSpPr txBox="1"/>
          <p:nvPr/>
        </p:nvSpPr>
        <p:spPr>
          <a:xfrm>
            <a:off x="424898" y="6488668"/>
            <a:ext cx="509380"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254662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20FD-99E3-2334-85B5-D8BF4F05E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02C22-0217-C572-9956-5AE01283A8F2}"/>
              </a:ext>
            </a:extLst>
          </p:cNvPr>
          <p:cNvSpPr>
            <a:spLocks noGrp="1"/>
          </p:cNvSpPr>
          <p:nvPr>
            <p:ph type="title"/>
          </p:nvPr>
        </p:nvSpPr>
        <p:spPr>
          <a:xfrm>
            <a:off x="740469" y="378542"/>
            <a:ext cx="7663055" cy="610319"/>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Bernie Cohen Indoor Radon Study (cont.)</a:t>
            </a:r>
          </a:p>
        </p:txBody>
      </p:sp>
      <p:sp>
        <p:nvSpPr>
          <p:cNvPr id="3" name="Content Placeholder 2">
            <a:extLst>
              <a:ext uri="{FF2B5EF4-FFF2-40B4-BE49-F238E27FC236}">
                <a16:creationId xmlns:a16="http://schemas.microsoft.com/office/drawing/2014/main" id="{479870FE-707C-80C0-7F1D-B9504499FF61}"/>
              </a:ext>
            </a:extLst>
          </p:cNvPr>
          <p:cNvSpPr>
            <a:spLocks noGrp="1"/>
          </p:cNvSpPr>
          <p:nvPr>
            <p:ph idx="1"/>
          </p:nvPr>
        </p:nvSpPr>
        <p:spPr>
          <a:xfrm>
            <a:off x="854359" y="1154179"/>
            <a:ext cx="7435273" cy="5136435"/>
          </a:xfrm>
        </p:spPr>
        <p:txBody>
          <a:bodyPr>
            <a:normAutofit/>
          </a:bodyPr>
          <a:lstStyle/>
          <a:p>
            <a:pPr>
              <a:spcBef>
                <a:spcPts val="0"/>
              </a:spcBef>
            </a:pPr>
            <a:r>
              <a:rPr lang="en-US" sz="2200" dirty="0">
                <a:solidFill>
                  <a:srgbClr val="333333"/>
                </a:solidFill>
                <a:latin typeface="+mn-lt"/>
                <a:ea typeface="Calibri" panose="020F0502020204030204" pitchFamily="34" charset="0"/>
              </a:rPr>
              <a:t>Cohen five-year investigation of radon-induced lung cancer in early 1990s</a:t>
            </a:r>
          </a:p>
          <a:p>
            <a:pPr lvl="1">
              <a:spcBef>
                <a:spcPts val="600"/>
              </a:spcBef>
              <a:buFont typeface="Calibri" panose="020F0502020204030204" pitchFamily="34" charset="0"/>
              <a:buChar char="―"/>
            </a:pPr>
            <a:r>
              <a:rPr lang="en-US" sz="2000" dirty="0">
                <a:solidFill>
                  <a:srgbClr val="333333"/>
                </a:solidFill>
                <a:ea typeface="Calibri" panose="020F0502020204030204" pitchFamily="34" charset="0"/>
              </a:rPr>
              <a:t> </a:t>
            </a:r>
            <a:r>
              <a:rPr lang="en-US" sz="1800" dirty="0">
                <a:solidFill>
                  <a:srgbClr val="333333"/>
                </a:solidFill>
                <a:ea typeface="Calibri" panose="020F0502020204030204" pitchFamily="34" charset="0"/>
              </a:rPr>
              <a:t>C</a:t>
            </a:r>
            <a:r>
              <a:rPr lang="en-US" sz="1800" dirty="0">
                <a:solidFill>
                  <a:srgbClr val="333333"/>
                </a:solidFill>
                <a:latin typeface="+mn-lt"/>
                <a:ea typeface="Calibri" panose="020F0502020204030204" pitchFamily="34" charset="0"/>
              </a:rPr>
              <a:t>overed 1,601 counties, comprising ≈90 percent of U.S.</a:t>
            </a:r>
          </a:p>
          <a:p>
            <a:pPr marL="457200" lvl="1" indent="0">
              <a:spcBef>
                <a:spcPts val="0"/>
              </a:spcBef>
              <a:buNone/>
            </a:pPr>
            <a:r>
              <a:rPr lang="en-US" sz="1800" dirty="0">
                <a:solidFill>
                  <a:srgbClr val="333333"/>
                </a:solidFill>
                <a:latin typeface="+mn-lt"/>
                <a:ea typeface="Calibri" panose="020F0502020204030204" pitchFamily="34" charset="0"/>
              </a:rPr>
              <a:t>     population</a:t>
            </a:r>
          </a:p>
          <a:p>
            <a:pPr lvl="1">
              <a:spcBef>
                <a:spcPts val="600"/>
              </a:spcBef>
              <a:buFont typeface="Calibri" panose="020F0502020204030204" pitchFamily="34" charset="0"/>
              <a:buChar char="―"/>
            </a:pPr>
            <a:r>
              <a:rPr lang="en-US" sz="1800" dirty="0">
                <a:solidFill>
                  <a:srgbClr val="333333"/>
                </a:solidFill>
                <a:ea typeface="Calibri" panose="020F0502020204030204" pitchFamily="34" charset="0"/>
              </a:rPr>
              <a:t> Consisted of radon data from EPA and state agencies, and</a:t>
            </a:r>
          </a:p>
          <a:p>
            <a:pPr marL="457200" lvl="1" indent="0">
              <a:spcBef>
                <a:spcPts val="0"/>
              </a:spcBef>
              <a:buNone/>
            </a:pPr>
            <a:r>
              <a:rPr lang="en-US" sz="1800" dirty="0">
                <a:solidFill>
                  <a:srgbClr val="333333"/>
                </a:solidFill>
                <a:ea typeface="Calibri" panose="020F0502020204030204" pitchFamily="34" charset="0"/>
              </a:rPr>
              <a:t>     272,000 measurements by U. of Pittsburgh researchers </a:t>
            </a:r>
            <a:endParaRPr lang="en-US" sz="1800" dirty="0">
              <a:solidFill>
                <a:srgbClr val="333333"/>
              </a:solidFill>
              <a:latin typeface="+mn-lt"/>
              <a:ea typeface="Calibri" panose="020F0502020204030204" pitchFamily="34" charset="0"/>
            </a:endParaRPr>
          </a:p>
          <a:p>
            <a:pPr>
              <a:spcBef>
                <a:spcPts val="600"/>
              </a:spcBef>
            </a:pPr>
            <a:r>
              <a:rPr lang="en-US" sz="2200" dirty="0">
                <a:solidFill>
                  <a:srgbClr val="333333"/>
                </a:solidFill>
                <a:ea typeface="Calibri" panose="020F0502020204030204" pitchFamily="34" charset="0"/>
              </a:rPr>
              <a:t>Study intended</a:t>
            </a:r>
            <a:r>
              <a:rPr lang="en-US" sz="2200" dirty="0">
                <a:solidFill>
                  <a:srgbClr val="333333"/>
                </a:solidFill>
                <a:latin typeface="+mn-lt"/>
                <a:ea typeface="Calibri" panose="020F0502020204030204" pitchFamily="34" charset="0"/>
              </a:rPr>
              <a:t> to measure how quickly lung cancer rates increased with higher home radon levels</a:t>
            </a:r>
          </a:p>
          <a:p>
            <a:pPr lvl="1">
              <a:spcBef>
                <a:spcPts val="600"/>
              </a:spcBef>
              <a:buFont typeface="Calibri" panose="020F0502020204030204" pitchFamily="34" charset="0"/>
              <a:buChar char="―"/>
            </a:pPr>
            <a:r>
              <a:rPr lang="en-US" sz="2000" dirty="0">
                <a:solidFill>
                  <a:srgbClr val="333333"/>
                </a:solidFill>
                <a:ea typeface="Calibri" panose="020F0502020204030204" pitchFamily="34" charset="0"/>
              </a:rPr>
              <a:t> </a:t>
            </a:r>
            <a:r>
              <a:rPr lang="en-US" sz="1800" dirty="0">
                <a:solidFill>
                  <a:srgbClr val="FF0000"/>
                </a:solidFill>
                <a:ea typeface="Calibri" panose="020F0502020204030204" pitchFamily="34" charset="0"/>
              </a:rPr>
              <a:t>F</a:t>
            </a:r>
            <a:r>
              <a:rPr lang="en-US" sz="1800" dirty="0">
                <a:solidFill>
                  <a:srgbClr val="FF0000"/>
                </a:solidFill>
                <a:latin typeface="+mn-lt"/>
                <a:ea typeface="Calibri" panose="020F0502020204030204" pitchFamily="34" charset="0"/>
              </a:rPr>
              <a:t>ound cancer rate decreased significantly with increasing</a:t>
            </a:r>
          </a:p>
          <a:p>
            <a:pPr marL="457200" lvl="1" indent="0">
              <a:spcBef>
                <a:spcPts val="0"/>
              </a:spcBef>
              <a:buNone/>
            </a:pPr>
            <a:r>
              <a:rPr lang="en-US" sz="1800" dirty="0">
                <a:solidFill>
                  <a:srgbClr val="FF0000"/>
                </a:solidFill>
                <a:ea typeface="Calibri" panose="020F0502020204030204" pitchFamily="34" charset="0"/>
              </a:rPr>
              <a:t>    </a:t>
            </a:r>
            <a:r>
              <a:rPr lang="en-US" sz="1800" dirty="0">
                <a:solidFill>
                  <a:srgbClr val="FF0000"/>
                </a:solidFill>
                <a:latin typeface="+mn-lt"/>
                <a:ea typeface="Calibri" panose="020F0502020204030204" pitchFamily="34" charset="0"/>
              </a:rPr>
              <a:t> levels of radon</a:t>
            </a:r>
          </a:p>
          <a:p>
            <a:pPr>
              <a:spcBef>
                <a:spcPts val="600"/>
              </a:spcBef>
            </a:pPr>
            <a:r>
              <a:rPr lang="en-US" sz="2400" dirty="0">
                <a:solidFill>
                  <a:srgbClr val="333333"/>
                </a:solidFill>
                <a:ea typeface="Calibri" panose="020F0502020204030204" pitchFamily="34" charset="0"/>
              </a:rPr>
              <a:t> </a:t>
            </a:r>
            <a:r>
              <a:rPr lang="en-US" sz="2200" dirty="0">
                <a:solidFill>
                  <a:srgbClr val="333333"/>
                </a:solidFill>
                <a:ea typeface="Calibri" panose="020F0502020204030204" pitchFamily="34" charset="0"/>
              </a:rPr>
              <a:t>N</a:t>
            </a:r>
            <a:r>
              <a:rPr lang="en-US" sz="2200" dirty="0"/>
              <a:t>umerous scientists </a:t>
            </a:r>
            <a:r>
              <a:rPr lang="en-US" sz="2200" dirty="0">
                <a:solidFill>
                  <a:srgbClr val="333333"/>
                </a:solidFill>
              </a:rPr>
              <a:t>tried</a:t>
            </a:r>
            <a:r>
              <a:rPr lang="en-US" sz="2200" dirty="0">
                <a:solidFill>
                  <a:srgbClr val="333333"/>
                </a:solidFill>
                <a:ea typeface="Calibri" panose="020F0502020204030204" pitchFamily="34" charset="0"/>
              </a:rPr>
              <a:t> unsuccessfully to refute</a:t>
            </a:r>
          </a:p>
          <a:p>
            <a:pPr marL="0" indent="0">
              <a:spcBef>
                <a:spcPts val="0"/>
              </a:spcBef>
              <a:buNone/>
            </a:pPr>
            <a:r>
              <a:rPr lang="en-US" sz="2200" dirty="0">
                <a:solidFill>
                  <a:srgbClr val="333333"/>
                </a:solidFill>
                <a:ea typeface="Calibri" panose="020F0502020204030204" pitchFamily="34" charset="0"/>
              </a:rPr>
              <a:t>     study</a:t>
            </a:r>
            <a:endParaRPr lang="en-US" sz="2200" dirty="0">
              <a:latin typeface="+mn-lt"/>
            </a:endParaRPr>
          </a:p>
          <a:p>
            <a:pPr lvl="1">
              <a:spcBef>
                <a:spcPts val="600"/>
              </a:spcBef>
              <a:buFont typeface="Calibri" panose="020F0502020204030204" pitchFamily="34" charset="0"/>
              <a:buChar char="―"/>
            </a:pPr>
            <a:r>
              <a:rPr lang="en-US" sz="2000" dirty="0"/>
              <a:t> </a:t>
            </a:r>
            <a:r>
              <a:rPr lang="en-US" sz="1800" dirty="0"/>
              <a:t>D</a:t>
            </a:r>
            <a:r>
              <a:rPr lang="en-US" sz="1800" dirty="0">
                <a:latin typeface="+mn-lt"/>
              </a:rPr>
              <a:t>ozens of studies since have confirmed radon’s protective</a:t>
            </a:r>
          </a:p>
          <a:p>
            <a:pPr marL="457200" lvl="1" indent="0">
              <a:spcBef>
                <a:spcPts val="0"/>
              </a:spcBef>
              <a:buNone/>
            </a:pPr>
            <a:r>
              <a:rPr lang="en-US" sz="1800" dirty="0"/>
              <a:t>    </a:t>
            </a:r>
            <a:r>
              <a:rPr lang="en-US" sz="1800" dirty="0">
                <a:latin typeface="+mn-lt"/>
              </a:rPr>
              <a:t> (</a:t>
            </a:r>
            <a:r>
              <a:rPr lang="en-US" sz="1800" dirty="0" err="1">
                <a:latin typeface="+mn-lt"/>
              </a:rPr>
              <a:t>hormetic</a:t>
            </a:r>
            <a:r>
              <a:rPr lang="en-US" sz="1800" dirty="0">
                <a:latin typeface="+mn-lt"/>
              </a:rPr>
              <a:t>) effect at low exposure levels</a:t>
            </a:r>
            <a:endParaRPr lang="en-US" sz="1800" dirty="0">
              <a:ea typeface="Calibri" panose="020F0502020204030204" pitchFamily="34" charset="0"/>
            </a:endParaRPr>
          </a:p>
        </p:txBody>
      </p:sp>
    </p:spTree>
    <p:extLst>
      <p:ext uri="{BB962C8B-B14F-4D97-AF65-F5344CB8AC3E}">
        <p14:creationId xmlns:p14="http://schemas.microsoft.com/office/powerpoint/2010/main" val="241180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8F82A60-9D9F-7D7E-8371-89E47C0FFF4A}"/>
              </a:ext>
            </a:extLst>
          </p:cNvPr>
          <p:cNvSpPr>
            <a:spLocks noGrp="1" noChangeArrowheads="1"/>
          </p:cNvSpPr>
          <p:nvPr>
            <p:ph type="title"/>
          </p:nvPr>
        </p:nvSpPr>
        <p:spPr>
          <a:xfrm>
            <a:off x="599767" y="636080"/>
            <a:ext cx="7944465" cy="706437"/>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Extrapolation of Indoor Radon Study</a:t>
            </a:r>
          </a:p>
        </p:txBody>
      </p:sp>
      <p:pic>
        <p:nvPicPr>
          <p:cNvPr id="101379" name="Picture 2" descr="See the source image">
            <a:extLst>
              <a:ext uri="{FF2B5EF4-FFF2-40B4-BE49-F238E27FC236}">
                <a16:creationId xmlns:a16="http://schemas.microsoft.com/office/drawing/2014/main" id="{1DF550FF-3A59-C575-53EE-4702C26ED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113" y="1553497"/>
            <a:ext cx="6458409" cy="307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85A2A51-AD11-4D17-52CA-C4342B8B5EBD}"/>
              </a:ext>
            </a:extLst>
          </p:cNvPr>
          <p:cNvSpPr txBox="1"/>
          <p:nvPr/>
        </p:nvSpPr>
        <p:spPr>
          <a:xfrm>
            <a:off x="1179872" y="4974288"/>
            <a:ext cx="5919020" cy="101566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dirty="0"/>
              <a:t>Extrapolation of Cohen study data predicts decreased lung cancer mortality for indoor radon concentrations between 1 </a:t>
            </a:r>
            <a:r>
              <a:rPr lang="en-US" dirty="0" err="1"/>
              <a:t>pCi</a:t>
            </a:r>
            <a:r>
              <a:rPr lang="en-US" dirty="0"/>
              <a:t>/L and ≈56 </a:t>
            </a:r>
            <a:r>
              <a:rPr lang="en-US" dirty="0" err="1"/>
              <a:t>pCi</a:t>
            </a:r>
            <a:r>
              <a:rPr lang="en-US" dirty="0"/>
              <a:t>/L (2100 Bq/m</a:t>
            </a:r>
            <a:r>
              <a:rPr lang="en-US" baseline="30000" dirty="0"/>
              <a:t>3</a:t>
            </a:r>
            <a:r>
              <a:rPr lang="en-US" dirty="0"/>
              <a:t>)</a:t>
            </a:r>
            <a:r>
              <a:rPr lang="en-US" sz="2400" baseline="30000" dirty="0"/>
              <a:t>a</a:t>
            </a:r>
            <a:endParaRPr lang="en-US" sz="2400" dirty="0"/>
          </a:p>
        </p:txBody>
      </p:sp>
      <p:sp>
        <p:nvSpPr>
          <p:cNvPr id="3" name="TextBox 2">
            <a:extLst>
              <a:ext uri="{FF2B5EF4-FFF2-40B4-BE49-F238E27FC236}">
                <a16:creationId xmlns:a16="http://schemas.microsoft.com/office/drawing/2014/main" id="{B0486D97-1304-40CB-B876-ED9D47A3B766}"/>
              </a:ext>
            </a:extLst>
          </p:cNvPr>
          <p:cNvSpPr txBox="1"/>
          <p:nvPr/>
        </p:nvSpPr>
        <p:spPr>
          <a:xfrm>
            <a:off x="7443064" y="2595096"/>
            <a:ext cx="966020" cy="830997"/>
          </a:xfrm>
          <a:prstGeom prst="rect">
            <a:avLst/>
          </a:prstGeom>
          <a:noFill/>
        </p:spPr>
        <p:txBody>
          <a:bodyPr wrap="square" rtlCol="0">
            <a:spAutoFit/>
          </a:bodyPr>
          <a:lstStyle/>
          <a:p>
            <a:r>
              <a:rPr lang="en-US" sz="1200" dirty="0"/>
              <a:t>NOAEL – no observed adverse effect level</a:t>
            </a:r>
          </a:p>
        </p:txBody>
      </p:sp>
      <p:sp>
        <p:nvSpPr>
          <p:cNvPr id="5" name="TextBox 4">
            <a:extLst>
              <a:ext uri="{FF2B5EF4-FFF2-40B4-BE49-F238E27FC236}">
                <a16:creationId xmlns:a16="http://schemas.microsoft.com/office/drawing/2014/main" id="{AB2D07B7-FDA8-B02F-45DA-348E3146E334}"/>
              </a:ext>
            </a:extLst>
          </p:cNvPr>
          <p:cNvSpPr txBox="1"/>
          <p:nvPr/>
        </p:nvSpPr>
        <p:spPr>
          <a:xfrm>
            <a:off x="335445" y="6488668"/>
            <a:ext cx="469625" cy="369332"/>
          </a:xfrm>
          <a:prstGeom prst="rect">
            <a:avLst/>
          </a:prstGeom>
          <a:noFill/>
        </p:spPr>
        <p:txBody>
          <a:bodyPr wrap="square">
            <a:spAutoFit/>
          </a:bodyPr>
          <a:lstStyle/>
          <a:p>
            <a:r>
              <a:rPr lang="en-US" dirty="0">
                <a:solidFill>
                  <a:srgbClr val="FF0000"/>
                </a:solidFill>
              </a:rPr>
              <a:t>22</a:t>
            </a:r>
          </a:p>
        </p:txBody>
      </p:sp>
    </p:spTree>
    <p:extLst>
      <p:ext uri="{BB962C8B-B14F-4D97-AF65-F5344CB8AC3E}">
        <p14:creationId xmlns:p14="http://schemas.microsoft.com/office/powerpoint/2010/main" val="331990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34B7E-0525-4EAB-058E-198061DBE0AE}"/>
              </a:ext>
            </a:extLst>
          </p:cNvPr>
          <p:cNvSpPr txBox="1"/>
          <p:nvPr/>
        </p:nvSpPr>
        <p:spPr>
          <a:xfrm>
            <a:off x="875069" y="814340"/>
            <a:ext cx="7236541"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Radon Dose Calculation Summary</a:t>
            </a:r>
          </a:p>
        </p:txBody>
      </p:sp>
      <p:graphicFrame>
        <p:nvGraphicFramePr>
          <p:cNvPr id="3" name="Table 2">
            <a:extLst>
              <a:ext uri="{FF2B5EF4-FFF2-40B4-BE49-F238E27FC236}">
                <a16:creationId xmlns:a16="http://schemas.microsoft.com/office/drawing/2014/main" id="{5E0F927C-97E8-F244-FDFD-342193AAF589}"/>
              </a:ext>
            </a:extLst>
          </p:cNvPr>
          <p:cNvGraphicFramePr>
            <a:graphicFrameLocks noGrp="1"/>
          </p:cNvGraphicFramePr>
          <p:nvPr>
            <p:extLst>
              <p:ext uri="{D42A27DB-BD31-4B8C-83A1-F6EECF244321}">
                <p14:modId xmlns:p14="http://schemas.microsoft.com/office/powerpoint/2010/main" val="680762192"/>
              </p:ext>
            </p:extLst>
          </p:nvPr>
        </p:nvGraphicFramePr>
        <p:xfrm>
          <a:off x="698579" y="1965960"/>
          <a:ext cx="7589520" cy="2926080"/>
        </p:xfrm>
        <a:graphic>
          <a:graphicData uri="http://schemas.openxmlformats.org/drawingml/2006/table">
            <a:tbl>
              <a:tblPr firstRow="1" bandRow="1">
                <a:tableStyleId>{5940675A-B579-460E-94D1-54222C63F5DA}</a:tableStyleId>
              </a:tblPr>
              <a:tblGrid>
                <a:gridCol w="1356855">
                  <a:extLst>
                    <a:ext uri="{9D8B030D-6E8A-4147-A177-3AD203B41FA5}">
                      <a16:colId xmlns:a16="http://schemas.microsoft.com/office/drawing/2014/main" val="1442392156"/>
                    </a:ext>
                  </a:extLst>
                </a:gridCol>
                <a:gridCol w="1203465">
                  <a:extLst>
                    <a:ext uri="{9D8B030D-6E8A-4147-A177-3AD203B41FA5}">
                      <a16:colId xmlns:a16="http://schemas.microsoft.com/office/drawing/2014/main" val="2573129651"/>
                    </a:ext>
                  </a:extLst>
                </a:gridCol>
                <a:gridCol w="1005840">
                  <a:extLst>
                    <a:ext uri="{9D8B030D-6E8A-4147-A177-3AD203B41FA5}">
                      <a16:colId xmlns:a16="http://schemas.microsoft.com/office/drawing/2014/main" val="3120894216"/>
                    </a:ext>
                  </a:extLst>
                </a:gridCol>
                <a:gridCol w="1005840">
                  <a:extLst>
                    <a:ext uri="{9D8B030D-6E8A-4147-A177-3AD203B41FA5}">
                      <a16:colId xmlns:a16="http://schemas.microsoft.com/office/drawing/2014/main" val="974335741"/>
                    </a:ext>
                  </a:extLst>
                </a:gridCol>
                <a:gridCol w="1005840">
                  <a:extLst>
                    <a:ext uri="{9D8B030D-6E8A-4147-A177-3AD203B41FA5}">
                      <a16:colId xmlns:a16="http://schemas.microsoft.com/office/drawing/2014/main" val="997576016"/>
                    </a:ext>
                  </a:extLst>
                </a:gridCol>
                <a:gridCol w="1005840">
                  <a:extLst>
                    <a:ext uri="{9D8B030D-6E8A-4147-A177-3AD203B41FA5}">
                      <a16:colId xmlns:a16="http://schemas.microsoft.com/office/drawing/2014/main" val="373895554"/>
                    </a:ext>
                  </a:extLst>
                </a:gridCol>
                <a:gridCol w="1005840">
                  <a:extLst>
                    <a:ext uri="{9D8B030D-6E8A-4147-A177-3AD203B41FA5}">
                      <a16:colId xmlns:a16="http://schemas.microsoft.com/office/drawing/2014/main" val="1776748315"/>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UNSCEAR</a:t>
                      </a:r>
                    </a:p>
                  </a:txBody>
                  <a:tcPr anchor="ct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endParaRPr lang="en-US" dirty="0"/>
                    </a:p>
                  </a:txBody>
                  <a:tcPr>
                    <a:solidFill>
                      <a:schemeClr val="bg1">
                        <a:lumMod val="85000"/>
                      </a:schemeClr>
                    </a:solidFill>
                  </a:tcPr>
                </a:tc>
                <a:tc gridSpan="4">
                  <a:txBody>
                    <a:bodyPr/>
                    <a:lstStyle/>
                    <a:p>
                      <a:pPr algn="ctr"/>
                      <a:r>
                        <a:rPr lang="en-US" dirty="0"/>
                        <a:t>UNSCEAR Calculation Using EPA Data</a:t>
                      </a:r>
                    </a:p>
                  </a:txBody>
                  <a:tcPr anchor="ctr">
                    <a:solidFill>
                      <a:schemeClr val="bg1">
                        <a:lumMod val="85000"/>
                      </a:schemeClr>
                    </a:solidFill>
                  </a:tcPr>
                </a:tc>
                <a:tc hMerge="1">
                  <a:txBody>
                    <a:bodyPr/>
                    <a:lstStyle/>
                    <a:p>
                      <a:pPr algn="ctr"/>
                      <a:endParaRPr lang="en-US" dirty="0"/>
                    </a:p>
                  </a:txBody>
                  <a:tcPr>
                    <a:solidFill>
                      <a:schemeClr val="bg1">
                        <a:lumMod val="85000"/>
                      </a:schemeClr>
                    </a:solidFill>
                  </a:tcPr>
                </a:tc>
                <a:tc hMerge="1">
                  <a:txBody>
                    <a:bodyPr/>
                    <a:lstStyle/>
                    <a:p>
                      <a:pPr algn="ctr"/>
                      <a:endParaRPr lang="en-US" dirty="0"/>
                    </a:p>
                  </a:txBody>
                  <a:tcPr anchor="ctr">
                    <a:solidFill>
                      <a:schemeClr val="bg1">
                        <a:lumMod val="85000"/>
                      </a:schemeClr>
                    </a:solidFill>
                  </a:tcPr>
                </a:tc>
                <a:tc hMerge="1">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2862885178"/>
                  </a:ext>
                </a:extLst>
              </a:tr>
              <a:tr h="742335">
                <a:tc>
                  <a:txBody>
                    <a:bodyPr/>
                    <a:lstStyle/>
                    <a:p>
                      <a:r>
                        <a:rPr lang="en-US" dirty="0"/>
                        <a:t>Effective Dose Coefficient</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dirty="0"/>
                        <a:t>Indoor Radon Conc. (</a:t>
                      </a:r>
                      <a:r>
                        <a:rPr lang="en-US" dirty="0" err="1"/>
                        <a:t>pCi</a:t>
                      </a:r>
                      <a:r>
                        <a:rPr lang="en-US" dirty="0"/>
                        <a:t>/L)</a:t>
                      </a:r>
                    </a:p>
                  </a:txBody>
                  <a:tcPr>
                    <a:solidFill>
                      <a:schemeClr val="bg1">
                        <a:lumMod val="85000"/>
                      </a:schemeClr>
                    </a:solidFill>
                  </a:tcPr>
                </a:tc>
                <a:tc>
                  <a:txBody>
                    <a:bodyPr/>
                    <a:lstStyle/>
                    <a:p>
                      <a:pPr algn="ctr"/>
                      <a:r>
                        <a:rPr lang="en-US" dirty="0"/>
                        <a:t>Annual</a:t>
                      </a:r>
                    </a:p>
                    <a:p>
                      <a:pPr algn="ctr"/>
                      <a:r>
                        <a:rPr lang="en-US" dirty="0"/>
                        <a:t>Indoor Dose (mrem)</a:t>
                      </a:r>
                    </a:p>
                  </a:txBody>
                  <a:tcPr>
                    <a:solidFill>
                      <a:schemeClr val="bg1">
                        <a:lumMod val="85000"/>
                      </a:schemeClr>
                    </a:solidFill>
                  </a:tcPr>
                </a:tc>
                <a:tc>
                  <a:txBody>
                    <a:bodyPr/>
                    <a:lstStyle/>
                    <a:p>
                      <a:pPr algn="ctr"/>
                      <a:r>
                        <a:rPr lang="en-US" dirty="0"/>
                        <a:t>Indoor Radon Conc. (</a:t>
                      </a:r>
                      <a:r>
                        <a:rPr lang="en-US" dirty="0" err="1"/>
                        <a:t>pCi</a:t>
                      </a:r>
                      <a:r>
                        <a:rPr lang="en-US" dirty="0"/>
                        <a:t>/L)</a:t>
                      </a:r>
                    </a:p>
                  </a:txBody>
                  <a:tcPr>
                    <a:solidFill>
                      <a:schemeClr val="bg1">
                        <a:lumMod val="85000"/>
                      </a:schemeClr>
                    </a:solidFill>
                  </a:tcPr>
                </a:tc>
                <a:tc>
                  <a:txBody>
                    <a:bodyPr/>
                    <a:lstStyle/>
                    <a:p>
                      <a:pPr algn="ctr"/>
                      <a:r>
                        <a:rPr lang="en-US" dirty="0"/>
                        <a:t>Annual Indoor Dose (mrem)</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Indoor Radon Conc. (</a:t>
                      </a:r>
                      <a:r>
                        <a:rPr lang="en-US" dirty="0" err="1"/>
                        <a:t>pCi</a:t>
                      </a:r>
                      <a:r>
                        <a:rPr lang="en-US" dirty="0"/>
                        <a:t>/L)</a:t>
                      </a:r>
                    </a:p>
                  </a:txBody>
                  <a:tcPr>
                    <a:solidFill>
                      <a:schemeClr val="bg1">
                        <a:lumMod val="85000"/>
                      </a:schemeClr>
                    </a:solidFill>
                  </a:tcPr>
                </a:tc>
                <a:tc>
                  <a:txBody>
                    <a:bodyPr/>
                    <a:lstStyle/>
                    <a:p>
                      <a:pPr algn="ctr"/>
                      <a:r>
                        <a:rPr lang="en-US" dirty="0"/>
                        <a:t>Annual Indoor Dose (mrem)</a:t>
                      </a:r>
                    </a:p>
                  </a:txBody>
                  <a:tcPr>
                    <a:solidFill>
                      <a:schemeClr val="bg1">
                        <a:lumMod val="85000"/>
                      </a:schemeClr>
                    </a:solidFill>
                  </a:tcPr>
                </a:tc>
                <a:extLst>
                  <a:ext uri="{0D108BD9-81ED-4DB2-BD59-A6C34878D82A}">
                    <a16:rowId xmlns:a16="http://schemas.microsoft.com/office/drawing/2014/main" val="2163455978"/>
                  </a:ext>
                </a:extLst>
              </a:tr>
              <a:tr h="548640">
                <a:tc>
                  <a:txBody>
                    <a:bodyPr/>
                    <a:lstStyle/>
                    <a:p>
                      <a:r>
                        <a:rPr lang="en-US" dirty="0"/>
                        <a:t>9 </a:t>
                      </a:r>
                      <a:r>
                        <a:rPr lang="en-US" dirty="0" err="1"/>
                        <a:t>nSv</a:t>
                      </a:r>
                      <a:r>
                        <a:rPr lang="en-US" dirty="0"/>
                        <a:t> (Bq hour m</a:t>
                      </a:r>
                      <a:r>
                        <a:rPr lang="en-US" baseline="30000" dirty="0"/>
                        <a:t>-3</a:t>
                      </a:r>
                      <a:r>
                        <a:rPr lang="en-US" baseline="0" dirty="0"/>
                        <a:t>)</a:t>
                      </a:r>
                      <a:r>
                        <a:rPr lang="en-US" baseline="30000" dirty="0"/>
                        <a:t>-1</a:t>
                      </a:r>
                      <a:r>
                        <a:rPr lang="en-US" baseline="0" dirty="0"/>
                        <a:t> </a:t>
                      </a:r>
                      <a:endParaRPr lang="en-US" dirty="0"/>
                    </a:p>
                  </a:txBody>
                  <a:tcPr/>
                </a:tc>
                <a:tc>
                  <a:txBody>
                    <a:bodyPr/>
                    <a:lstStyle/>
                    <a:p>
                      <a:pPr algn="ctr"/>
                      <a:r>
                        <a:rPr lang="en-US" dirty="0"/>
                        <a:t>1.08</a:t>
                      </a:r>
                    </a:p>
                  </a:txBody>
                  <a:tcPr/>
                </a:tc>
                <a:tc>
                  <a:txBody>
                    <a:bodyPr/>
                    <a:lstStyle/>
                    <a:p>
                      <a:pPr algn="ctr"/>
                      <a:r>
                        <a:rPr lang="en-US" dirty="0"/>
                        <a:t>100</a:t>
                      </a:r>
                    </a:p>
                  </a:txBody>
                  <a:tcPr/>
                </a:tc>
                <a:tc>
                  <a:txBody>
                    <a:bodyPr/>
                    <a:lstStyle/>
                    <a:p>
                      <a:pPr algn="ctr"/>
                      <a:r>
                        <a:rPr lang="en-US" dirty="0"/>
                        <a:t>1.3</a:t>
                      </a:r>
                    </a:p>
                  </a:txBody>
                  <a:tcPr/>
                </a:tc>
                <a:tc>
                  <a:txBody>
                    <a:bodyPr/>
                    <a:lstStyle/>
                    <a:p>
                      <a:pPr algn="ctr"/>
                      <a:r>
                        <a:rPr lang="en-US" dirty="0"/>
                        <a:t>120</a:t>
                      </a:r>
                    </a:p>
                  </a:txBody>
                  <a:tcPr/>
                </a:tc>
                <a:tc>
                  <a:txBody>
                    <a:bodyPr/>
                    <a:lstStyle/>
                    <a:p>
                      <a:pPr algn="ctr"/>
                      <a:r>
                        <a:rPr lang="en-US" dirty="0"/>
                        <a:t>1.7</a:t>
                      </a:r>
                    </a:p>
                  </a:txBody>
                  <a:tcPr/>
                </a:tc>
                <a:tc>
                  <a:txBody>
                    <a:bodyPr/>
                    <a:lstStyle/>
                    <a:p>
                      <a:pPr algn="ctr"/>
                      <a:r>
                        <a:rPr lang="en-US" dirty="0"/>
                        <a:t>160</a:t>
                      </a:r>
                    </a:p>
                  </a:txBody>
                  <a:tcPr/>
                </a:tc>
                <a:extLst>
                  <a:ext uri="{0D108BD9-81ED-4DB2-BD59-A6C34878D82A}">
                    <a16:rowId xmlns:a16="http://schemas.microsoft.com/office/drawing/2014/main" val="1828501607"/>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dirty="0" err="1"/>
                        <a:t>nSv</a:t>
                      </a:r>
                      <a:r>
                        <a:rPr lang="en-US" dirty="0"/>
                        <a:t> (</a:t>
                      </a:r>
                      <a:r>
                        <a:rPr lang="en-US" dirty="0" err="1"/>
                        <a:t>Bq</a:t>
                      </a:r>
                      <a:r>
                        <a:rPr lang="en-US" dirty="0"/>
                        <a:t> hour m</a:t>
                      </a:r>
                      <a:r>
                        <a:rPr lang="en-US" baseline="30000" dirty="0"/>
                        <a:t>-3</a:t>
                      </a:r>
                      <a:r>
                        <a:rPr lang="en-US" baseline="0" dirty="0"/>
                        <a:t>)</a:t>
                      </a:r>
                      <a:r>
                        <a:rPr lang="en-US" baseline="30000" dirty="0"/>
                        <a:t>-1</a:t>
                      </a:r>
                      <a:r>
                        <a:rPr lang="en-US" baseline="0" dirty="0"/>
                        <a:t> </a:t>
                      </a:r>
                      <a:endParaRPr lang="en-US" dirty="0"/>
                    </a:p>
                  </a:txBody>
                  <a:tcPr/>
                </a:tc>
                <a:tc>
                  <a:txBody>
                    <a:bodyPr/>
                    <a:lstStyle/>
                    <a:p>
                      <a:pPr algn="ctr"/>
                      <a:r>
                        <a:rPr lang="en-US" dirty="0"/>
                        <a:t>1.08</a:t>
                      </a:r>
                    </a:p>
                  </a:txBody>
                  <a:tcPr/>
                </a:tc>
                <a:tc>
                  <a:txBody>
                    <a:bodyPr/>
                    <a:lstStyle/>
                    <a:p>
                      <a:pPr algn="ctr"/>
                      <a:r>
                        <a:rPr lang="en-US" dirty="0"/>
                        <a:t>167</a:t>
                      </a:r>
                    </a:p>
                  </a:txBody>
                  <a:tcPr/>
                </a:tc>
                <a:tc>
                  <a:txBody>
                    <a:bodyPr/>
                    <a:lstStyle/>
                    <a:p>
                      <a:pPr algn="ctr"/>
                      <a:r>
                        <a:rPr lang="en-US" dirty="0"/>
                        <a:t>1.3</a:t>
                      </a:r>
                    </a:p>
                    <a:p>
                      <a:pPr algn="ctr"/>
                      <a:endParaRPr lang="en-US" dirty="0"/>
                    </a:p>
                  </a:txBody>
                  <a:tcPr/>
                </a:tc>
                <a:tc>
                  <a:txBody>
                    <a:bodyPr/>
                    <a:lstStyle/>
                    <a:p>
                      <a:pPr algn="ctr"/>
                      <a:r>
                        <a:rPr lang="en-US" dirty="0"/>
                        <a:t>200</a:t>
                      </a:r>
                    </a:p>
                  </a:txBody>
                  <a:tcPr/>
                </a:tc>
                <a:tc>
                  <a:txBody>
                    <a:bodyPr/>
                    <a:lstStyle/>
                    <a:p>
                      <a:pPr algn="ctr"/>
                      <a:r>
                        <a:rPr lang="en-US" dirty="0"/>
                        <a:t>1.7</a:t>
                      </a:r>
                    </a:p>
                  </a:txBody>
                  <a:tcPr/>
                </a:tc>
                <a:tc>
                  <a:txBody>
                    <a:bodyPr/>
                    <a:lstStyle/>
                    <a:p>
                      <a:pPr algn="ctr"/>
                      <a:r>
                        <a:rPr lang="en-US" dirty="0"/>
                        <a:t>267</a:t>
                      </a:r>
                    </a:p>
                  </a:txBody>
                  <a:tcPr/>
                </a:tc>
                <a:extLst>
                  <a:ext uri="{0D108BD9-81ED-4DB2-BD59-A6C34878D82A}">
                    <a16:rowId xmlns:a16="http://schemas.microsoft.com/office/drawing/2014/main" val="1716549094"/>
                  </a:ext>
                </a:extLst>
              </a:tr>
            </a:tbl>
          </a:graphicData>
        </a:graphic>
      </p:graphicFrame>
      <p:sp>
        <p:nvSpPr>
          <p:cNvPr id="7" name="TextBox 6">
            <a:extLst>
              <a:ext uri="{FF2B5EF4-FFF2-40B4-BE49-F238E27FC236}">
                <a16:creationId xmlns:a16="http://schemas.microsoft.com/office/drawing/2014/main" id="{91277B8C-402A-8517-63D7-D7D2B217231C}"/>
              </a:ext>
            </a:extLst>
          </p:cNvPr>
          <p:cNvSpPr txBox="1"/>
          <p:nvPr/>
        </p:nvSpPr>
        <p:spPr>
          <a:xfrm>
            <a:off x="395081" y="6488668"/>
            <a:ext cx="479988" cy="369332"/>
          </a:xfrm>
          <a:prstGeom prst="rect">
            <a:avLst/>
          </a:prstGeom>
          <a:noFill/>
        </p:spPr>
        <p:txBody>
          <a:bodyPr wrap="square">
            <a:spAutoFit/>
          </a:bodyPr>
          <a:lstStyle/>
          <a:p>
            <a:r>
              <a:rPr lang="en-US" dirty="0">
                <a:solidFill>
                  <a:srgbClr val="FF0000"/>
                </a:solidFill>
              </a:rPr>
              <a:t>23</a:t>
            </a:r>
          </a:p>
        </p:txBody>
      </p:sp>
    </p:spTree>
    <p:extLst>
      <p:ext uri="{BB962C8B-B14F-4D97-AF65-F5344CB8AC3E}">
        <p14:creationId xmlns:p14="http://schemas.microsoft.com/office/powerpoint/2010/main" val="252908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1493-4499-8008-9F1F-F005AA8E6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2CA8A-42C8-4B9E-0D97-D21CB3845B86}"/>
              </a:ext>
            </a:extLst>
          </p:cNvPr>
          <p:cNvSpPr>
            <a:spLocks noGrp="1"/>
          </p:cNvSpPr>
          <p:nvPr>
            <p:ph type="title"/>
          </p:nvPr>
        </p:nvSpPr>
        <p:spPr>
          <a:xfrm>
            <a:off x="740261" y="483133"/>
            <a:ext cx="7663473" cy="72944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Radon Dose Calculation Takeaways</a:t>
            </a:r>
          </a:p>
        </p:txBody>
      </p:sp>
      <p:sp>
        <p:nvSpPr>
          <p:cNvPr id="3" name="Content Placeholder 2">
            <a:extLst>
              <a:ext uri="{FF2B5EF4-FFF2-40B4-BE49-F238E27FC236}">
                <a16:creationId xmlns:a16="http://schemas.microsoft.com/office/drawing/2014/main" id="{46230841-67A9-D13C-7114-D5D2901B3A4C}"/>
              </a:ext>
            </a:extLst>
          </p:cNvPr>
          <p:cNvSpPr>
            <a:spLocks noGrp="1"/>
          </p:cNvSpPr>
          <p:nvPr>
            <p:ph idx="1"/>
          </p:nvPr>
        </p:nvSpPr>
        <p:spPr>
          <a:xfrm>
            <a:off x="854360" y="1296338"/>
            <a:ext cx="7435273" cy="5078529"/>
          </a:xfrm>
        </p:spPr>
        <p:txBody>
          <a:bodyPr>
            <a:normAutofit fontScale="92500"/>
          </a:bodyPr>
          <a:lstStyle/>
          <a:p>
            <a:r>
              <a:rPr lang="en-US" sz="2400" dirty="0">
                <a:ea typeface="Calibri" panose="020F0502020204030204" pitchFamily="34" charset="0"/>
              </a:rPr>
              <a:t>UNSCEAR indoor radon concentration of 1.08 </a:t>
            </a:r>
            <a:r>
              <a:rPr lang="en-US" sz="2400" dirty="0" err="1">
                <a:ea typeface="Calibri" panose="020F0502020204030204" pitchFamily="34" charset="0"/>
              </a:rPr>
              <a:t>pCi</a:t>
            </a:r>
            <a:r>
              <a:rPr lang="en-US" sz="2400" dirty="0">
                <a:ea typeface="Calibri" panose="020F0502020204030204" pitchFamily="34" charset="0"/>
              </a:rPr>
              <a:t>/L is </a:t>
            </a:r>
            <a:r>
              <a:rPr lang="en-US" sz="2400" u="sng" dirty="0">
                <a:ea typeface="Calibri" panose="020F0502020204030204" pitchFamily="34" charset="0"/>
              </a:rPr>
              <a:t>global average</a:t>
            </a:r>
            <a:r>
              <a:rPr lang="en-US" sz="2400" dirty="0">
                <a:ea typeface="Calibri" panose="020F0502020204030204" pitchFamily="34" charset="0"/>
              </a:rPr>
              <a:t> from UNSCEAR 2000 Report</a:t>
            </a:r>
          </a:p>
          <a:p>
            <a:r>
              <a:rPr lang="en-US" sz="2400" dirty="0">
                <a:solidFill>
                  <a:schemeClr val="tx1"/>
                </a:solidFill>
                <a:ea typeface="Calibri" panose="020F0502020204030204" pitchFamily="34" charset="0"/>
              </a:rPr>
              <a:t>EPA indoor radon concentration of 1.3 </a:t>
            </a:r>
            <a:r>
              <a:rPr lang="en-US" sz="2400" dirty="0" err="1">
                <a:solidFill>
                  <a:schemeClr val="tx1"/>
                </a:solidFill>
                <a:ea typeface="Calibri" panose="020F0502020204030204" pitchFamily="34" charset="0"/>
              </a:rPr>
              <a:t>pCi</a:t>
            </a:r>
            <a:r>
              <a:rPr lang="en-US" sz="2400" dirty="0">
                <a:solidFill>
                  <a:schemeClr val="tx1"/>
                </a:solidFill>
                <a:ea typeface="Calibri" panose="020F0502020204030204" pitchFamily="34" charset="0"/>
              </a:rPr>
              <a:t>/L is </a:t>
            </a:r>
            <a:r>
              <a:rPr lang="en-US" sz="2400" u="sng" dirty="0">
                <a:solidFill>
                  <a:schemeClr val="tx1"/>
                </a:solidFill>
                <a:ea typeface="Calibri" panose="020F0502020204030204" pitchFamily="34" charset="0"/>
              </a:rPr>
              <a:t>U.S. average</a:t>
            </a:r>
            <a:r>
              <a:rPr lang="en-US" sz="2400" dirty="0">
                <a:solidFill>
                  <a:schemeClr val="tx1"/>
                </a:solidFill>
                <a:ea typeface="Calibri" panose="020F0502020204030204" pitchFamily="34" charset="0"/>
              </a:rPr>
              <a:t> from 1992 National Residential Radon Survey Summary Report (EPA 402-R-92-011)</a:t>
            </a:r>
          </a:p>
          <a:p>
            <a:r>
              <a:rPr lang="en-US" sz="2400" dirty="0">
                <a:solidFill>
                  <a:schemeClr val="tx1"/>
                </a:solidFill>
                <a:effectLst/>
                <a:ea typeface="Calibri" panose="020F0502020204030204" pitchFamily="34" charset="0"/>
              </a:rPr>
              <a:t>Indoor radon concentration of 1.7 </a:t>
            </a:r>
            <a:r>
              <a:rPr lang="en-US" sz="2400" dirty="0" err="1">
                <a:solidFill>
                  <a:schemeClr val="tx1"/>
                </a:solidFill>
                <a:effectLst/>
                <a:ea typeface="Calibri" panose="020F0502020204030204" pitchFamily="34" charset="0"/>
              </a:rPr>
              <a:t>pCi</a:t>
            </a:r>
            <a:r>
              <a:rPr lang="en-US" sz="2400" dirty="0">
                <a:solidFill>
                  <a:schemeClr val="tx1"/>
                </a:solidFill>
                <a:effectLst/>
                <a:ea typeface="Calibri" panose="020F0502020204030204" pitchFamily="34" charset="0"/>
              </a:rPr>
              <a:t>/L derived from UNSCEAR annual effective dose calculation for </a:t>
            </a:r>
            <a:r>
              <a:rPr lang="en-US" sz="2400" u="sng" dirty="0">
                <a:solidFill>
                  <a:schemeClr val="tx1"/>
                </a:solidFill>
                <a:effectLst/>
                <a:ea typeface="Calibri" panose="020F0502020204030204" pitchFamily="34" charset="0"/>
              </a:rPr>
              <a:t>U.S. average indoor annual dose</a:t>
            </a:r>
            <a:r>
              <a:rPr lang="en-US" sz="2400" dirty="0">
                <a:solidFill>
                  <a:schemeClr val="tx1"/>
                </a:solidFill>
                <a:effectLst/>
                <a:ea typeface="Calibri" panose="020F0502020204030204" pitchFamily="34" charset="0"/>
              </a:rPr>
              <a:t> of 160 mrem </a:t>
            </a:r>
          </a:p>
          <a:p>
            <a:r>
              <a:rPr lang="en-US" sz="2400" dirty="0">
                <a:solidFill>
                  <a:schemeClr val="tx1"/>
                </a:solidFill>
                <a:effectLst/>
                <a:ea typeface="Calibri" panose="020F0502020204030204" pitchFamily="34" charset="0"/>
              </a:rPr>
              <a:t>Using more conservative effective dose coefficient with indoor radon concentration of 4 </a:t>
            </a:r>
            <a:r>
              <a:rPr lang="en-US" sz="2400" dirty="0" err="1">
                <a:solidFill>
                  <a:schemeClr val="tx1"/>
                </a:solidFill>
                <a:effectLst/>
                <a:ea typeface="Calibri" panose="020F0502020204030204" pitchFamily="34" charset="0"/>
              </a:rPr>
              <a:t>pCi</a:t>
            </a:r>
            <a:r>
              <a:rPr lang="en-US" sz="2400" dirty="0">
                <a:solidFill>
                  <a:schemeClr val="tx1"/>
                </a:solidFill>
                <a:effectLst/>
                <a:ea typeface="Calibri" panose="020F0502020204030204" pitchFamily="34" charset="0"/>
              </a:rPr>
              <a:t>/L results in indoor radon dose about 630 mrem, well </a:t>
            </a:r>
            <a:r>
              <a:rPr lang="en-US" sz="2400" dirty="0">
                <a:solidFill>
                  <a:schemeClr val="tx1"/>
                </a:solidFill>
                <a:ea typeface="Calibri" panose="020F0502020204030204" pitchFamily="34" charset="0"/>
              </a:rPr>
              <a:t>below 800 mrem associated with EPA </a:t>
            </a:r>
            <a:r>
              <a:rPr lang="en-US" sz="2400" dirty="0">
                <a:solidFill>
                  <a:schemeClr val="tx1"/>
                </a:solidFill>
                <a:effectLst/>
                <a:ea typeface="Calibri" panose="020F0502020204030204" pitchFamily="34" charset="0"/>
              </a:rPr>
              <a:t>indoor radon remediation action level</a:t>
            </a:r>
          </a:p>
        </p:txBody>
      </p:sp>
    </p:spTree>
    <p:extLst>
      <p:ext uri="{BB962C8B-B14F-4D97-AF65-F5344CB8AC3E}">
        <p14:creationId xmlns:p14="http://schemas.microsoft.com/office/powerpoint/2010/main" val="101769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850DD-785F-8BAC-DE13-87D8E2D6B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07964-5867-F0FA-2B35-203476ABDAE1}"/>
              </a:ext>
            </a:extLst>
          </p:cNvPr>
          <p:cNvSpPr>
            <a:spLocks noGrp="1"/>
          </p:cNvSpPr>
          <p:nvPr>
            <p:ph type="title"/>
          </p:nvPr>
        </p:nvSpPr>
        <p:spPr>
          <a:xfrm>
            <a:off x="854362" y="443377"/>
            <a:ext cx="7435272" cy="72944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Faulty EPA Radon Assumption</a:t>
            </a:r>
          </a:p>
        </p:txBody>
      </p:sp>
      <p:sp>
        <p:nvSpPr>
          <p:cNvPr id="3" name="Content Placeholder 2">
            <a:extLst>
              <a:ext uri="{FF2B5EF4-FFF2-40B4-BE49-F238E27FC236}">
                <a16:creationId xmlns:a16="http://schemas.microsoft.com/office/drawing/2014/main" id="{189F415D-6AFB-321A-8ED7-643D693E7C74}"/>
              </a:ext>
            </a:extLst>
          </p:cNvPr>
          <p:cNvSpPr>
            <a:spLocks noGrp="1"/>
          </p:cNvSpPr>
          <p:nvPr>
            <p:ph idx="1"/>
          </p:nvPr>
        </p:nvSpPr>
        <p:spPr>
          <a:xfrm>
            <a:off x="854362" y="1514999"/>
            <a:ext cx="7435273" cy="4617443"/>
          </a:xfrm>
        </p:spPr>
        <p:txBody>
          <a:bodyPr>
            <a:normAutofit/>
          </a:bodyPr>
          <a:lstStyle/>
          <a:p>
            <a:r>
              <a:rPr lang="en-US" sz="2400" dirty="0">
                <a:effectLst/>
                <a:ea typeface="Calibri" panose="020F0502020204030204" pitchFamily="34" charset="0"/>
              </a:rPr>
              <a:t>U</a:t>
            </a:r>
            <a:r>
              <a:rPr lang="en-US" sz="2400" dirty="0">
                <a:ea typeface="Calibri" panose="020F0502020204030204" pitchFamily="34" charset="0"/>
              </a:rPr>
              <a:t>NSCEAR calculation for indoor radon concentration of 1 </a:t>
            </a:r>
            <a:r>
              <a:rPr lang="en-US" sz="2400" dirty="0" err="1">
                <a:ea typeface="Calibri" panose="020F0502020204030204" pitchFamily="34" charset="0"/>
              </a:rPr>
              <a:t>pCi</a:t>
            </a:r>
            <a:r>
              <a:rPr lang="en-US" sz="2400" dirty="0">
                <a:ea typeface="Calibri" panose="020F0502020204030204" pitchFamily="34" charset="0"/>
              </a:rPr>
              <a:t>/L (37 </a:t>
            </a:r>
            <a:r>
              <a:rPr lang="en-US" sz="2400" dirty="0" err="1">
                <a:ea typeface="Calibri" panose="020F0502020204030204" pitchFamily="34" charset="0"/>
              </a:rPr>
              <a:t>Bq</a:t>
            </a:r>
            <a:r>
              <a:rPr lang="en-US" sz="2400" dirty="0">
                <a:ea typeface="Calibri" panose="020F0502020204030204" pitchFamily="34" charset="0"/>
              </a:rPr>
              <a:t>/m</a:t>
            </a:r>
            <a:r>
              <a:rPr lang="en-US" sz="2400" baseline="30000" dirty="0">
                <a:ea typeface="Calibri" panose="020F0502020204030204" pitchFamily="34" charset="0"/>
              </a:rPr>
              <a:t>3</a:t>
            </a:r>
            <a:r>
              <a:rPr lang="en-US" sz="2400" dirty="0">
                <a:ea typeface="Calibri" panose="020F0502020204030204" pitchFamily="34" charset="0"/>
              </a:rPr>
              <a:t>) corresponds to annual average effective indoor dose of ≈92.5 mrem (0.925 mSv)</a:t>
            </a:r>
          </a:p>
          <a:p>
            <a:pPr lvl="1">
              <a:buFont typeface="Calibri" panose="020F0502020204030204" pitchFamily="34" charset="0"/>
              <a:buChar char="―"/>
            </a:pPr>
            <a:r>
              <a:rPr lang="en-US" sz="2000" dirty="0">
                <a:effectLst/>
                <a:ea typeface="Calibri" panose="020F0502020204030204" pitchFamily="34" charset="0"/>
              </a:rPr>
              <a:t>Even using mo</a:t>
            </a:r>
            <a:r>
              <a:rPr lang="en-US" sz="2000" dirty="0">
                <a:ea typeface="Calibri" panose="020F0502020204030204" pitchFamily="34" charset="0"/>
              </a:rPr>
              <a:t>re conservative effective dose coefficient of </a:t>
            </a:r>
            <a:r>
              <a:rPr lang="en-US" sz="2000" dirty="0"/>
              <a:t>15 </a:t>
            </a:r>
            <a:r>
              <a:rPr lang="en-US" sz="2000" dirty="0" err="1"/>
              <a:t>nSv</a:t>
            </a:r>
            <a:r>
              <a:rPr lang="en-US" sz="2000" dirty="0"/>
              <a:t> (</a:t>
            </a:r>
            <a:r>
              <a:rPr lang="en-US" sz="2000" dirty="0" err="1"/>
              <a:t>Bq</a:t>
            </a:r>
            <a:r>
              <a:rPr lang="en-US" sz="2000" dirty="0"/>
              <a:t> hour m</a:t>
            </a:r>
            <a:r>
              <a:rPr lang="en-US" sz="2000" baseline="30000" dirty="0"/>
              <a:t>-3</a:t>
            </a:r>
            <a:r>
              <a:rPr lang="en-US" sz="2000" dirty="0"/>
              <a:t>)</a:t>
            </a:r>
            <a:r>
              <a:rPr lang="en-US" sz="2000" baseline="30000" dirty="0"/>
              <a:t>-1</a:t>
            </a:r>
            <a:r>
              <a:rPr lang="en-US" sz="2000" dirty="0">
                <a:ea typeface="Calibri" panose="020F0502020204030204" pitchFamily="34" charset="0"/>
              </a:rPr>
              <a:t> results in annual average effective indoor dose of only 154 mrem</a:t>
            </a:r>
            <a:endParaRPr lang="en-US" sz="2000" dirty="0">
              <a:effectLst/>
              <a:ea typeface="Calibri" panose="020F0502020204030204" pitchFamily="34" charset="0"/>
            </a:endParaRPr>
          </a:p>
          <a:p>
            <a:r>
              <a:rPr lang="en-US" sz="2400" dirty="0">
                <a:solidFill>
                  <a:srgbClr val="FF0000"/>
                </a:solidFill>
                <a:effectLst/>
                <a:ea typeface="Calibri" panose="020F0502020204030204" pitchFamily="34" charset="0"/>
              </a:rPr>
              <a:t>EPA </a:t>
            </a:r>
            <a:r>
              <a:rPr lang="en-US" sz="2400" u="sng" dirty="0">
                <a:solidFill>
                  <a:srgbClr val="FF0000"/>
                </a:solidFill>
                <a:effectLst/>
                <a:ea typeface="Calibri" panose="020F0502020204030204" pitchFamily="34" charset="0"/>
              </a:rPr>
              <a:t>assumption</a:t>
            </a:r>
            <a:r>
              <a:rPr lang="en-US" sz="2400" dirty="0">
                <a:solidFill>
                  <a:srgbClr val="FF0000"/>
                </a:solidFill>
                <a:effectLst/>
                <a:ea typeface="Calibri" panose="020F0502020204030204" pitchFamily="34" charset="0"/>
              </a:rPr>
              <a:t> of 200 mrem annual dose from indoor radon concentration of 1 </a:t>
            </a:r>
            <a:r>
              <a:rPr lang="en-US" sz="2400" dirty="0" err="1">
                <a:solidFill>
                  <a:srgbClr val="FF0000"/>
                </a:solidFill>
                <a:effectLst/>
                <a:ea typeface="Calibri" panose="020F0502020204030204" pitchFamily="34" charset="0"/>
              </a:rPr>
              <a:t>pCi</a:t>
            </a:r>
            <a:r>
              <a:rPr lang="en-US" sz="2400" dirty="0">
                <a:solidFill>
                  <a:srgbClr val="FF0000"/>
                </a:solidFill>
                <a:effectLst/>
                <a:ea typeface="Calibri" panose="020F0502020204030204" pitchFamily="34" charset="0"/>
              </a:rPr>
              <a:t>/L clearly incorrect</a:t>
            </a:r>
            <a:endParaRPr lang="en-US" sz="2000" dirty="0">
              <a:solidFill>
                <a:srgbClr val="FF0000"/>
              </a:solidFill>
              <a:effectLst/>
              <a:ea typeface="Calibri" panose="020F0502020204030204" pitchFamily="34" charset="0"/>
            </a:endParaRPr>
          </a:p>
        </p:txBody>
      </p:sp>
    </p:spTree>
    <p:extLst>
      <p:ext uri="{BB962C8B-B14F-4D97-AF65-F5344CB8AC3E}">
        <p14:creationId xmlns:p14="http://schemas.microsoft.com/office/powerpoint/2010/main" val="399607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20FD-99E3-2334-85B5-D8BF4F05E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02C22-0217-C572-9956-5AE01283A8F2}"/>
              </a:ext>
            </a:extLst>
          </p:cNvPr>
          <p:cNvSpPr>
            <a:spLocks noGrp="1"/>
          </p:cNvSpPr>
          <p:nvPr>
            <p:ph type="title"/>
          </p:nvPr>
        </p:nvSpPr>
        <p:spPr>
          <a:xfrm>
            <a:off x="501445" y="639868"/>
            <a:ext cx="8141110" cy="657991"/>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EPA Home Radon Remediation Action Level</a:t>
            </a:r>
          </a:p>
        </p:txBody>
      </p:sp>
      <p:sp>
        <p:nvSpPr>
          <p:cNvPr id="3" name="Content Placeholder 2">
            <a:extLst>
              <a:ext uri="{FF2B5EF4-FFF2-40B4-BE49-F238E27FC236}">
                <a16:creationId xmlns:a16="http://schemas.microsoft.com/office/drawing/2014/main" id="{479870FE-707C-80C0-7F1D-B9504499FF61}"/>
              </a:ext>
            </a:extLst>
          </p:cNvPr>
          <p:cNvSpPr>
            <a:spLocks noGrp="1"/>
          </p:cNvSpPr>
          <p:nvPr>
            <p:ph idx="1"/>
          </p:nvPr>
        </p:nvSpPr>
        <p:spPr>
          <a:xfrm>
            <a:off x="854363" y="1415992"/>
            <a:ext cx="7435273" cy="5074260"/>
          </a:xfrm>
        </p:spPr>
        <p:txBody>
          <a:bodyPr>
            <a:normAutofit fontScale="92500"/>
          </a:bodyPr>
          <a:lstStyle/>
          <a:p>
            <a:pPr marL="0" indent="0">
              <a:spcBef>
                <a:spcPts val="0"/>
              </a:spcBef>
              <a:spcAft>
                <a:spcPts val="600"/>
              </a:spcAft>
              <a:buNone/>
            </a:pPr>
            <a:r>
              <a:rPr lang="en-US" sz="2600" dirty="0"/>
              <a:t>From earlier slide, EPA home radon remediation action level of </a:t>
            </a:r>
            <a:r>
              <a:rPr lang="en-US" sz="2600" dirty="0">
                <a:solidFill>
                  <a:srgbClr val="FF0000"/>
                </a:solidFill>
              </a:rPr>
              <a:t>4 </a:t>
            </a:r>
            <a:r>
              <a:rPr lang="en-US" sz="2600" dirty="0" err="1">
                <a:solidFill>
                  <a:srgbClr val="FF0000"/>
                </a:solidFill>
              </a:rPr>
              <a:t>pCi</a:t>
            </a:r>
            <a:r>
              <a:rPr lang="en-US" sz="2600" dirty="0">
                <a:solidFill>
                  <a:srgbClr val="FF0000"/>
                </a:solidFill>
              </a:rPr>
              <a:t>/</a:t>
            </a:r>
            <a:r>
              <a:rPr lang="en-US" sz="2600" dirty="0" err="1">
                <a:solidFill>
                  <a:srgbClr val="FF0000"/>
                </a:solidFill>
              </a:rPr>
              <a:t>L</a:t>
            </a:r>
            <a:r>
              <a:rPr lang="en-US" sz="2600" baseline="30000" dirty="0" err="1"/>
              <a:t>a,b</a:t>
            </a:r>
            <a:r>
              <a:rPr lang="en-US" sz="2600" dirty="0">
                <a:solidFill>
                  <a:srgbClr val="FF0000"/>
                </a:solidFill>
              </a:rPr>
              <a:t> </a:t>
            </a:r>
            <a:r>
              <a:rPr lang="en-US" sz="2600" dirty="0"/>
              <a:t>corresponds to </a:t>
            </a:r>
            <a:r>
              <a:rPr lang="en-US" sz="2600" u="sng" dirty="0"/>
              <a:t>average</a:t>
            </a:r>
            <a:r>
              <a:rPr lang="en-US" sz="2600" dirty="0"/>
              <a:t> </a:t>
            </a:r>
            <a:r>
              <a:rPr lang="en-US" sz="2600" u="sng" dirty="0"/>
              <a:t>annual radon dose</a:t>
            </a:r>
            <a:r>
              <a:rPr lang="en-US" sz="2600" dirty="0"/>
              <a:t> of ≈370 mrem, not 800 mrem</a:t>
            </a:r>
          </a:p>
          <a:p>
            <a:pPr lvl="1">
              <a:spcBef>
                <a:spcPts val="0"/>
              </a:spcBef>
              <a:spcAft>
                <a:spcPts val="600"/>
              </a:spcAft>
            </a:pPr>
            <a:r>
              <a:rPr lang="en-US" sz="2200" dirty="0">
                <a:latin typeface="+mn-lt"/>
              </a:rPr>
              <a:t>More conservative</a:t>
            </a:r>
            <a:r>
              <a:rPr lang="en-US" sz="2200" dirty="0"/>
              <a:t> effective dose calculation for bronchial cells results in annual indoor radon dose about 630 mrem for indoor radon concentration of 4 </a:t>
            </a:r>
            <a:r>
              <a:rPr lang="en-US" sz="2200" dirty="0" err="1"/>
              <a:t>pCi</a:t>
            </a:r>
            <a:r>
              <a:rPr lang="en-US" sz="2200" dirty="0"/>
              <a:t>/L</a:t>
            </a:r>
          </a:p>
          <a:p>
            <a:pPr lvl="1">
              <a:spcBef>
                <a:spcPts val="0"/>
              </a:spcBef>
              <a:spcAft>
                <a:spcPts val="600"/>
              </a:spcAft>
            </a:pPr>
            <a:r>
              <a:rPr lang="en-US" sz="2200" dirty="0"/>
              <a:t>4 </a:t>
            </a:r>
            <a:r>
              <a:rPr lang="en-US" sz="2200" dirty="0" err="1"/>
              <a:t>pCi</a:t>
            </a:r>
            <a:r>
              <a:rPr lang="en-US" sz="2200" dirty="0"/>
              <a:t>/L arbitrary remediation level has no basis in observable health effects (Cohen study and next slide), even for higher annual dose of 630 mrem (EPA radon-induced lung cancer mortality predictions based on use of flawed LNT dose-response model)</a:t>
            </a:r>
          </a:p>
          <a:p>
            <a:pPr lvl="1">
              <a:spcBef>
                <a:spcPts val="600"/>
              </a:spcBef>
            </a:pPr>
            <a:r>
              <a:rPr lang="en-US" sz="2200" dirty="0"/>
              <a:t>4 </a:t>
            </a:r>
            <a:r>
              <a:rPr lang="en-US" sz="2200" dirty="0" err="1"/>
              <a:t>pCi</a:t>
            </a:r>
            <a:r>
              <a:rPr lang="en-US" sz="2200" dirty="0"/>
              <a:t>/L radon concentration well within </a:t>
            </a:r>
            <a:r>
              <a:rPr lang="en-US" sz="2200" dirty="0" err="1"/>
              <a:t>hormetic</a:t>
            </a:r>
            <a:r>
              <a:rPr lang="en-US" sz="2200" dirty="0"/>
              <a:t> region; remediation measures actually reduce beneficial effects of home radon</a:t>
            </a:r>
            <a:r>
              <a:rPr lang="en-US" sz="2200" dirty="0">
                <a:solidFill>
                  <a:srgbClr val="333333"/>
                </a:solidFill>
                <a:ea typeface="Calibri" panose="020F0502020204030204" pitchFamily="34" charset="0"/>
              </a:rPr>
              <a:t> (Cohen graphic)</a:t>
            </a:r>
            <a:r>
              <a:rPr lang="en-US" sz="2200" dirty="0"/>
              <a:t>    </a:t>
            </a:r>
            <a:r>
              <a:rPr lang="en-US" sz="2200" dirty="0">
                <a:latin typeface="+mn-lt"/>
              </a:rPr>
              <a:t> </a:t>
            </a:r>
            <a:endParaRPr lang="en-US" sz="2200" dirty="0">
              <a:solidFill>
                <a:srgbClr val="333333"/>
              </a:solidFill>
              <a:latin typeface="+mn-lt"/>
              <a:ea typeface="Calibri" panose="020F0502020204030204" pitchFamily="34" charset="0"/>
            </a:endParaRPr>
          </a:p>
        </p:txBody>
      </p:sp>
    </p:spTree>
    <p:extLst>
      <p:ext uri="{BB962C8B-B14F-4D97-AF65-F5344CB8AC3E}">
        <p14:creationId xmlns:p14="http://schemas.microsoft.com/office/powerpoint/2010/main" val="2845794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14A4-820B-379F-8A93-4A4D8BBC9BAF}"/>
              </a:ext>
            </a:extLst>
          </p:cNvPr>
          <p:cNvSpPr>
            <a:spLocks noGrp="1"/>
          </p:cNvSpPr>
          <p:nvPr>
            <p:ph type="title"/>
          </p:nvPr>
        </p:nvSpPr>
        <p:spPr>
          <a:xfrm>
            <a:off x="1293090" y="435897"/>
            <a:ext cx="6347714" cy="1048774"/>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Radon Concentration vs Lung Cancer Mortality Rate</a:t>
            </a:r>
          </a:p>
        </p:txBody>
      </p:sp>
      <p:pic>
        <p:nvPicPr>
          <p:cNvPr id="3" name="Picture 2" descr="A comparison of the radon concentrations and lung cancer mortality... | Download Scientific Diagram">
            <a:extLst>
              <a:ext uri="{FF2B5EF4-FFF2-40B4-BE49-F238E27FC236}">
                <a16:creationId xmlns:a16="http://schemas.microsoft.com/office/drawing/2014/main" id="{7DDC58CB-8AE7-3442-9196-D2FF17A74B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001754"/>
            <a:ext cx="8128000" cy="2854491"/>
          </a:xfrm>
          <a:prstGeom prst="rect">
            <a:avLst/>
          </a:prstGeom>
          <a:noFill/>
          <a:ln>
            <a:noFill/>
          </a:ln>
        </p:spPr>
      </p:pic>
      <p:sp>
        <p:nvSpPr>
          <p:cNvPr id="4" name="TextBox 3">
            <a:extLst>
              <a:ext uri="{FF2B5EF4-FFF2-40B4-BE49-F238E27FC236}">
                <a16:creationId xmlns:a16="http://schemas.microsoft.com/office/drawing/2014/main" id="{06278A6F-B06D-00B0-5199-7111CF89447C}"/>
              </a:ext>
            </a:extLst>
          </p:cNvPr>
          <p:cNvSpPr txBox="1"/>
          <p:nvPr/>
        </p:nvSpPr>
        <p:spPr>
          <a:xfrm>
            <a:off x="786256" y="5098473"/>
            <a:ext cx="7361382" cy="954107"/>
          </a:xfrm>
          <a:prstGeom prst="rect">
            <a:avLst/>
          </a:prstGeom>
          <a:noFill/>
        </p:spPr>
        <p:txBody>
          <a:bodyPr wrap="square" rtlCol="0">
            <a:spAutoFit/>
          </a:bodyPr>
          <a:lstStyle/>
          <a:p>
            <a:r>
              <a:rPr lang="en-US" sz="1400" kern="0" dirty="0">
                <a:effectLst/>
                <a:latin typeface="Calibri" panose="020F0502020204030204" pitchFamily="34" charset="0"/>
                <a:ea typeface="Calibri" panose="020F0502020204030204" pitchFamily="34" charset="0"/>
              </a:rPr>
              <a:t>Left: </a:t>
            </a:r>
            <a:r>
              <a:rPr lang="en-US" sz="1400" u="sng" kern="0" dirty="0">
                <a:effectLst/>
                <a:latin typeface="Calibri" panose="020F0502020204030204" pitchFamily="34" charset="0"/>
                <a:ea typeface="Calibri" panose="020F0502020204030204" pitchFamily="34" charset="0"/>
              </a:rPr>
              <a:t>Predicted</a:t>
            </a:r>
            <a:r>
              <a:rPr lang="en-US" sz="1400" kern="0" dirty="0">
                <a:effectLst/>
                <a:latin typeface="Calibri" panose="020F0502020204030204" pitchFamily="34" charset="0"/>
                <a:ea typeface="Calibri" panose="020F0502020204030204" pitchFamily="34" charset="0"/>
              </a:rPr>
              <a:t> average indoor radon levels (EPA Map of Radon Zones, provided with permission of EPA Radiation Protection Division). </a:t>
            </a:r>
          </a:p>
          <a:p>
            <a:r>
              <a:rPr lang="en-US" sz="1400" kern="0" dirty="0">
                <a:effectLst/>
                <a:latin typeface="Calibri" panose="020F0502020204030204" pitchFamily="34" charset="0"/>
                <a:ea typeface="Calibri" panose="020F0502020204030204" pitchFamily="34" charset="0"/>
              </a:rPr>
              <a:t>Right: 2000 to 2009 </a:t>
            </a:r>
            <a:r>
              <a:rPr lang="en-US" sz="1400" kern="0" dirty="0">
                <a:latin typeface="Calibri" panose="020F0502020204030204" pitchFamily="34" charset="0"/>
                <a:ea typeface="Calibri" panose="020F0502020204030204" pitchFamily="34" charset="0"/>
              </a:rPr>
              <a:t>l</a:t>
            </a:r>
            <a:r>
              <a:rPr lang="en-US" sz="1400" kern="0" dirty="0">
                <a:effectLst/>
                <a:latin typeface="Calibri" panose="020F0502020204030204" pitchFamily="34" charset="0"/>
                <a:ea typeface="Calibri" panose="020F0502020204030204" pitchFamily="34" charset="0"/>
              </a:rPr>
              <a:t>ung cancer mortality rates per 100,000 by county, corrected for smoking (Static Maps, National Community Mapping Institute).</a:t>
            </a:r>
            <a:endParaRPr lang="en-US" sz="1400" dirty="0"/>
          </a:p>
        </p:txBody>
      </p:sp>
      <p:sp>
        <p:nvSpPr>
          <p:cNvPr id="6" name="TextBox 5">
            <a:extLst>
              <a:ext uri="{FF2B5EF4-FFF2-40B4-BE49-F238E27FC236}">
                <a16:creationId xmlns:a16="http://schemas.microsoft.com/office/drawing/2014/main" id="{76370DDF-EFB4-FF64-0A30-59E1E6BFC70A}"/>
              </a:ext>
            </a:extLst>
          </p:cNvPr>
          <p:cNvSpPr txBox="1"/>
          <p:nvPr/>
        </p:nvSpPr>
        <p:spPr>
          <a:xfrm>
            <a:off x="385141" y="6488668"/>
            <a:ext cx="519320" cy="369332"/>
          </a:xfrm>
          <a:prstGeom prst="rect">
            <a:avLst/>
          </a:prstGeom>
          <a:noFill/>
        </p:spPr>
        <p:txBody>
          <a:bodyPr wrap="square">
            <a:spAutoFit/>
          </a:bodyPr>
          <a:lstStyle/>
          <a:p>
            <a:r>
              <a:rPr lang="en-US" dirty="0">
                <a:solidFill>
                  <a:srgbClr val="FF0000"/>
                </a:solidFill>
              </a:rPr>
              <a:t>27</a:t>
            </a:r>
          </a:p>
        </p:txBody>
      </p:sp>
    </p:spTree>
    <p:extLst>
      <p:ext uri="{BB962C8B-B14F-4D97-AF65-F5344CB8AC3E}">
        <p14:creationId xmlns:p14="http://schemas.microsoft.com/office/powerpoint/2010/main" val="166930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E651C-AF7A-3DC0-5B75-EDB9ADB7F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4C965-D7A5-BDA1-5D89-F359D35F3493}"/>
              </a:ext>
            </a:extLst>
          </p:cNvPr>
          <p:cNvSpPr>
            <a:spLocks noGrp="1"/>
          </p:cNvSpPr>
          <p:nvPr>
            <p:ph type="title"/>
          </p:nvPr>
        </p:nvSpPr>
        <p:spPr>
          <a:xfrm>
            <a:off x="854363" y="434473"/>
            <a:ext cx="7305621" cy="1010761"/>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Data Challenging Legitimacy of EPA Home Radon Remediation Action Level</a:t>
            </a:r>
          </a:p>
        </p:txBody>
      </p:sp>
      <p:sp>
        <p:nvSpPr>
          <p:cNvPr id="3" name="Content Placeholder 2">
            <a:extLst>
              <a:ext uri="{FF2B5EF4-FFF2-40B4-BE49-F238E27FC236}">
                <a16:creationId xmlns:a16="http://schemas.microsoft.com/office/drawing/2014/main" id="{D6CEB212-5F01-D97D-1540-8E9D45228D49}"/>
              </a:ext>
            </a:extLst>
          </p:cNvPr>
          <p:cNvSpPr>
            <a:spLocks noGrp="1"/>
          </p:cNvSpPr>
          <p:nvPr>
            <p:ph idx="1"/>
          </p:nvPr>
        </p:nvSpPr>
        <p:spPr>
          <a:xfrm>
            <a:off x="854363" y="1880357"/>
            <a:ext cx="7435273" cy="3655740"/>
          </a:xfrm>
        </p:spPr>
        <p:txBody>
          <a:bodyPr>
            <a:normAutofit/>
          </a:bodyPr>
          <a:lstStyle/>
          <a:p>
            <a:pPr marL="0" indent="0">
              <a:buNone/>
            </a:pPr>
            <a:r>
              <a:rPr lang="en-US" sz="2800" kern="0" dirty="0">
                <a:ea typeface="Calibri" panose="020F0502020204030204" pitchFamily="34" charset="0"/>
                <a:cs typeface="Calibri" panose="020F0502020204030204" pitchFamily="34" charset="0"/>
              </a:rPr>
              <a:t>High background radon radiation areas of world showing no adverse health effects</a:t>
            </a:r>
            <a:endParaRPr lang="en-US" sz="2800" kern="0" dirty="0">
              <a:effectLst/>
              <a:ea typeface="Calibri" panose="020F0502020204030204" pitchFamily="34" charset="0"/>
              <a:cs typeface="Calibri" panose="020F0502020204030204" pitchFamily="34" charset="0"/>
            </a:endParaRPr>
          </a:p>
          <a:p>
            <a:pPr lvl="1"/>
            <a:r>
              <a:rPr lang="en-US" sz="2400" kern="0" dirty="0">
                <a:effectLst/>
                <a:ea typeface="Calibri" panose="020F0502020204030204" pitchFamily="34" charset="0"/>
                <a:cs typeface="Calibri" panose="020F0502020204030204" pitchFamily="34" charset="0"/>
              </a:rPr>
              <a:t>Kerala, India</a:t>
            </a:r>
          </a:p>
          <a:p>
            <a:pPr lvl="1"/>
            <a:r>
              <a:rPr lang="en-US" sz="2400" kern="0" dirty="0" err="1">
                <a:ea typeface="Calibri" panose="020F0502020204030204" pitchFamily="34" charset="0"/>
                <a:cs typeface="Calibri" panose="020F0502020204030204" pitchFamily="34" charset="0"/>
              </a:rPr>
              <a:t>Guarapari</a:t>
            </a:r>
            <a:r>
              <a:rPr lang="en-US" sz="2400" kern="0" dirty="0">
                <a:ea typeface="Calibri" panose="020F0502020204030204" pitchFamily="34" charset="0"/>
                <a:cs typeface="Calibri" panose="020F0502020204030204" pitchFamily="34" charset="0"/>
              </a:rPr>
              <a:t>, Brazil</a:t>
            </a:r>
          </a:p>
          <a:p>
            <a:pPr lvl="1"/>
            <a:r>
              <a:rPr lang="en-US" sz="2400" kern="0" dirty="0">
                <a:ea typeface="Calibri" panose="020F0502020204030204" pitchFamily="34" charset="0"/>
                <a:cs typeface="Calibri" panose="020F0502020204030204" pitchFamily="34" charset="0"/>
              </a:rPr>
              <a:t>Ramsar, Iran</a:t>
            </a:r>
          </a:p>
          <a:p>
            <a:pPr marL="0" indent="0">
              <a:buNone/>
            </a:pPr>
            <a:endParaRPr lang="en-US" sz="11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885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3FBF-5E7D-D055-455E-84FC11E08C9B}"/>
            </a:ext>
          </a:extLst>
        </p:cNvPr>
        <p:cNvGrpSpPr/>
        <p:nvPr/>
      </p:nvGrpSpPr>
      <p:grpSpPr>
        <a:xfrm>
          <a:off x="0" y="0"/>
          <a:ext cx="0" cy="0"/>
          <a:chOff x="0" y="0"/>
          <a:chExt cx="0" cy="0"/>
        </a:xfrm>
      </p:grpSpPr>
      <p:sp>
        <p:nvSpPr>
          <p:cNvPr id="26627" name="TextBox 1">
            <a:extLst>
              <a:ext uri="{FF2B5EF4-FFF2-40B4-BE49-F238E27FC236}">
                <a16:creationId xmlns:a16="http://schemas.microsoft.com/office/drawing/2014/main" id="{386CE194-E67F-EED5-FBF5-7CE8D4543D2E}"/>
              </a:ext>
            </a:extLst>
          </p:cNvPr>
          <p:cNvSpPr txBox="1">
            <a:spLocks noChangeArrowheads="1"/>
          </p:cNvSpPr>
          <p:nvPr/>
        </p:nvSpPr>
        <p:spPr bwMode="auto">
          <a:xfrm>
            <a:off x="853060" y="596811"/>
            <a:ext cx="7280564" cy="1077218"/>
          </a:xfrm>
          <a:prstGeom prst="rect">
            <a:avLst/>
          </a:prstGeom>
          <a:noFill/>
          <a:ln>
            <a:noFill/>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dirty="0">
                <a:latin typeface="Arial" panose="020B0604020202020204" pitchFamily="34" charset="0"/>
                <a:cs typeface="Arial" panose="020B0604020202020204" pitchFamily="34" charset="0"/>
              </a:rPr>
              <a:t>High Background Radiation Areas Around the World</a:t>
            </a:r>
          </a:p>
        </p:txBody>
      </p:sp>
      <p:grpSp>
        <p:nvGrpSpPr>
          <p:cNvPr id="8" name="Group 7">
            <a:extLst>
              <a:ext uri="{FF2B5EF4-FFF2-40B4-BE49-F238E27FC236}">
                <a16:creationId xmlns:a16="http://schemas.microsoft.com/office/drawing/2014/main" id="{24255430-76A6-D2C7-F613-CFF01972F7CD}"/>
              </a:ext>
            </a:extLst>
          </p:cNvPr>
          <p:cNvGrpSpPr/>
          <p:nvPr/>
        </p:nvGrpSpPr>
        <p:grpSpPr>
          <a:xfrm>
            <a:off x="619432" y="2077152"/>
            <a:ext cx="7777316" cy="4254822"/>
            <a:chOff x="786581" y="2076208"/>
            <a:chExt cx="6666271" cy="3118735"/>
          </a:xfrm>
          <a:solidFill>
            <a:schemeClr val="accent1">
              <a:lumMod val="75000"/>
            </a:schemeClr>
          </a:solidFill>
        </p:grpSpPr>
        <p:sp>
          <p:nvSpPr>
            <p:cNvPr id="6" name="Rectangle 5">
              <a:extLst>
                <a:ext uri="{FF2B5EF4-FFF2-40B4-BE49-F238E27FC236}">
                  <a16:creationId xmlns:a16="http://schemas.microsoft.com/office/drawing/2014/main" id="{C09A3B60-6BFD-94B7-CFE0-02E8AA4440A4}"/>
                </a:ext>
              </a:extLst>
            </p:cNvPr>
            <p:cNvSpPr/>
            <p:nvPr/>
          </p:nvSpPr>
          <p:spPr>
            <a:xfrm>
              <a:off x="786581" y="2076208"/>
              <a:ext cx="6666271" cy="311873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F750BE-A2A3-932A-B434-0C3CA9ABA429}"/>
                </a:ext>
              </a:extLst>
            </p:cNvPr>
            <p:cNvSpPr txBox="1"/>
            <p:nvPr/>
          </p:nvSpPr>
          <p:spPr>
            <a:xfrm>
              <a:off x="1130710" y="2078096"/>
              <a:ext cx="6027173" cy="923330"/>
            </a:xfrm>
            <a:prstGeom prst="rect">
              <a:avLst/>
            </a:prstGeom>
            <a:grpFill/>
          </p:spPr>
          <p:txBody>
            <a:bodyPr wrap="square" rtlCol="0">
              <a:spAutoFit/>
            </a:bodyPr>
            <a:lstStyle/>
            <a:p>
              <a:r>
                <a:rPr lang="en-US" b="1" i="0" dirty="0">
                  <a:solidFill>
                    <a:srgbClr val="FFFF00"/>
                  </a:solidFill>
                  <a:effectLst/>
                  <a:latin typeface="Arial" panose="020B0604020202020204" pitchFamily="34" charset="0"/>
                  <a:cs typeface="Arial" panose="020B0604020202020204" pitchFamily="34" charset="0"/>
                </a:rPr>
                <a:t>Parts of Kerala, India have natural background radiation levels up to 76 mSv/year due to monazite in soil</a:t>
              </a:r>
              <a:endParaRPr lang="en-US" b="1" dirty="0">
                <a:solidFill>
                  <a:srgbClr val="FFFF00"/>
                </a:solidFill>
                <a:latin typeface="Arial" panose="020B0604020202020204" pitchFamily="34" charset="0"/>
                <a:cs typeface="Arial" panose="020B0604020202020204" pitchFamily="34" charset="0"/>
              </a:endParaRPr>
            </a:p>
          </p:txBody>
        </p:sp>
        <p:pic>
          <p:nvPicPr>
            <p:cNvPr id="1030" name="Picture 6" descr="High Level Natural Radiation Areas In Kerala: No Evidence Of Adverse Health Effects – Analysis ...">
              <a:extLst>
                <a:ext uri="{FF2B5EF4-FFF2-40B4-BE49-F238E27FC236}">
                  <a16:creationId xmlns:a16="http://schemas.microsoft.com/office/drawing/2014/main" id="{5CBEC66E-1841-33F2-59B6-F3812913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10" y="2863775"/>
              <a:ext cx="3426916" cy="1927640"/>
            </a:xfrm>
            <a:prstGeom prst="rect">
              <a:avLst/>
            </a:prstGeom>
            <a:grpFill/>
          </p:spPr>
        </p:pic>
        <p:sp>
          <p:nvSpPr>
            <p:cNvPr id="7" name="TextBox 6">
              <a:extLst>
                <a:ext uri="{FF2B5EF4-FFF2-40B4-BE49-F238E27FC236}">
                  <a16:creationId xmlns:a16="http://schemas.microsoft.com/office/drawing/2014/main" id="{2D980103-9435-8558-FB14-7EC8C95E6E71}"/>
                </a:ext>
              </a:extLst>
            </p:cNvPr>
            <p:cNvSpPr txBox="1"/>
            <p:nvPr/>
          </p:nvSpPr>
          <p:spPr>
            <a:xfrm>
              <a:off x="4729316" y="2982042"/>
              <a:ext cx="2428568" cy="1815882"/>
            </a:xfrm>
            <a:prstGeom prst="rect">
              <a:avLst/>
            </a:prstGeom>
            <a:grpFill/>
          </p:spPr>
          <p:txBody>
            <a:bodyPr wrap="square" rtlCol="0">
              <a:spAutoFit/>
            </a:bodyPr>
            <a:lstStyle/>
            <a:p>
              <a:pPr marL="285750" indent="-285750">
                <a:buFont typeface="Arial" panose="020B0604020202020204" pitchFamily="34" charset="0"/>
                <a:buChar char="•"/>
              </a:pPr>
              <a:r>
                <a:rPr lang="en-US" sz="1600" dirty="0">
                  <a:solidFill>
                    <a:schemeClr val="bg1"/>
                  </a:solidFill>
                </a:rPr>
                <a:t>No significant correlation between cumulative radiation exposure and incidence of cancer or leukemia</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No excess birth defects</a:t>
              </a:r>
            </a:p>
          </p:txBody>
        </p:sp>
      </p:grpSp>
    </p:spTree>
    <p:extLst>
      <p:ext uri="{BB962C8B-B14F-4D97-AF65-F5344CB8AC3E}">
        <p14:creationId xmlns:p14="http://schemas.microsoft.com/office/powerpoint/2010/main" val="198733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iechart">
            <a:extLst>
              <a:ext uri="{FF2B5EF4-FFF2-40B4-BE49-F238E27FC236}">
                <a16:creationId xmlns:a16="http://schemas.microsoft.com/office/drawing/2014/main" id="{CE43A77A-F3D7-D0FA-CA21-3CCE00BA9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24"/>
          <a:stretch>
            <a:fillRect/>
          </a:stretch>
        </p:blipFill>
        <p:spPr bwMode="auto">
          <a:xfrm>
            <a:off x="1205245" y="1780459"/>
            <a:ext cx="6733510" cy="448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a:extLst>
              <a:ext uri="{FF2B5EF4-FFF2-40B4-BE49-F238E27FC236}">
                <a16:creationId xmlns:a16="http://schemas.microsoft.com/office/drawing/2014/main" id="{170A02C7-3DE7-915A-B461-97DB97B8439C}"/>
              </a:ext>
            </a:extLst>
          </p:cNvPr>
          <p:cNvSpPr txBox="1">
            <a:spLocks noChangeArrowheads="1"/>
          </p:cNvSpPr>
          <p:nvPr/>
        </p:nvSpPr>
        <p:spPr bwMode="auto">
          <a:xfrm>
            <a:off x="545672" y="286751"/>
            <a:ext cx="7893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Sources of Natural</a:t>
            </a:r>
          </a:p>
          <a:p>
            <a:pPr algn="ctr" eaLnBrk="1" hangingPunct="1">
              <a:lnSpc>
                <a:spcPct val="100000"/>
              </a:lnSpc>
              <a:spcBef>
                <a:spcPct val="0"/>
              </a:spcBef>
              <a:buFontTx/>
              <a:buNone/>
            </a:pPr>
            <a:r>
              <a:rPr lang="en-US" altLang="en-US" sz="3600" dirty="0">
                <a:latin typeface="Arial" panose="020B0604020202020204" pitchFamily="34" charset="0"/>
              </a:rPr>
              <a:t>Background Radiation</a:t>
            </a:r>
          </a:p>
        </p:txBody>
      </p:sp>
      <p:sp>
        <p:nvSpPr>
          <p:cNvPr id="3" name="TextBox 2">
            <a:extLst>
              <a:ext uri="{FF2B5EF4-FFF2-40B4-BE49-F238E27FC236}">
                <a16:creationId xmlns:a16="http://schemas.microsoft.com/office/drawing/2014/main" id="{F7B43E02-9009-385C-39DB-227343D12B5F}"/>
              </a:ext>
            </a:extLst>
          </p:cNvPr>
          <p:cNvSpPr txBox="1"/>
          <p:nvPr/>
        </p:nvSpPr>
        <p:spPr>
          <a:xfrm>
            <a:off x="414959" y="6488668"/>
            <a:ext cx="360293" cy="369332"/>
          </a:xfrm>
          <a:prstGeom prst="rect">
            <a:avLst/>
          </a:prstGeom>
          <a:noFill/>
        </p:spPr>
        <p:txBody>
          <a:bodyPr wrap="square">
            <a:spAutoFit/>
          </a:bodyPr>
          <a:lstStyle/>
          <a:p>
            <a:r>
              <a:rPr lang="en-US" dirty="0">
                <a:solidFill>
                  <a:srgbClr val="FF0000"/>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3FBF-5E7D-D055-455E-84FC11E08C9B}"/>
            </a:ext>
          </a:extLst>
        </p:cNvPr>
        <p:cNvGrpSpPr/>
        <p:nvPr/>
      </p:nvGrpSpPr>
      <p:grpSpPr>
        <a:xfrm>
          <a:off x="0" y="0"/>
          <a:ext cx="0" cy="0"/>
          <a:chOff x="0" y="0"/>
          <a:chExt cx="0" cy="0"/>
        </a:xfrm>
      </p:grpSpPr>
      <p:sp>
        <p:nvSpPr>
          <p:cNvPr id="26627" name="TextBox 1">
            <a:extLst>
              <a:ext uri="{FF2B5EF4-FFF2-40B4-BE49-F238E27FC236}">
                <a16:creationId xmlns:a16="http://schemas.microsoft.com/office/drawing/2014/main" id="{386CE194-E67F-EED5-FBF5-7CE8D4543D2E}"/>
              </a:ext>
            </a:extLst>
          </p:cNvPr>
          <p:cNvSpPr txBox="1">
            <a:spLocks noChangeArrowheads="1"/>
          </p:cNvSpPr>
          <p:nvPr/>
        </p:nvSpPr>
        <p:spPr bwMode="auto">
          <a:xfrm>
            <a:off x="823563" y="581902"/>
            <a:ext cx="7280564" cy="1077218"/>
          </a:xfrm>
          <a:prstGeom prst="rect">
            <a:avLst/>
          </a:prstGeom>
          <a:noFill/>
          <a:ln>
            <a:noFill/>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dirty="0">
                <a:latin typeface="Arial" panose="020B0604020202020204" pitchFamily="34" charset="0"/>
                <a:cs typeface="Arial" panose="020B0604020202020204" pitchFamily="34" charset="0"/>
              </a:rPr>
              <a:t>High Background Radiation Areas Around the World (cont.)</a:t>
            </a:r>
          </a:p>
        </p:txBody>
      </p:sp>
      <p:pic>
        <p:nvPicPr>
          <p:cNvPr id="2" name="Picture 2">
            <a:extLst>
              <a:ext uri="{FF2B5EF4-FFF2-40B4-BE49-F238E27FC236}">
                <a16:creationId xmlns:a16="http://schemas.microsoft.com/office/drawing/2014/main" id="{DD6C76DD-AD42-6475-FAD3-B675DFB12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3" r="66667" b="51471"/>
          <a:stretch/>
        </p:blipFill>
        <p:spPr bwMode="auto">
          <a:xfrm>
            <a:off x="1337187" y="1758945"/>
            <a:ext cx="4886632" cy="48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898327E-4F74-65A4-4BA3-172A3E599260}"/>
              </a:ext>
            </a:extLst>
          </p:cNvPr>
          <p:cNvSpPr txBox="1"/>
          <p:nvPr/>
        </p:nvSpPr>
        <p:spPr>
          <a:xfrm>
            <a:off x="6471972" y="2773976"/>
            <a:ext cx="1858297" cy="2246769"/>
          </a:xfrm>
          <a:prstGeom prst="rect">
            <a:avLst/>
          </a:prstGeom>
          <a:noFill/>
        </p:spPr>
        <p:txBody>
          <a:bodyPr wrap="square" rtlCol="0">
            <a:spAutoFit/>
          </a:bodyPr>
          <a:lstStyle/>
          <a:p>
            <a:r>
              <a:rPr lang="en-US" altLang="en-US" sz="2000" dirty="0"/>
              <a:t>Tourists and residents cover themselves with thorium-rich beach sand</a:t>
            </a:r>
          </a:p>
        </p:txBody>
      </p:sp>
    </p:spTree>
    <p:extLst>
      <p:ext uri="{BB962C8B-B14F-4D97-AF65-F5344CB8AC3E}">
        <p14:creationId xmlns:p14="http://schemas.microsoft.com/office/powerpoint/2010/main" val="87088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4EA5-3236-6102-A95E-38D22AC81B9F}"/>
            </a:ext>
          </a:extLst>
        </p:cNvPr>
        <p:cNvGrpSpPr/>
        <p:nvPr/>
      </p:nvGrpSpPr>
      <p:grpSpPr>
        <a:xfrm>
          <a:off x="0" y="0"/>
          <a:ext cx="0" cy="0"/>
          <a:chOff x="0" y="0"/>
          <a:chExt cx="0" cy="0"/>
        </a:xfrm>
      </p:grpSpPr>
      <p:sp>
        <p:nvSpPr>
          <p:cNvPr id="26627" name="TextBox 1">
            <a:extLst>
              <a:ext uri="{FF2B5EF4-FFF2-40B4-BE49-F238E27FC236}">
                <a16:creationId xmlns:a16="http://schemas.microsoft.com/office/drawing/2014/main" id="{96F8AF54-C65C-D937-D979-C5C59F300FFD}"/>
              </a:ext>
            </a:extLst>
          </p:cNvPr>
          <p:cNvSpPr txBox="1">
            <a:spLocks noChangeArrowheads="1"/>
          </p:cNvSpPr>
          <p:nvPr/>
        </p:nvSpPr>
        <p:spPr bwMode="auto">
          <a:xfrm>
            <a:off x="931718" y="627748"/>
            <a:ext cx="7280564" cy="1077218"/>
          </a:xfrm>
          <a:prstGeom prst="rect">
            <a:avLst/>
          </a:prstGeom>
          <a:noFill/>
          <a:ln>
            <a:noFill/>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dirty="0">
                <a:latin typeface="Arial" panose="020B0604020202020204" pitchFamily="34" charset="0"/>
                <a:cs typeface="Arial" panose="020B0604020202020204" pitchFamily="34" charset="0"/>
              </a:rPr>
              <a:t>High Background Radiation Areas Around the World (cont.)</a:t>
            </a:r>
          </a:p>
        </p:txBody>
      </p:sp>
      <p:grpSp>
        <p:nvGrpSpPr>
          <p:cNvPr id="4" name="Group 3">
            <a:extLst>
              <a:ext uri="{FF2B5EF4-FFF2-40B4-BE49-F238E27FC236}">
                <a16:creationId xmlns:a16="http://schemas.microsoft.com/office/drawing/2014/main" id="{11B73847-ABC5-D699-880F-0E36DCD32175}"/>
              </a:ext>
            </a:extLst>
          </p:cNvPr>
          <p:cNvGrpSpPr/>
          <p:nvPr/>
        </p:nvGrpSpPr>
        <p:grpSpPr>
          <a:xfrm>
            <a:off x="681939" y="2039262"/>
            <a:ext cx="7530343" cy="4359709"/>
            <a:chOff x="681939" y="2039262"/>
            <a:chExt cx="7530343" cy="4359709"/>
          </a:xfrm>
        </p:grpSpPr>
        <p:pic>
          <p:nvPicPr>
            <p:cNvPr id="3" name="Picture 3">
              <a:extLst>
                <a:ext uri="{FF2B5EF4-FFF2-40B4-BE49-F238E27FC236}">
                  <a16:creationId xmlns:a16="http://schemas.microsoft.com/office/drawing/2014/main" id="{19EB36EC-9E0C-465A-13D4-DDB7036D6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37" t="16249" r="26868"/>
            <a:stretch>
              <a:fillRect/>
            </a:stretch>
          </p:blipFill>
          <p:spPr bwMode="auto">
            <a:xfrm>
              <a:off x="681939" y="2039262"/>
              <a:ext cx="5762969" cy="43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C85E3F-A7AC-B945-49AA-24AA824DA94D}"/>
                </a:ext>
              </a:extLst>
            </p:cNvPr>
            <p:cNvSpPr txBox="1"/>
            <p:nvPr/>
          </p:nvSpPr>
          <p:spPr>
            <a:xfrm>
              <a:off x="6639120" y="3028335"/>
              <a:ext cx="1573162" cy="2246769"/>
            </a:xfrm>
            <a:prstGeom prst="rect">
              <a:avLst/>
            </a:prstGeom>
            <a:noFill/>
          </p:spPr>
          <p:txBody>
            <a:bodyPr wrap="square" rtlCol="0">
              <a:spAutoFit/>
            </a:bodyPr>
            <a:lstStyle/>
            <a:p>
              <a:r>
                <a:rPr lang="en-US" altLang="en-US" sz="2000" dirty="0"/>
                <a:t>City’s 50 sulfurous hot springs contain high levels of radium-226</a:t>
              </a:r>
            </a:p>
          </p:txBody>
        </p:sp>
        <p:pic>
          <p:nvPicPr>
            <p:cNvPr id="1026" name="Picture 2" descr="Ramsar Thermal Springs 2025 | Ramsar, Mazandaran | Sights - Iran Travel and  Tourism">
              <a:extLst>
                <a:ext uri="{FF2B5EF4-FFF2-40B4-BE49-F238E27FC236}">
                  <a16:creationId xmlns:a16="http://schemas.microsoft.com/office/drawing/2014/main" id="{21954EF0-717A-4EBB-3915-796B0E0427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53" b="14125"/>
            <a:stretch/>
          </p:blipFill>
          <p:spPr bwMode="auto">
            <a:xfrm>
              <a:off x="696230" y="3518452"/>
              <a:ext cx="5762969" cy="28805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68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47704-75B2-6AC3-31E4-16BC2E57D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552E0-8C55-A367-6813-5EC193469D21}"/>
              </a:ext>
            </a:extLst>
          </p:cNvPr>
          <p:cNvSpPr>
            <a:spLocks noGrp="1"/>
          </p:cNvSpPr>
          <p:nvPr>
            <p:ph type="title"/>
          </p:nvPr>
        </p:nvSpPr>
        <p:spPr>
          <a:xfrm>
            <a:off x="854363" y="504047"/>
            <a:ext cx="7435272" cy="1010761"/>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Further Evidence Challenging EPA Home Radon Remediation Action Level</a:t>
            </a:r>
          </a:p>
        </p:txBody>
      </p:sp>
      <p:sp>
        <p:nvSpPr>
          <p:cNvPr id="3" name="Content Placeholder 2">
            <a:extLst>
              <a:ext uri="{FF2B5EF4-FFF2-40B4-BE49-F238E27FC236}">
                <a16:creationId xmlns:a16="http://schemas.microsoft.com/office/drawing/2014/main" id="{F142FF2B-CCB3-A109-983E-E4D5D8A212E4}"/>
              </a:ext>
            </a:extLst>
          </p:cNvPr>
          <p:cNvSpPr>
            <a:spLocks noGrp="1"/>
          </p:cNvSpPr>
          <p:nvPr>
            <p:ph idx="1"/>
          </p:nvPr>
        </p:nvSpPr>
        <p:spPr>
          <a:xfrm>
            <a:off x="854363" y="1880357"/>
            <a:ext cx="7435273" cy="3655740"/>
          </a:xfrm>
        </p:spPr>
        <p:txBody>
          <a:bodyPr>
            <a:normAutofit/>
          </a:bodyPr>
          <a:lstStyle/>
          <a:p>
            <a:pPr marL="0" indent="0">
              <a:buNone/>
            </a:pPr>
            <a:r>
              <a:rPr lang="en-US" sz="2800" kern="0" dirty="0">
                <a:ea typeface="Calibri" panose="020F0502020204030204" pitchFamily="34" charset="0"/>
                <a:cs typeface="Calibri" panose="020F0502020204030204" pitchFamily="34" charset="0"/>
              </a:rPr>
              <a:t>High background radon radiation data consistent with </a:t>
            </a:r>
            <a:r>
              <a:rPr lang="en-US" sz="2800" kern="0" dirty="0" err="1">
                <a:ea typeface="Calibri" panose="020F0502020204030204" pitchFamily="34" charset="0"/>
                <a:cs typeface="Calibri" panose="020F0502020204030204" pitchFamily="34" charset="0"/>
              </a:rPr>
              <a:t>Feinendegen</a:t>
            </a:r>
            <a:r>
              <a:rPr lang="en-US" sz="2800" kern="0" dirty="0">
                <a:ea typeface="Calibri" panose="020F0502020204030204" pitchFamily="34" charset="0"/>
                <a:cs typeface="Calibri" panose="020F0502020204030204" pitchFamily="34" charset="0"/>
              </a:rPr>
              <a:t> cancer risk versus dose graphic (next slide) for radon doses up to 20,000 mrem (0.2 Gy); i.e., no observed increase in cancer risk</a:t>
            </a:r>
            <a:endParaRPr lang="en-US" sz="2800" kern="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636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a:extLst>
              <a:ext uri="{FF2B5EF4-FFF2-40B4-BE49-F238E27FC236}">
                <a16:creationId xmlns:a16="http://schemas.microsoft.com/office/drawing/2014/main" id="{44FE6EFC-6A77-1583-0273-0FEB9A65D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31" y="228028"/>
            <a:ext cx="7487621" cy="548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5">
            <a:extLst>
              <a:ext uri="{FF2B5EF4-FFF2-40B4-BE49-F238E27FC236}">
                <a16:creationId xmlns:a16="http://schemas.microsoft.com/office/drawing/2014/main" id="{23965FD3-1E79-A6E4-32F5-E47D1151B28D}"/>
              </a:ext>
            </a:extLst>
          </p:cNvPr>
          <p:cNvSpPr txBox="1">
            <a:spLocks noChangeArrowheads="1"/>
          </p:cNvSpPr>
          <p:nvPr/>
        </p:nvSpPr>
        <p:spPr bwMode="auto">
          <a:xfrm>
            <a:off x="1371600" y="5943600"/>
            <a:ext cx="609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Times" panose="02020603050405020304" pitchFamily="18" charset="0"/>
              </a:rPr>
              <a:t>Ref. </a:t>
            </a:r>
            <a:r>
              <a:rPr lang="en-US" altLang="en-US" sz="1400" i="1" dirty="0">
                <a:latin typeface="Times" panose="02020603050405020304" pitchFamily="18" charset="0"/>
              </a:rPr>
              <a:t>Evidence for Beneficial Low Level Radiation Effects and Radiation Hormesis</a:t>
            </a:r>
            <a:r>
              <a:rPr lang="en-US" altLang="en-US" sz="1400" dirty="0">
                <a:latin typeface="Times" panose="02020603050405020304" pitchFamily="18" charset="0"/>
              </a:rPr>
              <a:t>, L.E. </a:t>
            </a:r>
            <a:r>
              <a:rPr lang="en-US" altLang="en-US" sz="1400" dirty="0" err="1">
                <a:latin typeface="Times" panose="02020603050405020304" pitchFamily="18" charset="0"/>
              </a:rPr>
              <a:t>Feinendegen</a:t>
            </a:r>
            <a:r>
              <a:rPr lang="en-US" altLang="en-US" sz="1400" dirty="0">
                <a:latin typeface="Times" panose="02020603050405020304" pitchFamily="18" charset="0"/>
              </a:rPr>
              <a:t>, MD, The British Journal of Radiology, 78 (2005), pp. 3–7</a:t>
            </a:r>
          </a:p>
        </p:txBody>
      </p:sp>
      <p:sp>
        <p:nvSpPr>
          <p:cNvPr id="3" name="TextBox 2">
            <a:extLst>
              <a:ext uri="{FF2B5EF4-FFF2-40B4-BE49-F238E27FC236}">
                <a16:creationId xmlns:a16="http://schemas.microsoft.com/office/drawing/2014/main" id="{455592EF-8439-8650-DD0A-E05A273A4086}"/>
              </a:ext>
            </a:extLst>
          </p:cNvPr>
          <p:cNvSpPr txBox="1"/>
          <p:nvPr/>
        </p:nvSpPr>
        <p:spPr>
          <a:xfrm>
            <a:off x="444776" y="6511409"/>
            <a:ext cx="430755" cy="369332"/>
          </a:xfrm>
          <a:prstGeom prst="rect">
            <a:avLst/>
          </a:prstGeom>
          <a:noFill/>
        </p:spPr>
        <p:txBody>
          <a:bodyPr wrap="square">
            <a:spAutoFit/>
          </a:bodyPr>
          <a:lstStyle/>
          <a:p>
            <a:r>
              <a:rPr lang="en-US" dirty="0">
                <a:solidFill>
                  <a:srgbClr val="FF0000"/>
                </a:solidFill>
              </a:rPr>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33D8-AB39-46AD-D676-65E0C810C7BC}"/>
              </a:ext>
            </a:extLst>
          </p:cNvPr>
          <p:cNvSpPr>
            <a:spLocks noGrp="1"/>
          </p:cNvSpPr>
          <p:nvPr>
            <p:ph type="title"/>
          </p:nvPr>
        </p:nvSpPr>
        <p:spPr>
          <a:xfrm>
            <a:off x="1160080" y="1106135"/>
            <a:ext cx="6347713" cy="644010"/>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Revisiting EPA Radon Assault</a:t>
            </a:r>
          </a:p>
        </p:txBody>
      </p:sp>
      <p:sp>
        <p:nvSpPr>
          <p:cNvPr id="3" name="Content Placeholder 2">
            <a:extLst>
              <a:ext uri="{FF2B5EF4-FFF2-40B4-BE49-F238E27FC236}">
                <a16:creationId xmlns:a16="http://schemas.microsoft.com/office/drawing/2014/main" id="{0A4EF848-825F-7DC4-4987-34022F6A77A2}"/>
              </a:ext>
            </a:extLst>
          </p:cNvPr>
          <p:cNvSpPr>
            <a:spLocks noGrp="1"/>
          </p:cNvSpPr>
          <p:nvPr>
            <p:ph idx="1"/>
          </p:nvPr>
        </p:nvSpPr>
        <p:spPr>
          <a:xfrm>
            <a:off x="766617" y="2039225"/>
            <a:ext cx="7610765" cy="2779549"/>
          </a:xfrm>
        </p:spPr>
        <p:txBody>
          <a:bodyPr>
            <a:normAutofit/>
          </a:bodyPr>
          <a:lstStyle/>
          <a:p>
            <a:pPr>
              <a:lnSpc>
                <a:spcPct val="100000"/>
              </a:lnSpc>
              <a:spcBef>
                <a:spcPts val="600"/>
              </a:spcBef>
            </a:pPr>
            <a:r>
              <a:rPr lang="en-US" sz="2400" dirty="0"/>
              <a:t>Assertion of radon being second leading cause of lung cancer </a:t>
            </a:r>
          </a:p>
          <a:p>
            <a:pPr lvl="1">
              <a:spcBef>
                <a:spcPts val="600"/>
              </a:spcBef>
              <a:buFont typeface="Calibri" panose="020F0502020204030204" pitchFamily="34" charset="0"/>
              <a:buChar char="―"/>
            </a:pPr>
            <a:r>
              <a:rPr lang="en-US" sz="2000" dirty="0">
                <a:solidFill>
                  <a:srgbClr val="FF0000"/>
                </a:solidFill>
              </a:rPr>
              <a:t>Unsupportable supposition lacking identifiable marker to distinguish alleged radon-induced lung cancer from other potential environmental causes</a:t>
            </a:r>
            <a:endParaRPr lang="en-US" sz="2000" dirty="0">
              <a:solidFill>
                <a:schemeClr val="tx1"/>
              </a:solidFill>
            </a:endParaRPr>
          </a:p>
          <a:p>
            <a:pPr lvl="1">
              <a:lnSpc>
                <a:spcPct val="100000"/>
              </a:lnSpc>
              <a:spcBef>
                <a:spcPts val="600"/>
              </a:spcBef>
              <a:buFont typeface="Calibri" panose="020F0502020204030204" pitchFamily="34" charset="0"/>
              <a:buChar char="―"/>
            </a:pPr>
            <a:r>
              <a:rPr lang="en-US" sz="2000" dirty="0">
                <a:solidFill>
                  <a:srgbClr val="FF0000"/>
                </a:solidFill>
              </a:rPr>
              <a:t>Don’t know what causes each case of lung cancer (American Cancer Society)</a:t>
            </a:r>
          </a:p>
        </p:txBody>
      </p:sp>
    </p:spTree>
    <p:extLst>
      <p:ext uri="{BB962C8B-B14F-4D97-AF65-F5344CB8AC3E}">
        <p14:creationId xmlns:p14="http://schemas.microsoft.com/office/powerpoint/2010/main" val="229481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33D8-AB39-46AD-D676-65E0C810C7BC}"/>
              </a:ext>
            </a:extLst>
          </p:cNvPr>
          <p:cNvSpPr>
            <a:spLocks noGrp="1"/>
          </p:cNvSpPr>
          <p:nvPr>
            <p:ph type="title"/>
          </p:nvPr>
        </p:nvSpPr>
        <p:spPr>
          <a:xfrm>
            <a:off x="560439" y="1048032"/>
            <a:ext cx="8023122" cy="644010"/>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Revisiting EPA Radon Assault (cont.)</a:t>
            </a:r>
          </a:p>
        </p:txBody>
      </p:sp>
      <p:sp>
        <p:nvSpPr>
          <p:cNvPr id="3" name="Content Placeholder 2">
            <a:extLst>
              <a:ext uri="{FF2B5EF4-FFF2-40B4-BE49-F238E27FC236}">
                <a16:creationId xmlns:a16="http://schemas.microsoft.com/office/drawing/2014/main" id="{0A4EF848-825F-7DC4-4987-34022F6A77A2}"/>
              </a:ext>
            </a:extLst>
          </p:cNvPr>
          <p:cNvSpPr>
            <a:spLocks noGrp="1"/>
          </p:cNvSpPr>
          <p:nvPr>
            <p:ph idx="1"/>
          </p:nvPr>
        </p:nvSpPr>
        <p:spPr>
          <a:xfrm>
            <a:off x="766617" y="1959599"/>
            <a:ext cx="7610765" cy="3969252"/>
          </a:xfrm>
        </p:spPr>
        <p:txBody>
          <a:bodyPr>
            <a:normAutofit/>
          </a:bodyPr>
          <a:lstStyle/>
          <a:p>
            <a:pPr>
              <a:lnSpc>
                <a:spcPct val="100000"/>
              </a:lnSpc>
              <a:spcBef>
                <a:spcPts val="600"/>
              </a:spcBef>
            </a:pPr>
            <a:r>
              <a:rPr lang="en-US" sz="2400" dirty="0"/>
              <a:t>Claim of no known “</a:t>
            </a:r>
            <a:r>
              <a:rPr lang="en-US" sz="2400" dirty="0">
                <a:solidFill>
                  <a:schemeClr val="tx1"/>
                </a:solidFill>
              </a:rPr>
              <a:t>safe level” of radon exposure</a:t>
            </a:r>
          </a:p>
          <a:p>
            <a:pPr lvl="1">
              <a:lnSpc>
                <a:spcPct val="100000"/>
              </a:lnSpc>
              <a:spcBef>
                <a:spcPts val="600"/>
              </a:spcBef>
              <a:buFont typeface="Calibri" panose="020F0502020204030204" pitchFamily="34" charset="0"/>
              <a:buChar char="―"/>
            </a:pPr>
            <a:r>
              <a:rPr lang="en-US" sz="1800" dirty="0">
                <a:solidFill>
                  <a:schemeClr val="tx1"/>
                </a:solidFill>
              </a:rPr>
              <a:t> </a:t>
            </a:r>
            <a:r>
              <a:rPr lang="en-US" sz="2000" dirty="0">
                <a:solidFill>
                  <a:srgbClr val="FF0000"/>
                </a:solidFill>
              </a:rPr>
              <a:t>Premise of no safe level of radiation based on flawed </a:t>
            </a:r>
          </a:p>
          <a:p>
            <a:pPr marL="457200" lvl="1" indent="0">
              <a:lnSpc>
                <a:spcPct val="100000"/>
              </a:lnSpc>
              <a:spcBef>
                <a:spcPts val="0"/>
              </a:spcBef>
              <a:buNone/>
            </a:pPr>
            <a:r>
              <a:rPr lang="en-US" sz="2000" dirty="0">
                <a:solidFill>
                  <a:srgbClr val="FF0000"/>
                </a:solidFill>
              </a:rPr>
              <a:t>     Linear No-Threshold dose-response model</a:t>
            </a:r>
          </a:p>
          <a:p>
            <a:pPr lvl="1">
              <a:lnSpc>
                <a:spcPct val="100000"/>
              </a:lnSpc>
              <a:spcBef>
                <a:spcPts val="600"/>
              </a:spcBef>
              <a:buFont typeface="Calibri" panose="020F0502020204030204" pitchFamily="34" charset="0"/>
              <a:buChar char="―"/>
            </a:pPr>
            <a:r>
              <a:rPr lang="en-US" sz="2000" dirty="0">
                <a:solidFill>
                  <a:schemeClr val="tx1"/>
                </a:solidFill>
              </a:rPr>
              <a:t> </a:t>
            </a:r>
            <a:r>
              <a:rPr lang="en-US" sz="2000" dirty="0">
                <a:solidFill>
                  <a:srgbClr val="FF0000"/>
                </a:solidFill>
              </a:rPr>
              <a:t>Refuted by Cohen indoor radon study and lack of </a:t>
            </a:r>
          </a:p>
          <a:p>
            <a:pPr marL="457200" lvl="1" indent="0">
              <a:lnSpc>
                <a:spcPct val="100000"/>
              </a:lnSpc>
              <a:spcBef>
                <a:spcPts val="0"/>
              </a:spcBef>
              <a:buNone/>
            </a:pPr>
            <a:r>
              <a:rPr lang="en-US" sz="2000" dirty="0">
                <a:solidFill>
                  <a:srgbClr val="FF0000"/>
                </a:solidFill>
              </a:rPr>
              <a:t>     increased lung cancer mortality in worldwide high</a:t>
            </a:r>
          </a:p>
          <a:p>
            <a:pPr marL="457200" lvl="1" indent="0">
              <a:lnSpc>
                <a:spcPct val="100000"/>
              </a:lnSpc>
              <a:spcBef>
                <a:spcPts val="0"/>
              </a:spcBef>
              <a:buNone/>
            </a:pPr>
            <a:r>
              <a:rPr lang="en-US" sz="2000" dirty="0">
                <a:solidFill>
                  <a:srgbClr val="FF0000"/>
                </a:solidFill>
              </a:rPr>
              <a:t>     background radon radiation areas</a:t>
            </a:r>
          </a:p>
          <a:p>
            <a:pPr lvl="1">
              <a:lnSpc>
                <a:spcPct val="100000"/>
              </a:lnSpc>
              <a:spcBef>
                <a:spcPts val="600"/>
              </a:spcBef>
              <a:buFont typeface="Calibri" panose="020F0502020204030204" pitchFamily="34" charset="0"/>
              <a:buChar char="―"/>
            </a:pPr>
            <a:r>
              <a:rPr lang="en-US" sz="2000" dirty="0">
                <a:solidFill>
                  <a:schemeClr val="tx1"/>
                </a:solidFill>
              </a:rPr>
              <a:t> </a:t>
            </a:r>
            <a:r>
              <a:rPr lang="en-US" sz="2000" dirty="0">
                <a:solidFill>
                  <a:srgbClr val="FF0000"/>
                </a:solidFill>
              </a:rPr>
              <a:t>Observed lower lung cancer risk in high background</a:t>
            </a:r>
          </a:p>
          <a:p>
            <a:pPr marL="457200" lvl="1" indent="0">
              <a:lnSpc>
                <a:spcPct val="100000"/>
              </a:lnSpc>
              <a:spcBef>
                <a:spcPts val="0"/>
              </a:spcBef>
              <a:buNone/>
            </a:pPr>
            <a:r>
              <a:rPr lang="en-US" sz="2000" dirty="0">
                <a:solidFill>
                  <a:srgbClr val="FF0000"/>
                </a:solidFill>
              </a:rPr>
              <a:t>     radiation </a:t>
            </a:r>
            <a:r>
              <a:rPr lang="en-US" sz="2000" dirty="0" err="1">
                <a:solidFill>
                  <a:srgbClr val="FF0000"/>
                </a:solidFill>
              </a:rPr>
              <a:t>areas</a:t>
            </a:r>
            <a:r>
              <a:rPr lang="en-US" sz="2200" baseline="30000" dirty="0" err="1">
                <a:solidFill>
                  <a:srgbClr val="FF0000"/>
                </a:solidFill>
              </a:rPr>
              <a:t>a,b,c</a:t>
            </a:r>
            <a:r>
              <a:rPr lang="en-US" sz="2200" dirty="0">
                <a:solidFill>
                  <a:srgbClr val="FF0000"/>
                </a:solidFill>
              </a:rPr>
              <a:t> </a:t>
            </a:r>
          </a:p>
        </p:txBody>
      </p:sp>
    </p:spTree>
    <p:extLst>
      <p:ext uri="{BB962C8B-B14F-4D97-AF65-F5344CB8AC3E}">
        <p14:creationId xmlns:p14="http://schemas.microsoft.com/office/powerpoint/2010/main" val="34759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3535E-DFF6-3A70-9CA8-7748B88D6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047AD-CA38-677B-E249-E468A1CF9DA8}"/>
              </a:ext>
            </a:extLst>
          </p:cNvPr>
          <p:cNvSpPr>
            <a:spLocks noGrp="1"/>
          </p:cNvSpPr>
          <p:nvPr>
            <p:ph type="title"/>
          </p:nvPr>
        </p:nvSpPr>
        <p:spPr>
          <a:xfrm>
            <a:off x="503486" y="473623"/>
            <a:ext cx="8137028" cy="64654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Revisiting EPA Radon Assault (cont.)</a:t>
            </a:r>
          </a:p>
        </p:txBody>
      </p:sp>
      <p:sp>
        <p:nvSpPr>
          <p:cNvPr id="3" name="Content Placeholder 2">
            <a:extLst>
              <a:ext uri="{FF2B5EF4-FFF2-40B4-BE49-F238E27FC236}">
                <a16:creationId xmlns:a16="http://schemas.microsoft.com/office/drawing/2014/main" id="{2791D012-B26C-A13D-1BD3-7519ACBC0944}"/>
              </a:ext>
            </a:extLst>
          </p:cNvPr>
          <p:cNvSpPr>
            <a:spLocks noGrp="1"/>
          </p:cNvSpPr>
          <p:nvPr>
            <p:ph idx="1"/>
          </p:nvPr>
        </p:nvSpPr>
        <p:spPr>
          <a:xfrm>
            <a:off x="806374" y="1359953"/>
            <a:ext cx="7679293" cy="5166530"/>
          </a:xfrm>
        </p:spPr>
        <p:txBody>
          <a:bodyPr>
            <a:normAutofit lnSpcReduction="10000"/>
          </a:bodyPr>
          <a:lstStyle/>
          <a:p>
            <a:r>
              <a:rPr lang="en-US" sz="2400" dirty="0">
                <a:solidFill>
                  <a:schemeClr val="tx1"/>
                </a:solidFill>
              </a:rPr>
              <a:t>Established action level for indoor radon remediation – </a:t>
            </a:r>
          </a:p>
          <a:p>
            <a:pPr lvl="1">
              <a:buFont typeface="Calibri" panose="020F0502020204030204" pitchFamily="34" charset="0"/>
              <a:buChar char="―"/>
            </a:pPr>
            <a:r>
              <a:rPr lang="en-US" sz="2000" dirty="0">
                <a:solidFill>
                  <a:srgbClr val="FF0000"/>
                </a:solidFill>
              </a:rPr>
              <a:t>No scientific basis for such action; counterproductive and harmful based on Cohen indoor radon study</a:t>
            </a:r>
            <a:endParaRPr lang="en-US" sz="2000" dirty="0">
              <a:solidFill>
                <a:schemeClr val="tx1"/>
              </a:solidFill>
            </a:endParaRPr>
          </a:p>
          <a:p>
            <a:r>
              <a:rPr lang="en-US" sz="2400" dirty="0">
                <a:solidFill>
                  <a:schemeClr val="tx1"/>
                </a:solidFill>
              </a:rPr>
              <a:t>Claim of 21,000 U.S. radon-related lung cancers per year</a:t>
            </a:r>
          </a:p>
          <a:p>
            <a:pPr lvl="1">
              <a:spcBef>
                <a:spcPts val="0"/>
              </a:spcBef>
              <a:buFont typeface="Trebuchet MS" panose="020B0603020202020204" pitchFamily="34" charset="0"/>
              <a:buChar char="―"/>
            </a:pPr>
            <a:r>
              <a:rPr lang="en-US" sz="2000" dirty="0">
                <a:solidFill>
                  <a:srgbClr val="FF0000"/>
                </a:solidFill>
              </a:rPr>
              <a:t> Flawed LNT dose-response model used for </a:t>
            </a:r>
            <a:r>
              <a:rPr lang="en-US" sz="2000" u="sng" dirty="0">
                <a:solidFill>
                  <a:srgbClr val="FF0000"/>
                </a:solidFill>
              </a:rPr>
              <a:t>predicting</a:t>
            </a:r>
            <a:r>
              <a:rPr lang="en-US" sz="2000" dirty="0">
                <a:solidFill>
                  <a:srgbClr val="FF0000"/>
                </a:solidFill>
              </a:rPr>
              <a:t> lung</a:t>
            </a:r>
          </a:p>
          <a:p>
            <a:pPr marL="457200" lvl="1" indent="0">
              <a:spcBef>
                <a:spcPts val="0"/>
              </a:spcBef>
              <a:buNone/>
            </a:pPr>
            <a:r>
              <a:rPr lang="en-US" sz="2000" dirty="0">
                <a:solidFill>
                  <a:srgbClr val="FF0000"/>
                </a:solidFill>
              </a:rPr>
              <a:t>     cancer morbidity/mortality; </a:t>
            </a:r>
            <a:r>
              <a:rPr lang="en-US" sz="2000" u="sng" dirty="0">
                <a:solidFill>
                  <a:srgbClr val="FF0000"/>
                </a:solidFill>
              </a:rPr>
              <a:t>actual</a:t>
            </a:r>
            <a:r>
              <a:rPr lang="en-US" sz="2000" dirty="0">
                <a:solidFill>
                  <a:srgbClr val="FF0000"/>
                </a:solidFill>
              </a:rPr>
              <a:t> lung cancer deaths</a:t>
            </a:r>
          </a:p>
          <a:p>
            <a:pPr marL="457200" lvl="1" indent="0">
              <a:spcBef>
                <a:spcPts val="0"/>
              </a:spcBef>
              <a:buNone/>
            </a:pPr>
            <a:r>
              <a:rPr lang="en-US" sz="2000" dirty="0">
                <a:solidFill>
                  <a:srgbClr val="FF0000"/>
                </a:solidFill>
              </a:rPr>
              <a:t>     don’t correlate with increased indoor radon</a:t>
            </a:r>
          </a:p>
          <a:p>
            <a:pPr marL="457200" lvl="1" indent="0">
              <a:spcBef>
                <a:spcPts val="0"/>
              </a:spcBef>
              <a:buNone/>
            </a:pPr>
            <a:r>
              <a:rPr lang="en-US" sz="2000" dirty="0">
                <a:solidFill>
                  <a:srgbClr val="FF0000"/>
                </a:solidFill>
              </a:rPr>
              <a:t>     concentrations</a:t>
            </a:r>
          </a:p>
          <a:p>
            <a:pPr lvl="1">
              <a:spcBef>
                <a:spcPts val="600"/>
              </a:spcBef>
              <a:buFont typeface="Trebuchet MS" panose="020B0603020202020204" pitchFamily="34" charset="0"/>
              <a:buChar char="―"/>
            </a:pPr>
            <a:r>
              <a:rPr lang="en-US" sz="2000" dirty="0">
                <a:solidFill>
                  <a:srgbClr val="FF0000"/>
                </a:solidFill>
              </a:rPr>
              <a:t> </a:t>
            </a:r>
            <a:r>
              <a:rPr lang="en-US" sz="2000" dirty="0" err="1">
                <a:solidFill>
                  <a:srgbClr val="FF0000"/>
                </a:solidFill>
              </a:rPr>
              <a:t>Hormetic</a:t>
            </a:r>
            <a:r>
              <a:rPr lang="en-US" sz="2000" dirty="0">
                <a:solidFill>
                  <a:srgbClr val="FF0000"/>
                </a:solidFill>
              </a:rPr>
              <a:t> relative risk model (Cohen indoor radon study) </a:t>
            </a:r>
          </a:p>
          <a:p>
            <a:pPr marL="457200" lvl="1" indent="0">
              <a:spcBef>
                <a:spcPts val="0"/>
              </a:spcBef>
              <a:buNone/>
            </a:pPr>
            <a:r>
              <a:rPr lang="en-US" sz="2000" dirty="0">
                <a:solidFill>
                  <a:srgbClr val="FF0000"/>
                </a:solidFill>
              </a:rPr>
              <a:t>     shows decreasing lung cancer incidence for indoor radon</a:t>
            </a:r>
          </a:p>
          <a:p>
            <a:pPr marL="457200" lvl="1" indent="0">
              <a:spcBef>
                <a:spcPts val="0"/>
              </a:spcBef>
              <a:buNone/>
            </a:pPr>
            <a:r>
              <a:rPr lang="en-US" sz="2000" dirty="0">
                <a:solidFill>
                  <a:srgbClr val="FF0000"/>
                </a:solidFill>
              </a:rPr>
              <a:t>     concentrations above EPA remediation action level;</a:t>
            </a:r>
          </a:p>
          <a:p>
            <a:pPr marL="457200" lvl="1" indent="0">
              <a:spcBef>
                <a:spcPts val="0"/>
              </a:spcBef>
              <a:buNone/>
            </a:pPr>
            <a:r>
              <a:rPr lang="en-US" sz="2000" dirty="0">
                <a:solidFill>
                  <a:srgbClr val="FF0000"/>
                </a:solidFill>
              </a:rPr>
              <a:t>     consistent with actual lung cancer data*</a:t>
            </a:r>
            <a:r>
              <a:rPr lang="en-US" sz="2000" dirty="0">
                <a:solidFill>
                  <a:schemeClr val="tx1"/>
                </a:solidFill>
              </a:rPr>
              <a:t> </a:t>
            </a:r>
          </a:p>
          <a:p>
            <a:pPr marL="457200" lvl="1" indent="0">
              <a:spcBef>
                <a:spcPts val="0"/>
              </a:spcBef>
              <a:buNone/>
            </a:pPr>
            <a:endParaRPr lang="en-US" sz="1200" dirty="0">
              <a:solidFill>
                <a:srgbClr val="FF0000"/>
              </a:solidFill>
            </a:endParaRPr>
          </a:p>
          <a:p>
            <a:pPr marL="457200" lvl="1" indent="0">
              <a:spcBef>
                <a:spcPts val="0"/>
              </a:spcBef>
              <a:buNone/>
            </a:pPr>
            <a:r>
              <a:rPr lang="en-US" sz="3000" baseline="-20000" dirty="0">
                <a:solidFill>
                  <a:schemeClr val="tx1"/>
                </a:solidFill>
              </a:rPr>
              <a:t>*</a:t>
            </a:r>
            <a:r>
              <a:rPr lang="en-US" sz="1200" dirty="0">
                <a:solidFill>
                  <a:schemeClr val="tx1"/>
                </a:solidFill>
              </a:rPr>
              <a:t> Scott, BR., </a:t>
            </a:r>
            <a:r>
              <a:rPr lang="en-US" sz="1200" b="0" i="0" dirty="0">
                <a:solidFill>
                  <a:schemeClr val="tx1"/>
                </a:solidFill>
                <a:effectLst/>
              </a:rPr>
              <a:t>Residential Radon Appears to Prevent Lung Cancer, Dose Response 2011; 9(4): 444-464</a:t>
            </a:r>
            <a:endParaRPr lang="en-US" sz="1200" dirty="0">
              <a:solidFill>
                <a:schemeClr val="tx1"/>
              </a:solidFill>
            </a:endParaRPr>
          </a:p>
          <a:p>
            <a:pPr lvl="1">
              <a:spcBef>
                <a:spcPts val="0"/>
              </a:spcBef>
              <a:buFont typeface="Trebuchet MS" panose="020B0603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523333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3535E-DFF6-3A70-9CA8-7748B88D6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047AD-CA38-677B-E249-E468A1CF9DA8}"/>
              </a:ext>
            </a:extLst>
          </p:cNvPr>
          <p:cNvSpPr>
            <a:spLocks noGrp="1"/>
          </p:cNvSpPr>
          <p:nvPr>
            <p:ph type="title"/>
          </p:nvPr>
        </p:nvSpPr>
        <p:spPr>
          <a:xfrm>
            <a:off x="395330" y="1133988"/>
            <a:ext cx="8353337" cy="64654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Radon Exposure in a Nutshell</a:t>
            </a:r>
          </a:p>
        </p:txBody>
      </p:sp>
      <p:sp>
        <p:nvSpPr>
          <p:cNvPr id="3" name="Content Placeholder 2">
            <a:extLst>
              <a:ext uri="{FF2B5EF4-FFF2-40B4-BE49-F238E27FC236}">
                <a16:creationId xmlns:a16="http://schemas.microsoft.com/office/drawing/2014/main" id="{2791D012-B26C-A13D-1BD3-7519ACBC0944}"/>
              </a:ext>
            </a:extLst>
          </p:cNvPr>
          <p:cNvSpPr>
            <a:spLocks noGrp="1"/>
          </p:cNvSpPr>
          <p:nvPr>
            <p:ph idx="1"/>
          </p:nvPr>
        </p:nvSpPr>
        <p:spPr>
          <a:xfrm>
            <a:off x="766617" y="2215113"/>
            <a:ext cx="7610765" cy="2983767"/>
          </a:xfrm>
        </p:spPr>
        <p:txBody>
          <a:bodyPr>
            <a:normAutofit lnSpcReduction="10000"/>
          </a:bodyPr>
          <a:lstStyle/>
          <a:p>
            <a:r>
              <a:rPr lang="en-US" sz="2400" dirty="0">
                <a:solidFill>
                  <a:schemeClr val="tx1"/>
                </a:solidFill>
              </a:rPr>
              <a:t>Radon exposure is chronic ionizing radiation exposure </a:t>
            </a:r>
          </a:p>
          <a:p>
            <a:r>
              <a:rPr lang="en-US" sz="2400" dirty="0">
                <a:solidFill>
                  <a:schemeClr val="tx1"/>
                </a:solidFill>
              </a:rPr>
              <a:t>Chronic low-dose radiation exposures do not inhibit ability of body’s adaptive protection mechanisms to repair radiation-induced cell damage (otherwise, we would not be here)</a:t>
            </a:r>
          </a:p>
          <a:p>
            <a:r>
              <a:rPr lang="en-US" sz="2400" dirty="0">
                <a:solidFill>
                  <a:schemeClr val="tx1"/>
                </a:solidFill>
              </a:rPr>
              <a:t>Exposure to radon (indoor and outdoor) does not result in adverse health effects</a:t>
            </a:r>
          </a:p>
        </p:txBody>
      </p:sp>
    </p:spTree>
    <p:extLst>
      <p:ext uri="{BB962C8B-B14F-4D97-AF65-F5344CB8AC3E}">
        <p14:creationId xmlns:p14="http://schemas.microsoft.com/office/powerpoint/2010/main" val="278742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36D9-4B1A-4C8F-77EA-94AEB3EF1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8D161-B023-0A1E-D811-FB24166E4035}"/>
              </a:ext>
            </a:extLst>
          </p:cNvPr>
          <p:cNvSpPr>
            <a:spLocks noGrp="1"/>
          </p:cNvSpPr>
          <p:nvPr>
            <p:ph type="title"/>
          </p:nvPr>
        </p:nvSpPr>
        <p:spPr>
          <a:xfrm>
            <a:off x="1245505" y="435715"/>
            <a:ext cx="6347713"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Source of Radon</a:t>
            </a:r>
          </a:p>
        </p:txBody>
      </p:sp>
      <p:sp>
        <p:nvSpPr>
          <p:cNvPr id="3" name="Content Placeholder 2">
            <a:extLst>
              <a:ext uri="{FF2B5EF4-FFF2-40B4-BE49-F238E27FC236}">
                <a16:creationId xmlns:a16="http://schemas.microsoft.com/office/drawing/2014/main" id="{6F29746B-551A-285B-9EE6-F725F04931B7}"/>
              </a:ext>
            </a:extLst>
          </p:cNvPr>
          <p:cNvSpPr>
            <a:spLocks noGrp="1"/>
          </p:cNvSpPr>
          <p:nvPr>
            <p:ph idx="1"/>
          </p:nvPr>
        </p:nvSpPr>
        <p:spPr>
          <a:xfrm>
            <a:off x="854363" y="1305924"/>
            <a:ext cx="7435273" cy="5194267"/>
          </a:xfrm>
        </p:spPr>
        <p:txBody>
          <a:bodyPr>
            <a:normAutofit/>
          </a:bodyPr>
          <a:lstStyle/>
          <a:p>
            <a:r>
              <a:rPr lang="en-US" sz="2400" dirty="0"/>
              <a:t>Radon is radioactive noble gas that enters atmosphere from radioactive decay of uranium-238 and thorium-232 in Earth’s crust</a:t>
            </a:r>
          </a:p>
          <a:p>
            <a:pPr lvl="1">
              <a:buFont typeface="Calibri" panose="020F0502020204030204" pitchFamily="34" charset="0"/>
              <a:buChar char="―"/>
            </a:pPr>
            <a:r>
              <a:rPr lang="en-US" sz="2000" dirty="0"/>
              <a:t>Radon-222 (Rn-222), with half-life of 3.8 days, arises from radioactive decay of U-238 </a:t>
            </a:r>
          </a:p>
          <a:p>
            <a:pPr lvl="1">
              <a:buFont typeface="Calibri" panose="020F0502020204030204" pitchFamily="34" charset="0"/>
              <a:buChar char="―"/>
            </a:pPr>
            <a:r>
              <a:rPr lang="en-US" sz="2000" dirty="0"/>
              <a:t>Radon-220 (Rn-220), with half-life of 55.8 seconds, arises from radioactive decay of Th-232</a:t>
            </a:r>
          </a:p>
          <a:p>
            <a:r>
              <a:rPr lang="en-US" sz="2400" dirty="0"/>
              <a:t>Rn-222 and short-lived radioactive decay products most important contributors to human exposure from natural radiation sources</a:t>
            </a:r>
          </a:p>
        </p:txBody>
      </p:sp>
    </p:spTree>
    <p:extLst>
      <p:ext uri="{BB962C8B-B14F-4D97-AF65-F5344CB8AC3E}">
        <p14:creationId xmlns:p14="http://schemas.microsoft.com/office/powerpoint/2010/main" val="357015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BE0B-71B9-D603-264C-F373BE150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58184-205C-5ACC-3EB9-10D9AA4169EE}"/>
              </a:ext>
            </a:extLst>
          </p:cNvPr>
          <p:cNvSpPr>
            <a:spLocks noGrp="1"/>
          </p:cNvSpPr>
          <p:nvPr>
            <p:ph type="title"/>
          </p:nvPr>
        </p:nvSpPr>
        <p:spPr>
          <a:xfrm>
            <a:off x="628650" y="365126"/>
            <a:ext cx="7886700" cy="678483"/>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Source of Radon (cont.)</a:t>
            </a:r>
          </a:p>
        </p:txBody>
      </p:sp>
      <p:sp>
        <p:nvSpPr>
          <p:cNvPr id="3" name="Content Placeholder 2">
            <a:extLst>
              <a:ext uri="{FF2B5EF4-FFF2-40B4-BE49-F238E27FC236}">
                <a16:creationId xmlns:a16="http://schemas.microsoft.com/office/drawing/2014/main" id="{04BA1F68-C584-111E-80A4-1D7C7025DCF4}"/>
              </a:ext>
            </a:extLst>
          </p:cNvPr>
          <p:cNvSpPr>
            <a:spLocks noGrp="1"/>
          </p:cNvSpPr>
          <p:nvPr>
            <p:ph idx="1"/>
          </p:nvPr>
        </p:nvSpPr>
        <p:spPr>
          <a:xfrm>
            <a:off x="628650" y="1301474"/>
            <a:ext cx="7531376" cy="3936448"/>
          </a:xfrm>
        </p:spPr>
        <p:txBody>
          <a:bodyPr>
            <a:normAutofit/>
          </a:bodyPr>
          <a:lstStyle/>
          <a:p>
            <a:pPr>
              <a:lnSpc>
                <a:spcPct val="100000"/>
              </a:lnSpc>
              <a:spcBef>
                <a:spcPts val="0"/>
              </a:spcBef>
              <a:spcAft>
                <a:spcPts val="600"/>
              </a:spcAft>
            </a:pPr>
            <a:r>
              <a:rPr lang="en-US" sz="2400" dirty="0">
                <a:solidFill>
                  <a:srgbClr val="000000"/>
                </a:solidFill>
                <a:latin typeface="Trebuchet MS" panose="020B0603020202020204" pitchFamily="34" charset="0"/>
              </a:rPr>
              <a:t>Due to very short half-life, Rn-220 is lesser contributor to human radon exposure  </a:t>
            </a:r>
          </a:p>
          <a:p>
            <a:pPr lvl="1">
              <a:lnSpc>
                <a:spcPct val="100000"/>
              </a:lnSpc>
              <a:spcBef>
                <a:spcPts val="0"/>
              </a:spcBef>
              <a:buFont typeface="Calibri" panose="020F0502020204030204" pitchFamily="34" charset="0"/>
              <a:buChar char="―"/>
            </a:pPr>
            <a:r>
              <a:rPr lang="en-US" sz="2000" b="0" i="0" dirty="0">
                <a:solidFill>
                  <a:srgbClr val="000000"/>
                </a:solidFill>
                <a:effectLst/>
                <a:latin typeface="Trebuchet MS" panose="020B0603020202020204" pitchFamily="34" charset="0"/>
              </a:rPr>
              <a:t> </a:t>
            </a:r>
            <a:r>
              <a:rPr lang="en-US" sz="2000" dirty="0">
                <a:latin typeface="Trebuchet MS" panose="020B0603020202020204" pitchFamily="34" charset="0"/>
              </a:rPr>
              <a:t>Timef</a:t>
            </a:r>
            <a:r>
              <a:rPr lang="en-US" sz="2000" b="0" i="0" u="none" strike="noStrike" baseline="0" dirty="0">
                <a:latin typeface="Trebuchet MS" panose="020B0603020202020204" pitchFamily="34" charset="0"/>
              </a:rPr>
              <a:t>rame for diffusion of short-lived Rn-220 in soils  </a:t>
            </a:r>
          </a:p>
          <a:p>
            <a:pPr marL="457200" lvl="1" indent="0">
              <a:lnSpc>
                <a:spcPct val="100000"/>
              </a:lnSpc>
              <a:spcBef>
                <a:spcPts val="0"/>
              </a:spcBef>
              <a:buNone/>
            </a:pPr>
            <a:r>
              <a:rPr lang="en-US" sz="2000" b="0" i="0" u="none" strike="noStrike" baseline="0" dirty="0">
                <a:latin typeface="Trebuchet MS" panose="020B0603020202020204" pitchFamily="34" charset="0"/>
              </a:rPr>
              <a:t>     results in some decay to non-gaseous radioisotopes</a:t>
            </a:r>
          </a:p>
          <a:p>
            <a:pPr marL="457200" lvl="1" indent="0">
              <a:lnSpc>
                <a:spcPct val="100000"/>
              </a:lnSpc>
              <a:spcBef>
                <a:spcPts val="0"/>
              </a:spcBef>
              <a:spcAft>
                <a:spcPts val="600"/>
              </a:spcAft>
              <a:buNone/>
            </a:pPr>
            <a:r>
              <a:rPr lang="en-US" sz="2000" dirty="0">
                <a:latin typeface="Trebuchet MS" panose="020B0603020202020204" pitchFamily="34" charset="0"/>
              </a:rPr>
              <a:t>    </a:t>
            </a:r>
            <a:r>
              <a:rPr lang="en-US" sz="2000" b="0" i="0" u="none" strike="noStrike" baseline="0" dirty="0">
                <a:latin typeface="Trebuchet MS" panose="020B0603020202020204" pitchFamily="34" charset="0"/>
              </a:rPr>
              <a:t> before reaching soil surface</a:t>
            </a:r>
            <a:endParaRPr lang="en-US" sz="2000" dirty="0">
              <a:latin typeface="Trebuchet MS" panose="020B0603020202020204" pitchFamily="34" charset="0"/>
            </a:endParaRPr>
          </a:p>
          <a:p>
            <a:pPr lvl="1">
              <a:lnSpc>
                <a:spcPct val="100000"/>
              </a:lnSpc>
              <a:spcBef>
                <a:spcPts val="0"/>
              </a:spcBef>
              <a:buFont typeface="Calibri" panose="020F0502020204030204" pitchFamily="34" charset="0"/>
              <a:buChar char="―"/>
            </a:pPr>
            <a:r>
              <a:rPr lang="en-US" sz="2000" dirty="0">
                <a:latin typeface="Trebuchet MS" panose="020B0603020202020204" pitchFamily="34" charset="0"/>
              </a:rPr>
              <a:t> Very </a:t>
            </a:r>
            <a:r>
              <a:rPr lang="en-US" sz="2000" b="0" i="0" u="none" strike="noStrike" baseline="0" dirty="0">
                <a:latin typeface="Trebuchet MS" panose="020B0603020202020204" pitchFamily="34" charset="0"/>
              </a:rPr>
              <a:t>short half-life results in little travel </a:t>
            </a:r>
            <a:r>
              <a:rPr lang="en-US" sz="2000" dirty="0">
                <a:latin typeface="Trebuchet MS" panose="020B0603020202020204" pitchFamily="34" charset="0"/>
              </a:rPr>
              <a:t>distance</a:t>
            </a:r>
            <a:r>
              <a:rPr lang="en-US" sz="2000" b="0" i="0" u="none" strike="noStrike" baseline="0" dirty="0">
                <a:latin typeface="Trebuchet MS" panose="020B0603020202020204" pitchFamily="34" charset="0"/>
              </a:rPr>
              <a:t> from </a:t>
            </a:r>
          </a:p>
          <a:p>
            <a:pPr marL="457200" lvl="1" indent="0">
              <a:lnSpc>
                <a:spcPct val="100000"/>
              </a:lnSpc>
              <a:spcBef>
                <a:spcPts val="0"/>
              </a:spcBef>
              <a:buNone/>
            </a:pPr>
            <a:r>
              <a:rPr lang="en-US" sz="2000" b="0" i="0" u="none" strike="noStrike" baseline="0" dirty="0">
                <a:latin typeface="Trebuchet MS" panose="020B0603020202020204" pitchFamily="34" charset="0"/>
              </a:rPr>
              <a:t>     origination site to immediate environment of human</a:t>
            </a:r>
          </a:p>
          <a:p>
            <a:pPr marL="457200" lvl="1" indent="0">
              <a:lnSpc>
                <a:spcPct val="100000"/>
              </a:lnSpc>
              <a:spcBef>
                <a:spcPts val="0"/>
              </a:spcBef>
              <a:buNone/>
            </a:pPr>
            <a:r>
              <a:rPr lang="en-US" sz="2000" dirty="0">
                <a:latin typeface="Trebuchet MS" panose="020B0603020202020204" pitchFamily="34" charset="0"/>
              </a:rPr>
              <a:t>    </a:t>
            </a:r>
            <a:r>
              <a:rPr lang="en-US" sz="2000" b="0" i="0" u="none" strike="noStrike" baseline="0" dirty="0">
                <a:latin typeface="Trebuchet MS" panose="020B0603020202020204" pitchFamily="34" charset="0"/>
              </a:rPr>
              <a:t> beings before decay to non-gaseous radioisotopes</a:t>
            </a:r>
            <a:endParaRPr lang="en-US" sz="20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268651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DCE2-B164-B1A5-63DA-337C921780A5}"/>
              </a:ext>
            </a:extLst>
          </p:cNvPr>
          <p:cNvSpPr>
            <a:spLocks noGrp="1"/>
          </p:cNvSpPr>
          <p:nvPr>
            <p:ph type="title"/>
          </p:nvPr>
        </p:nvSpPr>
        <p:spPr>
          <a:xfrm>
            <a:off x="1254740" y="638314"/>
            <a:ext cx="6347714" cy="609600"/>
          </a:xfrm>
        </p:spPr>
        <p:txBody>
          <a:bodyPr>
            <a:noAutofit/>
          </a:bodyPr>
          <a:lstStyle/>
          <a:p>
            <a:pPr algn="ctr"/>
            <a:r>
              <a:rPr lang="en-US" dirty="0">
                <a:solidFill>
                  <a:schemeClr val="tx1"/>
                </a:solidFill>
                <a:latin typeface="Arial" panose="020B0604020202020204" pitchFamily="34" charset="0"/>
                <a:cs typeface="Arial" panose="020B0604020202020204" pitchFamily="34" charset="0"/>
              </a:rPr>
              <a:t>Radon Decay Chains</a:t>
            </a:r>
          </a:p>
        </p:txBody>
      </p:sp>
      <p:pic>
        <p:nvPicPr>
          <p:cNvPr id="3" name="Picture 2" descr="Decay chains of 222 Rn (left) and 220 Rn (right). While all 220 Rn... | Download Scientific Diagram">
            <a:extLst>
              <a:ext uri="{FF2B5EF4-FFF2-40B4-BE49-F238E27FC236}">
                <a16:creationId xmlns:a16="http://schemas.microsoft.com/office/drawing/2014/main" id="{A3C87766-1163-3FDD-1E3D-05EF0AB0E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65" y="1861561"/>
            <a:ext cx="7133070" cy="38686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B99429-2DE0-697E-1B1A-BC9B5C7983F9}"/>
              </a:ext>
            </a:extLst>
          </p:cNvPr>
          <p:cNvSpPr txBox="1"/>
          <p:nvPr/>
        </p:nvSpPr>
        <p:spPr>
          <a:xfrm>
            <a:off x="405019" y="6488668"/>
            <a:ext cx="370233" cy="369332"/>
          </a:xfrm>
          <a:prstGeom prst="rect">
            <a:avLst/>
          </a:prstGeom>
          <a:noFill/>
        </p:spPr>
        <p:txBody>
          <a:bodyPr wrap="square">
            <a:spAutoFit/>
          </a:bodyPr>
          <a:lstStyle/>
          <a:p>
            <a:r>
              <a:rPr lang="en-US" dirty="0">
                <a:solidFill>
                  <a:srgbClr val="FF0000"/>
                </a:solidFill>
              </a:rPr>
              <a:t>6</a:t>
            </a:r>
          </a:p>
        </p:txBody>
      </p:sp>
    </p:spTree>
    <p:extLst>
      <p:ext uri="{BB962C8B-B14F-4D97-AF65-F5344CB8AC3E}">
        <p14:creationId xmlns:p14="http://schemas.microsoft.com/office/powerpoint/2010/main" val="171819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8A5D-3353-E990-A8C5-FEA049551632}"/>
              </a:ext>
            </a:extLst>
          </p:cNvPr>
          <p:cNvSpPr>
            <a:spLocks noGrp="1"/>
          </p:cNvSpPr>
          <p:nvPr>
            <p:ph type="title"/>
          </p:nvPr>
        </p:nvSpPr>
        <p:spPr>
          <a:xfrm>
            <a:off x="628650" y="484395"/>
            <a:ext cx="7886700" cy="678483"/>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Radon Health </a:t>
            </a:r>
            <a:r>
              <a:rPr lang="en-US" dirty="0">
                <a:solidFill>
                  <a:schemeClr val="tx1"/>
                </a:solidFill>
                <a:latin typeface="Arial" panose="020B0604020202020204" pitchFamily="34" charset="0"/>
                <a:cs typeface="Arial" panose="020B0604020202020204" pitchFamily="34" charset="0"/>
              </a:rPr>
              <a:t>Concern</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5D12B8-63B8-C79C-0D9A-5F9ED0C187A5}"/>
              </a:ext>
            </a:extLst>
          </p:cNvPr>
          <p:cNvSpPr>
            <a:spLocks noGrp="1"/>
          </p:cNvSpPr>
          <p:nvPr>
            <p:ph idx="1"/>
          </p:nvPr>
        </p:nvSpPr>
        <p:spPr>
          <a:xfrm>
            <a:off x="628650" y="1378364"/>
            <a:ext cx="7680463" cy="5114510"/>
          </a:xfrm>
        </p:spPr>
        <p:txBody>
          <a:bodyPr>
            <a:normAutofit/>
          </a:bodyPr>
          <a:lstStyle/>
          <a:p>
            <a:pPr>
              <a:lnSpc>
                <a:spcPct val="100000"/>
              </a:lnSpc>
              <a:spcBef>
                <a:spcPts val="0"/>
              </a:spcBef>
              <a:spcAft>
                <a:spcPts val="600"/>
              </a:spcAft>
            </a:pPr>
            <a:r>
              <a:rPr lang="en-US" sz="2400" b="0" i="0" dirty="0">
                <a:solidFill>
                  <a:srgbClr val="000000"/>
                </a:solidFill>
                <a:effectLst/>
                <a:latin typeface="Trebuchet MS" panose="020B0603020202020204" pitchFamily="34" charset="0"/>
              </a:rPr>
              <a:t>Rn-222 itself not huge health concern, since most inhaled radon exhaled before decaying</a:t>
            </a:r>
          </a:p>
          <a:p>
            <a:pPr>
              <a:lnSpc>
                <a:spcPct val="100000"/>
              </a:lnSpc>
              <a:spcBef>
                <a:spcPts val="0"/>
              </a:spcBef>
              <a:spcAft>
                <a:spcPts val="600"/>
              </a:spcAft>
            </a:pPr>
            <a:r>
              <a:rPr lang="en-US" sz="2400" dirty="0">
                <a:solidFill>
                  <a:srgbClr val="000000"/>
                </a:solidFill>
                <a:latin typeface="Trebuchet MS" panose="020B0603020202020204" pitchFamily="34" charset="0"/>
              </a:rPr>
              <a:t>I</a:t>
            </a:r>
            <a:r>
              <a:rPr lang="en-US" sz="2400" b="0" i="0" dirty="0">
                <a:solidFill>
                  <a:srgbClr val="000000"/>
                </a:solidFill>
                <a:effectLst/>
                <a:latin typeface="Trebuchet MS" panose="020B0603020202020204" pitchFamily="34" charset="0"/>
              </a:rPr>
              <a:t>nhalation of Rn-222 short-lived progeny (Po-218, Pb-214, Bi-214, and Po-214) attached to aerosol particles are m</a:t>
            </a:r>
            <a:r>
              <a:rPr lang="en-US" sz="2400" dirty="0">
                <a:solidFill>
                  <a:srgbClr val="000000"/>
                </a:solidFill>
                <a:latin typeface="Trebuchet MS" panose="020B0603020202020204" pitchFamily="34" charset="0"/>
              </a:rPr>
              <a:t>ore significant health concern </a:t>
            </a:r>
            <a:endParaRPr lang="en-US" sz="2400" b="0" i="0" dirty="0">
              <a:solidFill>
                <a:srgbClr val="000000"/>
              </a:solidFill>
              <a:effectLst/>
              <a:latin typeface="Trebuchet MS" panose="020B0603020202020204" pitchFamily="34" charset="0"/>
            </a:endParaRPr>
          </a:p>
          <a:p>
            <a:pPr>
              <a:lnSpc>
                <a:spcPct val="110000"/>
              </a:lnSpc>
              <a:spcBef>
                <a:spcPts val="0"/>
              </a:spcBef>
              <a:spcAft>
                <a:spcPts val="600"/>
              </a:spcAft>
            </a:pPr>
            <a:r>
              <a:rPr lang="en-US" sz="2400" dirty="0">
                <a:solidFill>
                  <a:srgbClr val="000000"/>
                </a:solidFill>
                <a:latin typeface="Trebuchet MS" panose="020B0603020202020204" pitchFamily="34" charset="0"/>
              </a:rPr>
              <a:t>M</a:t>
            </a:r>
            <a:r>
              <a:rPr lang="en-US" sz="2400" b="0" i="0" dirty="0">
                <a:solidFill>
                  <a:srgbClr val="000000"/>
                </a:solidFill>
                <a:effectLst/>
                <a:latin typeface="Trebuchet MS" panose="020B0603020202020204" pitchFamily="34" charset="0"/>
              </a:rPr>
              <a:t>ost of inhaled aerosolized longer-lived Pb-210 excreted from body before</a:t>
            </a:r>
            <a:r>
              <a:rPr lang="en-US" sz="2400" dirty="0">
                <a:solidFill>
                  <a:srgbClr val="000000"/>
                </a:solidFill>
                <a:latin typeface="Trebuchet MS" panose="020B0603020202020204" pitchFamily="34" charset="0"/>
              </a:rPr>
              <a:t> </a:t>
            </a:r>
            <a:r>
              <a:rPr lang="en-US" sz="2400" b="0" i="0" dirty="0">
                <a:solidFill>
                  <a:srgbClr val="000000"/>
                </a:solidFill>
                <a:effectLst/>
                <a:latin typeface="Trebuchet MS" panose="020B0603020202020204" pitchFamily="34" charset="0"/>
              </a:rPr>
              <a:t>decaying</a:t>
            </a:r>
            <a:endParaRPr lang="en-US" sz="2400" dirty="0">
              <a:latin typeface="Trebuchet MS" panose="020B0603020202020204" pitchFamily="34" charset="0"/>
            </a:endParaRPr>
          </a:p>
        </p:txBody>
      </p:sp>
    </p:spTree>
    <p:extLst>
      <p:ext uri="{BB962C8B-B14F-4D97-AF65-F5344CB8AC3E}">
        <p14:creationId xmlns:p14="http://schemas.microsoft.com/office/powerpoint/2010/main" val="174527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5FD7-66D6-0809-3CBF-019705F61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511CA-149E-BBAA-50A0-C66975E46699}"/>
              </a:ext>
            </a:extLst>
          </p:cNvPr>
          <p:cNvSpPr>
            <a:spLocks noGrp="1"/>
          </p:cNvSpPr>
          <p:nvPr>
            <p:ph type="title"/>
          </p:nvPr>
        </p:nvSpPr>
        <p:spPr>
          <a:xfrm>
            <a:off x="1153842" y="515530"/>
            <a:ext cx="6347713"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Radon</a:t>
            </a:r>
            <a:r>
              <a:rPr lang="en-US" dirty="0">
                <a:solidFill>
                  <a:schemeClr val="tx1"/>
                </a:solidFill>
                <a:latin typeface="Arial" panose="020B0604020202020204" pitchFamily="34" charset="0"/>
                <a:cs typeface="Arial" panose="020B0604020202020204" pitchFamily="34" charset="0"/>
              </a:rPr>
              <a:t> Health Concern</a:t>
            </a:r>
            <a:r>
              <a:rPr lang="en-US" sz="3600" dirty="0">
                <a:solidFill>
                  <a:schemeClr val="tx1"/>
                </a:solidFill>
                <a:latin typeface="Arial" panose="020B0604020202020204" pitchFamily="34" charset="0"/>
                <a:cs typeface="Arial" panose="020B0604020202020204" pitchFamily="34" charset="0"/>
              </a:rPr>
              <a:t> (cont.)</a:t>
            </a:r>
          </a:p>
        </p:txBody>
      </p:sp>
      <p:sp>
        <p:nvSpPr>
          <p:cNvPr id="3" name="Content Placeholder 2">
            <a:extLst>
              <a:ext uri="{FF2B5EF4-FFF2-40B4-BE49-F238E27FC236}">
                <a16:creationId xmlns:a16="http://schemas.microsoft.com/office/drawing/2014/main" id="{F3DD5117-84CB-08EA-F0FC-D25437CE0A80}"/>
              </a:ext>
            </a:extLst>
          </p:cNvPr>
          <p:cNvSpPr>
            <a:spLocks noGrp="1"/>
          </p:cNvSpPr>
          <p:nvPr>
            <p:ph idx="1"/>
          </p:nvPr>
        </p:nvSpPr>
        <p:spPr>
          <a:xfrm>
            <a:off x="854363" y="1347789"/>
            <a:ext cx="7435273" cy="4824411"/>
          </a:xfrm>
        </p:spPr>
        <p:txBody>
          <a:bodyPr>
            <a:normAutofit/>
          </a:bodyPr>
          <a:lstStyle/>
          <a:p>
            <a:r>
              <a:rPr lang="en-US" sz="2400" dirty="0"/>
              <a:t>Exposure mostly from alpha particles emitted by solid Rn-222 progeny in lungs; some beta particles and gamma-rays also emitted</a:t>
            </a:r>
          </a:p>
          <a:p>
            <a:pPr lvl="1">
              <a:buFont typeface="Trebuchet MS" panose="020B0603020202020204" pitchFamily="34" charset="0"/>
              <a:buChar char="―"/>
            </a:pPr>
            <a:r>
              <a:rPr lang="en-US" sz="2000" dirty="0"/>
              <a:t>General agreement that alpha particles responsible for lung cancer seen in miners</a:t>
            </a:r>
          </a:p>
          <a:p>
            <a:pPr algn="l"/>
            <a:r>
              <a:rPr lang="en-US" sz="2400" dirty="0"/>
              <a:t>Almost all radon level measurements expressed as concentration of radon in picocuries per liter (</a:t>
            </a:r>
            <a:r>
              <a:rPr lang="en-US" sz="2400" dirty="0" err="1"/>
              <a:t>pCi</a:t>
            </a:r>
            <a:r>
              <a:rPr lang="en-US" sz="2400" dirty="0"/>
              <a:t>/L) of air or in becquerels per cubic meter (</a:t>
            </a:r>
            <a:r>
              <a:rPr lang="en-US" sz="2400" dirty="0" err="1"/>
              <a:t>Bq</a:t>
            </a:r>
            <a:r>
              <a:rPr lang="en-US" sz="2400" dirty="0"/>
              <a:t>/m</a:t>
            </a:r>
            <a:r>
              <a:rPr lang="en-US" sz="2400" baseline="30000" dirty="0"/>
              <a:t>3</a:t>
            </a:r>
            <a:r>
              <a:rPr lang="en-US" sz="2400" dirty="0"/>
              <a:t>) of air</a:t>
            </a:r>
          </a:p>
          <a:p>
            <a:pPr lvl="1">
              <a:buFont typeface="Calibri" panose="020F0502020204030204" pitchFamily="34" charset="0"/>
              <a:buChar char="―"/>
            </a:pPr>
            <a:r>
              <a:rPr lang="en-US" sz="2000" dirty="0"/>
              <a:t>1 </a:t>
            </a:r>
            <a:r>
              <a:rPr lang="en-US" sz="2000" dirty="0" err="1"/>
              <a:t>pCi</a:t>
            </a:r>
            <a:r>
              <a:rPr lang="en-US" sz="2000" dirty="0"/>
              <a:t>/L = 37 </a:t>
            </a:r>
            <a:r>
              <a:rPr lang="en-US" sz="2000" dirty="0" err="1"/>
              <a:t>Bq</a:t>
            </a:r>
            <a:r>
              <a:rPr lang="en-US" sz="2000" dirty="0"/>
              <a:t>/m</a:t>
            </a:r>
            <a:r>
              <a:rPr lang="en-US" sz="2000" baseline="30000" dirty="0"/>
              <a:t>3</a:t>
            </a:r>
            <a:r>
              <a:rPr lang="en-US" sz="2000" dirty="0"/>
              <a:t> </a:t>
            </a:r>
          </a:p>
        </p:txBody>
      </p:sp>
    </p:spTree>
    <p:extLst>
      <p:ext uri="{BB962C8B-B14F-4D97-AF65-F5344CB8AC3E}">
        <p14:creationId xmlns:p14="http://schemas.microsoft.com/office/powerpoint/2010/main" val="398580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A2C6-2080-7F48-C587-6890CDCB4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36984-AD4B-CBA0-1FB6-2DFD43304496}"/>
              </a:ext>
            </a:extLst>
          </p:cNvPr>
          <p:cNvSpPr>
            <a:spLocks noGrp="1"/>
          </p:cNvSpPr>
          <p:nvPr>
            <p:ph type="title"/>
          </p:nvPr>
        </p:nvSpPr>
        <p:spPr>
          <a:xfrm>
            <a:off x="854363" y="479930"/>
            <a:ext cx="7435272" cy="1043708"/>
          </a:xfrm>
        </p:spPr>
        <p:txBody>
          <a:bodyPr>
            <a:normAutofit fontScale="90000"/>
          </a:bodyPr>
          <a:lstStyle/>
          <a:p>
            <a:pPr algn="ctr"/>
            <a:r>
              <a:rPr lang="en-US" sz="3200" dirty="0">
                <a:solidFill>
                  <a:schemeClr val="tx1"/>
                </a:solidFill>
                <a:latin typeface="Arial" panose="020B0604020202020204" pitchFamily="34" charset="0"/>
                <a:cs typeface="Arial" panose="020B0604020202020204" pitchFamily="34" charset="0"/>
              </a:rPr>
              <a:t>EPA Considers Natural Background</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Radon Dose Harmless</a:t>
            </a:r>
          </a:p>
        </p:txBody>
      </p:sp>
      <p:sp>
        <p:nvSpPr>
          <p:cNvPr id="3" name="Content Placeholder 2">
            <a:extLst>
              <a:ext uri="{FF2B5EF4-FFF2-40B4-BE49-F238E27FC236}">
                <a16:creationId xmlns:a16="http://schemas.microsoft.com/office/drawing/2014/main" id="{5DD5C4E0-6EBE-6691-8078-E192995579FE}"/>
              </a:ext>
            </a:extLst>
          </p:cNvPr>
          <p:cNvSpPr>
            <a:spLocks noGrp="1"/>
          </p:cNvSpPr>
          <p:nvPr>
            <p:ph idx="1"/>
          </p:nvPr>
        </p:nvSpPr>
        <p:spPr>
          <a:xfrm>
            <a:off x="854362" y="1840287"/>
            <a:ext cx="7435273" cy="4182825"/>
          </a:xfrm>
        </p:spPr>
        <p:txBody>
          <a:bodyPr>
            <a:normAutofit/>
          </a:bodyPr>
          <a:lstStyle/>
          <a:p>
            <a:r>
              <a:rPr lang="en-US" sz="2800" dirty="0"/>
              <a:t>U.S. EPA </a:t>
            </a:r>
            <a:r>
              <a:rPr lang="en-US" sz="2800" u="sng" dirty="0"/>
              <a:t>assumes</a:t>
            </a:r>
            <a:r>
              <a:rPr lang="en-US" sz="2800" dirty="0"/>
              <a:t> annual 200 mrem radon dose corresponds to radon concentration of 1 </a:t>
            </a:r>
            <a:r>
              <a:rPr lang="en-US" sz="2800" dirty="0" err="1"/>
              <a:t>pCi</a:t>
            </a:r>
            <a:r>
              <a:rPr lang="en-US" sz="2800" dirty="0"/>
              <a:t>/L* </a:t>
            </a:r>
          </a:p>
          <a:p>
            <a:r>
              <a:rPr lang="en-US" sz="2800" dirty="0"/>
              <a:t>EPA indoor radon remediation action level of 4 </a:t>
            </a:r>
            <a:r>
              <a:rPr lang="en-US" sz="2800" dirty="0" err="1"/>
              <a:t>pCi</a:t>
            </a:r>
            <a:r>
              <a:rPr lang="en-US" sz="2800" dirty="0"/>
              <a:t>/L then corresponds to annual radon dose of 800 mrem</a:t>
            </a:r>
          </a:p>
          <a:p>
            <a:pPr marL="0" indent="0">
              <a:buNone/>
            </a:pPr>
            <a:endParaRPr lang="en-US" sz="1200" dirty="0">
              <a:effectLst/>
              <a:ea typeface="Calibri" panose="020F0502020204030204" pitchFamily="34" charset="0"/>
            </a:endParaRPr>
          </a:p>
          <a:p>
            <a:pPr marL="0" indent="0">
              <a:buNone/>
            </a:pPr>
            <a:r>
              <a:rPr lang="en-US" sz="1400" dirty="0"/>
              <a:t>* Assessment of Variations in Radiation Exposure in the United States, </a:t>
            </a:r>
            <a:r>
              <a:rPr lang="en-US" sz="1400" dirty="0">
                <a:effectLst/>
                <a:ea typeface="Calibri" panose="020F0502020204030204" pitchFamily="34" charset="0"/>
              </a:rPr>
              <a:t>United States </a:t>
            </a:r>
          </a:p>
          <a:p>
            <a:pPr marL="0" indent="0">
              <a:spcBef>
                <a:spcPts val="0"/>
              </a:spcBef>
              <a:buNone/>
            </a:pPr>
            <a:r>
              <a:rPr lang="en-US" sz="1400" dirty="0">
                <a:effectLst/>
                <a:ea typeface="Calibri" panose="020F0502020204030204" pitchFamily="34" charset="0"/>
              </a:rPr>
              <a:t>  Environmental Protection Agency, July 15, 2005, page 12</a:t>
            </a:r>
          </a:p>
        </p:txBody>
      </p:sp>
    </p:spTree>
    <p:extLst>
      <p:ext uri="{BB962C8B-B14F-4D97-AF65-F5344CB8AC3E}">
        <p14:creationId xmlns:p14="http://schemas.microsoft.com/office/powerpoint/2010/main" val="7119199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6350</TotalTime>
  <Words>4372</Words>
  <Application>Microsoft Office PowerPoint</Application>
  <PresentationFormat>On-screen Show (4:3)</PresentationFormat>
  <Paragraphs>376</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Times</vt:lpstr>
      <vt:lpstr>TimesNewRomanPSMT</vt:lpstr>
      <vt:lpstr>Trebuchet MS</vt:lpstr>
      <vt:lpstr>Wingdings 3</vt:lpstr>
      <vt:lpstr>Facet</vt:lpstr>
      <vt:lpstr>Radon - NOT the Silent Killer the EPA Wants You to Believe</vt:lpstr>
      <vt:lpstr>Radon Most Significant Contributor to Natural Background Radiation Dose</vt:lpstr>
      <vt:lpstr>PowerPoint Presentation</vt:lpstr>
      <vt:lpstr>Source of Radon</vt:lpstr>
      <vt:lpstr>Source of Radon (cont.)</vt:lpstr>
      <vt:lpstr>Radon Decay Chains</vt:lpstr>
      <vt:lpstr>Radon Health Concern</vt:lpstr>
      <vt:lpstr>Radon Health Concern (cont.)</vt:lpstr>
      <vt:lpstr>EPA Considers Natural Background Radon Dose Harmless</vt:lpstr>
      <vt:lpstr>EPA Assault on Home Radona</vt:lpstr>
      <vt:lpstr>PowerPoint Presentation</vt:lpstr>
      <vt:lpstr>Both Rn-222 and Rn-220 Doses Evaluated in UNSCEAR Report </vt:lpstr>
      <vt:lpstr>UNSCEAR 2000 Report Radon Dose Calculations</vt:lpstr>
      <vt:lpstr>UNSCEAR 2000 Report Radon Dose Calculations (cont.)</vt:lpstr>
      <vt:lpstr>UNSCEAR 2000 Report Radon Dose Calculations (cont.)</vt:lpstr>
      <vt:lpstr>UNSCEAR Radon Doses</vt:lpstr>
      <vt:lpstr>EPA Radon Data</vt:lpstr>
      <vt:lpstr>EPA Radon Data (cont.)</vt:lpstr>
      <vt:lpstr>Calculating U.S. Average Indoor Radon Concentration</vt:lpstr>
      <vt:lpstr>Bernie Cohen Indoor Radon Study</vt:lpstr>
      <vt:lpstr>Bernie Cohen Indoor Radon Study (cont.)</vt:lpstr>
      <vt:lpstr>Extrapolation of Indoor Radon Study</vt:lpstr>
      <vt:lpstr>PowerPoint Presentation</vt:lpstr>
      <vt:lpstr>Radon Dose Calculation Takeaways</vt:lpstr>
      <vt:lpstr>Faulty EPA Radon Assumption</vt:lpstr>
      <vt:lpstr>EPA Home Radon Remediation Action Level</vt:lpstr>
      <vt:lpstr>Radon Concentration vs Lung Cancer Mortality Rate</vt:lpstr>
      <vt:lpstr>Data Challenging Legitimacy of EPA Home Radon Remediation Action Level</vt:lpstr>
      <vt:lpstr>PowerPoint Presentation</vt:lpstr>
      <vt:lpstr>PowerPoint Presentation</vt:lpstr>
      <vt:lpstr>PowerPoint Presentation</vt:lpstr>
      <vt:lpstr>Further Evidence Challenging EPA Home Radon Remediation Action Level</vt:lpstr>
      <vt:lpstr>PowerPoint Presentation</vt:lpstr>
      <vt:lpstr>Revisiting EPA Radon Assault</vt:lpstr>
      <vt:lpstr>Revisiting EPA Radon Assault (cont.)</vt:lpstr>
      <vt:lpstr>Revisiting EPA Radon Assault (cont.)</vt:lpstr>
      <vt:lpstr>Radon Exposure in a Nutshell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 NOT the Silent Killer the EPA Wants You to Believe</dc:title>
  <dc:creator>Jeffrey Mahn</dc:creator>
  <cp:lastModifiedBy>Jeffrey Mahn</cp:lastModifiedBy>
  <cp:revision>119</cp:revision>
  <cp:lastPrinted>2025-03-07T15:40:05Z</cp:lastPrinted>
  <dcterms:created xsi:type="dcterms:W3CDTF">2024-02-15T23:36:28Z</dcterms:created>
  <dcterms:modified xsi:type="dcterms:W3CDTF">2025-07-05T03:49:11Z</dcterms:modified>
</cp:coreProperties>
</file>