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5"/>
  </p:notesMasterIdLst>
  <p:sldIdLst>
    <p:sldId id="256" r:id="rId2"/>
    <p:sldId id="418" r:id="rId3"/>
    <p:sldId id="415" r:id="rId4"/>
    <p:sldId id="416" r:id="rId5"/>
    <p:sldId id="417" r:id="rId6"/>
    <p:sldId id="419" r:id="rId7"/>
    <p:sldId id="420" r:id="rId8"/>
    <p:sldId id="421" r:id="rId9"/>
    <p:sldId id="422" r:id="rId10"/>
    <p:sldId id="423" r:id="rId11"/>
    <p:sldId id="424" r:id="rId12"/>
    <p:sldId id="425" r:id="rId13"/>
    <p:sldId id="360" r:id="rId14"/>
    <p:sldId id="346" r:id="rId15"/>
    <p:sldId id="426" r:id="rId16"/>
    <p:sldId id="365" r:id="rId17"/>
    <p:sldId id="361" r:id="rId18"/>
    <p:sldId id="427" r:id="rId19"/>
    <p:sldId id="428" r:id="rId20"/>
    <p:sldId id="435" r:id="rId21"/>
    <p:sldId id="436" r:id="rId22"/>
    <p:sldId id="359" r:id="rId23"/>
    <p:sldId id="4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2" d="100"/>
          <a:sy n="82" d="100"/>
        </p:scale>
        <p:origin x="1430" y="6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2323" y="-10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Mahn" userId="109b16af98346827" providerId="LiveId" clId="{D4799A11-E604-4FE3-B13D-94DDF4F18F50}"/>
    <pc:docChg chg="undo custSel modSld">
      <pc:chgData name="Jeffrey Mahn" userId="109b16af98346827" providerId="LiveId" clId="{D4799A11-E604-4FE3-B13D-94DDF4F18F50}" dt="2023-06-14T17:11:16.784" v="343" actId="1076"/>
      <pc:docMkLst>
        <pc:docMk/>
      </pc:docMkLst>
      <pc:sldChg chg="modSp mod">
        <pc:chgData name="Jeffrey Mahn" userId="109b16af98346827" providerId="LiveId" clId="{D4799A11-E604-4FE3-B13D-94DDF4F18F50}" dt="2023-06-14T16:43:48.293" v="175" actId="1076"/>
        <pc:sldMkLst>
          <pc:docMk/>
          <pc:sldMk cId="0" sldId="346"/>
        </pc:sldMkLst>
        <pc:spChg chg="mod">
          <ac:chgData name="Jeffrey Mahn" userId="109b16af98346827" providerId="LiveId" clId="{D4799A11-E604-4FE3-B13D-94DDF4F18F50}" dt="2023-06-14T16:43:20.710" v="172" actId="1076"/>
          <ac:spMkLst>
            <pc:docMk/>
            <pc:sldMk cId="0" sldId="346"/>
            <ac:spMk id="50178" creationId="{39D77655-AFE3-69DB-3A8D-8362C4E2A14D}"/>
          </ac:spMkLst>
        </pc:spChg>
        <pc:graphicFrameChg chg="mod modGraphic">
          <ac:chgData name="Jeffrey Mahn" userId="109b16af98346827" providerId="LiveId" clId="{D4799A11-E604-4FE3-B13D-94DDF4F18F50}" dt="2023-06-14T16:43:48.293" v="175" actId="1076"/>
          <ac:graphicFrameMkLst>
            <pc:docMk/>
            <pc:sldMk cId="0" sldId="346"/>
            <ac:graphicFrameMk id="118787" creationId="{64B08C69-4CFF-CD21-7313-B9C54ADA8E77}"/>
          </ac:graphicFrameMkLst>
        </pc:graphicFrameChg>
      </pc:sldChg>
      <pc:sldChg chg="modSp mod">
        <pc:chgData name="Jeffrey Mahn" userId="109b16af98346827" providerId="LiveId" clId="{D4799A11-E604-4FE3-B13D-94DDF4F18F50}" dt="2023-06-14T17:10:38.994" v="342" actId="1076"/>
        <pc:sldMkLst>
          <pc:docMk/>
          <pc:sldMk cId="1630762188" sldId="359"/>
        </pc:sldMkLst>
        <pc:spChg chg="mod">
          <ac:chgData name="Jeffrey Mahn" userId="109b16af98346827" providerId="LiveId" clId="{D4799A11-E604-4FE3-B13D-94DDF4F18F50}" dt="2023-06-14T17:10:31.602" v="341" actId="14100"/>
          <ac:spMkLst>
            <pc:docMk/>
            <pc:sldMk cId="1630762188" sldId="359"/>
            <ac:spMk id="17410" creationId="{638E2AFB-0D19-7450-DEE0-56112B840FD6}"/>
          </ac:spMkLst>
        </pc:spChg>
        <pc:spChg chg="mod">
          <ac:chgData name="Jeffrey Mahn" userId="109b16af98346827" providerId="LiveId" clId="{D4799A11-E604-4FE3-B13D-94DDF4F18F50}" dt="2023-06-14T17:10:38.994" v="342" actId="1076"/>
          <ac:spMkLst>
            <pc:docMk/>
            <pc:sldMk cId="1630762188" sldId="359"/>
            <ac:spMk id="17411" creationId="{73B2CC45-4BE1-8A26-CB31-5A5FA099F6C6}"/>
          </ac:spMkLst>
        </pc:spChg>
      </pc:sldChg>
      <pc:sldChg chg="modSp mod">
        <pc:chgData name="Jeffrey Mahn" userId="109b16af98346827" providerId="LiveId" clId="{D4799A11-E604-4FE3-B13D-94DDF4F18F50}" dt="2023-06-14T16:42:48.967" v="170" actId="6549"/>
        <pc:sldMkLst>
          <pc:docMk/>
          <pc:sldMk cId="3909660545" sldId="360"/>
        </pc:sldMkLst>
        <pc:spChg chg="mod">
          <ac:chgData name="Jeffrey Mahn" userId="109b16af98346827" providerId="LiveId" clId="{D4799A11-E604-4FE3-B13D-94DDF4F18F50}" dt="2023-06-14T16:39:24.619" v="92" actId="1076"/>
          <ac:spMkLst>
            <pc:docMk/>
            <pc:sldMk cId="3909660545" sldId="360"/>
            <ac:spMk id="17410" creationId="{638E2AFB-0D19-7450-DEE0-56112B840FD6}"/>
          </ac:spMkLst>
        </pc:spChg>
        <pc:spChg chg="mod">
          <ac:chgData name="Jeffrey Mahn" userId="109b16af98346827" providerId="LiveId" clId="{D4799A11-E604-4FE3-B13D-94DDF4F18F50}" dt="2023-06-14T16:42:48.967" v="170" actId="6549"/>
          <ac:spMkLst>
            <pc:docMk/>
            <pc:sldMk cId="3909660545" sldId="360"/>
            <ac:spMk id="17411" creationId="{73B2CC45-4BE1-8A26-CB31-5A5FA099F6C6}"/>
          </ac:spMkLst>
        </pc:spChg>
      </pc:sldChg>
      <pc:sldChg chg="modSp mod">
        <pc:chgData name="Jeffrey Mahn" userId="109b16af98346827" providerId="LiveId" clId="{D4799A11-E604-4FE3-B13D-94DDF4F18F50}" dt="2023-06-14T16:50:24.761" v="194" actId="1076"/>
        <pc:sldMkLst>
          <pc:docMk/>
          <pc:sldMk cId="3669983533" sldId="361"/>
        </pc:sldMkLst>
        <pc:spChg chg="mod">
          <ac:chgData name="Jeffrey Mahn" userId="109b16af98346827" providerId="LiveId" clId="{D4799A11-E604-4FE3-B13D-94DDF4F18F50}" dt="2023-06-14T16:50:04.028" v="192" actId="14100"/>
          <ac:spMkLst>
            <pc:docMk/>
            <pc:sldMk cId="3669983533" sldId="361"/>
            <ac:spMk id="2" creationId="{EA91DF44-2980-2C59-9A4F-AB2000F8A9FA}"/>
          </ac:spMkLst>
        </pc:spChg>
        <pc:spChg chg="mod">
          <ac:chgData name="Jeffrey Mahn" userId="109b16af98346827" providerId="LiveId" clId="{D4799A11-E604-4FE3-B13D-94DDF4F18F50}" dt="2023-06-14T16:50:24.761" v="194" actId="1076"/>
          <ac:spMkLst>
            <pc:docMk/>
            <pc:sldMk cId="3669983533" sldId="361"/>
            <ac:spMk id="3" creationId="{637DF319-F2ED-E13A-D590-D4D057A2210F}"/>
          </ac:spMkLst>
        </pc:spChg>
        <pc:graphicFrameChg chg="mod">
          <ac:chgData name="Jeffrey Mahn" userId="109b16af98346827" providerId="LiveId" clId="{D4799A11-E604-4FE3-B13D-94DDF4F18F50}" dt="2023-06-14T16:50:15.029" v="193" actId="1076"/>
          <ac:graphicFrameMkLst>
            <pc:docMk/>
            <pc:sldMk cId="3669983533" sldId="361"/>
            <ac:graphicFrameMk id="5" creationId="{49FFBEFD-2057-71CB-6590-46EE2B68C04A}"/>
          </ac:graphicFrameMkLst>
        </pc:graphicFrameChg>
      </pc:sldChg>
      <pc:sldChg chg="modSp mod">
        <pc:chgData name="Jeffrey Mahn" userId="109b16af98346827" providerId="LiveId" clId="{D4799A11-E604-4FE3-B13D-94DDF4F18F50}" dt="2023-06-14T16:32:40.501" v="2" actId="1076"/>
        <pc:sldMkLst>
          <pc:docMk/>
          <pc:sldMk cId="3907893629" sldId="422"/>
        </pc:sldMkLst>
        <pc:spChg chg="mod">
          <ac:chgData name="Jeffrey Mahn" userId="109b16af98346827" providerId="LiveId" clId="{D4799A11-E604-4FE3-B13D-94DDF4F18F50}" dt="2023-06-14T16:32:40.501" v="2" actId="1076"/>
          <ac:spMkLst>
            <pc:docMk/>
            <pc:sldMk cId="3907893629" sldId="422"/>
            <ac:spMk id="17410" creationId="{638E2AFB-0D19-7450-DEE0-56112B840FD6}"/>
          </ac:spMkLst>
        </pc:spChg>
        <pc:spChg chg="mod">
          <ac:chgData name="Jeffrey Mahn" userId="109b16af98346827" providerId="LiveId" clId="{D4799A11-E604-4FE3-B13D-94DDF4F18F50}" dt="2023-06-14T16:32:34.586" v="1" actId="1076"/>
          <ac:spMkLst>
            <pc:docMk/>
            <pc:sldMk cId="3907893629" sldId="422"/>
            <ac:spMk id="17411" creationId="{73B2CC45-4BE1-8A26-CB31-5A5FA099F6C6}"/>
          </ac:spMkLst>
        </pc:spChg>
      </pc:sldChg>
      <pc:sldChg chg="modSp mod">
        <pc:chgData name="Jeffrey Mahn" userId="109b16af98346827" providerId="LiveId" clId="{D4799A11-E604-4FE3-B13D-94DDF4F18F50}" dt="2023-06-14T16:35:49.672" v="71" actId="1076"/>
        <pc:sldMkLst>
          <pc:docMk/>
          <pc:sldMk cId="3729366376" sldId="423"/>
        </pc:sldMkLst>
        <pc:spChg chg="mod">
          <ac:chgData name="Jeffrey Mahn" userId="109b16af98346827" providerId="LiveId" clId="{D4799A11-E604-4FE3-B13D-94DDF4F18F50}" dt="2023-06-14T16:34:13.078" v="10" actId="14100"/>
          <ac:spMkLst>
            <pc:docMk/>
            <pc:sldMk cId="3729366376" sldId="423"/>
            <ac:spMk id="17410" creationId="{638E2AFB-0D19-7450-DEE0-56112B840FD6}"/>
          </ac:spMkLst>
        </pc:spChg>
        <pc:spChg chg="mod">
          <ac:chgData name="Jeffrey Mahn" userId="109b16af98346827" providerId="LiveId" clId="{D4799A11-E604-4FE3-B13D-94DDF4F18F50}" dt="2023-06-14T16:35:49.672" v="71" actId="1076"/>
          <ac:spMkLst>
            <pc:docMk/>
            <pc:sldMk cId="3729366376" sldId="423"/>
            <ac:spMk id="17411" creationId="{73B2CC45-4BE1-8A26-CB31-5A5FA099F6C6}"/>
          </ac:spMkLst>
        </pc:spChg>
      </pc:sldChg>
      <pc:sldChg chg="modSp mod">
        <pc:chgData name="Jeffrey Mahn" userId="109b16af98346827" providerId="LiveId" clId="{D4799A11-E604-4FE3-B13D-94DDF4F18F50}" dt="2023-06-14T16:41:31.759" v="151" actId="179"/>
        <pc:sldMkLst>
          <pc:docMk/>
          <pc:sldMk cId="545286254" sldId="424"/>
        </pc:sldMkLst>
        <pc:spChg chg="mod">
          <ac:chgData name="Jeffrey Mahn" userId="109b16af98346827" providerId="LiveId" clId="{D4799A11-E604-4FE3-B13D-94DDF4F18F50}" dt="2023-06-14T16:36:27.051" v="74" actId="1076"/>
          <ac:spMkLst>
            <pc:docMk/>
            <pc:sldMk cId="545286254" sldId="424"/>
            <ac:spMk id="17410" creationId="{638E2AFB-0D19-7450-DEE0-56112B840FD6}"/>
          </ac:spMkLst>
        </pc:spChg>
        <pc:spChg chg="mod">
          <ac:chgData name="Jeffrey Mahn" userId="109b16af98346827" providerId="LiveId" clId="{D4799A11-E604-4FE3-B13D-94DDF4F18F50}" dt="2023-06-14T16:41:31.759" v="151" actId="179"/>
          <ac:spMkLst>
            <pc:docMk/>
            <pc:sldMk cId="545286254" sldId="424"/>
            <ac:spMk id="17411" creationId="{73B2CC45-4BE1-8A26-CB31-5A5FA099F6C6}"/>
          </ac:spMkLst>
        </pc:spChg>
      </pc:sldChg>
      <pc:sldChg chg="modSp mod">
        <pc:chgData name="Jeffrey Mahn" userId="109b16af98346827" providerId="LiveId" clId="{D4799A11-E604-4FE3-B13D-94DDF4F18F50}" dt="2023-06-14T16:42:12.159" v="163" actId="14100"/>
        <pc:sldMkLst>
          <pc:docMk/>
          <pc:sldMk cId="216188942" sldId="425"/>
        </pc:sldMkLst>
        <pc:spChg chg="mod">
          <ac:chgData name="Jeffrey Mahn" userId="109b16af98346827" providerId="LiveId" clId="{D4799A11-E604-4FE3-B13D-94DDF4F18F50}" dt="2023-06-14T16:37:41.453" v="78" actId="1076"/>
          <ac:spMkLst>
            <pc:docMk/>
            <pc:sldMk cId="216188942" sldId="425"/>
            <ac:spMk id="17410" creationId="{638E2AFB-0D19-7450-DEE0-56112B840FD6}"/>
          </ac:spMkLst>
        </pc:spChg>
        <pc:spChg chg="mod">
          <ac:chgData name="Jeffrey Mahn" userId="109b16af98346827" providerId="LiveId" clId="{D4799A11-E604-4FE3-B13D-94DDF4F18F50}" dt="2023-06-14T16:42:12.159" v="163" actId="14100"/>
          <ac:spMkLst>
            <pc:docMk/>
            <pc:sldMk cId="216188942" sldId="425"/>
            <ac:spMk id="17411" creationId="{73B2CC45-4BE1-8A26-CB31-5A5FA099F6C6}"/>
          </ac:spMkLst>
        </pc:spChg>
      </pc:sldChg>
      <pc:sldChg chg="modSp mod">
        <pc:chgData name="Jeffrey Mahn" userId="109b16af98346827" providerId="LiveId" clId="{D4799A11-E604-4FE3-B13D-94DDF4F18F50}" dt="2023-06-14T16:49:12.817" v="188" actId="1076"/>
        <pc:sldMkLst>
          <pc:docMk/>
          <pc:sldMk cId="0" sldId="426"/>
        </pc:sldMkLst>
        <pc:spChg chg="mod">
          <ac:chgData name="Jeffrey Mahn" userId="109b16af98346827" providerId="LiveId" clId="{D4799A11-E604-4FE3-B13D-94DDF4F18F50}" dt="2023-06-14T16:44:26.158" v="177" actId="1076"/>
          <ac:spMkLst>
            <pc:docMk/>
            <pc:sldMk cId="0" sldId="426"/>
            <ac:spMk id="35842" creationId="{9D7405D7-2037-E7E8-6D0C-A3BC90132D22}"/>
          </ac:spMkLst>
        </pc:spChg>
        <pc:graphicFrameChg chg="mod modGraphic">
          <ac:chgData name="Jeffrey Mahn" userId="109b16af98346827" providerId="LiveId" clId="{D4799A11-E604-4FE3-B13D-94DDF4F18F50}" dt="2023-06-14T16:49:12.817" v="188" actId="1076"/>
          <ac:graphicFrameMkLst>
            <pc:docMk/>
            <pc:sldMk cId="0" sldId="426"/>
            <ac:graphicFrameMk id="81567" creationId="{A352449A-8D92-A4ED-E6B8-F53C2D44E736}"/>
          </ac:graphicFrameMkLst>
        </pc:graphicFrameChg>
      </pc:sldChg>
      <pc:sldChg chg="modSp mod">
        <pc:chgData name="Jeffrey Mahn" userId="109b16af98346827" providerId="LiveId" clId="{D4799A11-E604-4FE3-B13D-94DDF4F18F50}" dt="2023-06-14T16:51:17.314" v="201" actId="1076"/>
        <pc:sldMkLst>
          <pc:docMk/>
          <pc:sldMk cId="3314091622" sldId="427"/>
        </pc:sldMkLst>
        <pc:spChg chg="mod">
          <ac:chgData name="Jeffrey Mahn" userId="109b16af98346827" providerId="LiveId" clId="{D4799A11-E604-4FE3-B13D-94DDF4F18F50}" dt="2023-06-14T16:50:59.997" v="199" actId="14100"/>
          <ac:spMkLst>
            <pc:docMk/>
            <pc:sldMk cId="3314091622" sldId="427"/>
            <ac:spMk id="17410" creationId="{638E2AFB-0D19-7450-DEE0-56112B840FD6}"/>
          </ac:spMkLst>
        </pc:spChg>
        <pc:spChg chg="mod">
          <ac:chgData name="Jeffrey Mahn" userId="109b16af98346827" providerId="LiveId" clId="{D4799A11-E604-4FE3-B13D-94DDF4F18F50}" dt="2023-06-14T16:51:17.314" v="201" actId="1076"/>
          <ac:spMkLst>
            <pc:docMk/>
            <pc:sldMk cId="3314091622" sldId="427"/>
            <ac:spMk id="17411" creationId="{73B2CC45-4BE1-8A26-CB31-5A5FA099F6C6}"/>
          </ac:spMkLst>
        </pc:spChg>
      </pc:sldChg>
      <pc:sldChg chg="modSp mod">
        <pc:chgData name="Jeffrey Mahn" userId="109b16af98346827" providerId="LiveId" clId="{D4799A11-E604-4FE3-B13D-94DDF4F18F50}" dt="2023-06-14T16:51:50.196" v="204" actId="1076"/>
        <pc:sldMkLst>
          <pc:docMk/>
          <pc:sldMk cId="3488975322" sldId="428"/>
        </pc:sldMkLst>
        <pc:spChg chg="mod">
          <ac:chgData name="Jeffrey Mahn" userId="109b16af98346827" providerId="LiveId" clId="{D4799A11-E604-4FE3-B13D-94DDF4F18F50}" dt="2023-06-14T16:51:50.196" v="204" actId="1076"/>
          <ac:spMkLst>
            <pc:docMk/>
            <pc:sldMk cId="3488975322" sldId="428"/>
            <ac:spMk id="17410" creationId="{638E2AFB-0D19-7450-DEE0-56112B840FD6}"/>
          </ac:spMkLst>
        </pc:spChg>
        <pc:spChg chg="mod">
          <ac:chgData name="Jeffrey Mahn" userId="109b16af98346827" providerId="LiveId" clId="{D4799A11-E604-4FE3-B13D-94DDF4F18F50}" dt="2023-06-14T16:51:42.336" v="203" actId="1076"/>
          <ac:spMkLst>
            <pc:docMk/>
            <pc:sldMk cId="3488975322" sldId="428"/>
            <ac:spMk id="17411" creationId="{73B2CC45-4BE1-8A26-CB31-5A5FA099F6C6}"/>
          </ac:spMkLst>
        </pc:spChg>
      </pc:sldChg>
      <pc:sldChg chg="modSp mod">
        <pc:chgData name="Jeffrey Mahn" userId="109b16af98346827" providerId="LiveId" clId="{D4799A11-E604-4FE3-B13D-94DDF4F18F50}" dt="2023-06-14T17:11:16.784" v="343" actId="1076"/>
        <pc:sldMkLst>
          <pc:docMk/>
          <pc:sldMk cId="645951949" sldId="429"/>
        </pc:sldMkLst>
        <pc:spChg chg="mod">
          <ac:chgData name="Jeffrey Mahn" userId="109b16af98346827" providerId="LiveId" clId="{D4799A11-E604-4FE3-B13D-94DDF4F18F50}" dt="2023-06-14T17:11:16.784" v="343" actId="1076"/>
          <ac:spMkLst>
            <pc:docMk/>
            <pc:sldMk cId="645951949" sldId="429"/>
            <ac:spMk id="17410" creationId="{638E2AFB-0D19-7450-DEE0-56112B840FD6}"/>
          </ac:spMkLst>
        </pc:spChg>
      </pc:sldChg>
      <pc:sldChg chg="modSp mod">
        <pc:chgData name="Jeffrey Mahn" userId="109b16af98346827" providerId="LiveId" clId="{D4799A11-E604-4FE3-B13D-94DDF4F18F50}" dt="2023-06-14T17:07:11.678" v="327" actId="14100"/>
        <pc:sldMkLst>
          <pc:docMk/>
          <pc:sldMk cId="740443575" sldId="435"/>
        </pc:sldMkLst>
        <pc:graphicFrameChg chg="mod modGraphic">
          <ac:chgData name="Jeffrey Mahn" userId="109b16af98346827" providerId="LiveId" clId="{D4799A11-E604-4FE3-B13D-94DDF4F18F50}" dt="2023-06-14T17:07:11.678" v="327" actId="14100"/>
          <ac:graphicFrameMkLst>
            <pc:docMk/>
            <pc:sldMk cId="740443575" sldId="435"/>
            <ac:graphicFrameMk id="2" creationId="{AC7BF064-ED60-CFD1-A0DA-D3F05BBB9F1A}"/>
          </ac:graphicFrameMkLst>
        </pc:graphicFrameChg>
      </pc:sldChg>
      <pc:sldChg chg="modSp mod">
        <pc:chgData name="Jeffrey Mahn" userId="109b16af98346827" providerId="LiveId" clId="{D4799A11-E604-4FE3-B13D-94DDF4F18F50}" dt="2023-06-14T17:09:47.916" v="336" actId="14100"/>
        <pc:sldMkLst>
          <pc:docMk/>
          <pc:sldMk cId="230559675" sldId="436"/>
        </pc:sldMkLst>
        <pc:spChg chg="mod">
          <ac:chgData name="Jeffrey Mahn" userId="109b16af98346827" providerId="LiveId" clId="{D4799A11-E604-4FE3-B13D-94DDF4F18F50}" dt="2023-06-14T17:08:15.476" v="331" actId="1076"/>
          <ac:spMkLst>
            <pc:docMk/>
            <pc:sldMk cId="230559675" sldId="436"/>
            <ac:spMk id="17410" creationId="{638E2AFB-0D19-7450-DEE0-56112B840FD6}"/>
          </ac:spMkLst>
        </pc:spChg>
        <pc:spChg chg="mod">
          <ac:chgData name="Jeffrey Mahn" userId="109b16af98346827" providerId="LiveId" clId="{D4799A11-E604-4FE3-B13D-94DDF4F18F50}" dt="2023-06-14T17:09:47.916" v="336" actId="14100"/>
          <ac:spMkLst>
            <pc:docMk/>
            <pc:sldMk cId="230559675" sldId="436"/>
            <ac:spMk id="17411" creationId="{73B2CC45-4BE1-8A26-CB31-5A5FA099F6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D1015-1BF9-49DA-82E4-0FDD6D39B120}" type="datetimeFigureOut">
              <a:rPr lang="en-US" smtClean="0"/>
              <a:t>6/11/2025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BF56D-B44D-4BA5-BA2E-5EF8A5528964}" type="slidenum">
              <a:rPr lang="en-US" smtClean="0"/>
              <a:t>‹#›</a:t>
            </a:fld>
            <a:endParaRPr lang="en-US"/>
          </a:p>
        </p:txBody>
      </p:sp>
    </p:spTree>
    <p:extLst>
      <p:ext uri="{BB962C8B-B14F-4D97-AF65-F5344CB8AC3E}">
        <p14:creationId xmlns:p14="http://schemas.microsoft.com/office/powerpoint/2010/main" val="19554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uclear-power.com/nuclear-engineering/radiation-protection/sources-of-radiation/internal-source-of-radiation/potassium-40-radiation-do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rc.gov/reading-rm/doc-collections/fact-sheets/tritium-radiation-f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4ECD891-D1A7-A992-0DB1-5D94F26793E0}"/>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61B1B356-C949-FAF4-E12F-A5709F15AB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100" name="Slide Number Placeholder 3">
            <a:extLst>
              <a:ext uri="{FF2B5EF4-FFF2-40B4-BE49-F238E27FC236}">
                <a16:creationId xmlns:a16="http://schemas.microsoft.com/office/drawing/2014/main" id="{40FC9C4C-CEC8-CD31-3F51-E3493D006E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19313" indent="-234950">
              <a:spcBef>
                <a:spcPct val="30000"/>
              </a:spcBef>
              <a:defRPr sz="1200">
                <a:solidFill>
                  <a:schemeClr val="tx1"/>
                </a:solidFill>
                <a:latin typeface="Arial" panose="020B0604020202020204" pitchFamily="34" charset="0"/>
              </a:defRPr>
            </a:lvl5pPr>
            <a:lvl6pPr marL="2576513" indent="-234950" defTabSz="457200" eaLnBrk="0" fontAlgn="base" hangingPunct="0">
              <a:spcBef>
                <a:spcPct val="30000"/>
              </a:spcBef>
              <a:spcAft>
                <a:spcPct val="0"/>
              </a:spcAft>
              <a:defRPr sz="1200">
                <a:solidFill>
                  <a:schemeClr val="tx1"/>
                </a:solidFill>
                <a:latin typeface="Arial" panose="020B0604020202020204" pitchFamily="34" charset="0"/>
              </a:defRPr>
            </a:lvl6pPr>
            <a:lvl7pPr marL="3033713" indent="-234950" defTabSz="457200" eaLnBrk="0" fontAlgn="base" hangingPunct="0">
              <a:spcBef>
                <a:spcPct val="30000"/>
              </a:spcBef>
              <a:spcAft>
                <a:spcPct val="0"/>
              </a:spcAft>
              <a:defRPr sz="1200">
                <a:solidFill>
                  <a:schemeClr val="tx1"/>
                </a:solidFill>
                <a:latin typeface="Arial" panose="020B0604020202020204" pitchFamily="34" charset="0"/>
              </a:defRPr>
            </a:lvl7pPr>
            <a:lvl8pPr marL="3490913" indent="-234950" defTabSz="457200" eaLnBrk="0" fontAlgn="base" hangingPunct="0">
              <a:spcBef>
                <a:spcPct val="30000"/>
              </a:spcBef>
              <a:spcAft>
                <a:spcPct val="0"/>
              </a:spcAft>
              <a:defRPr sz="1200">
                <a:solidFill>
                  <a:schemeClr val="tx1"/>
                </a:solidFill>
                <a:latin typeface="Arial" panose="020B0604020202020204" pitchFamily="34" charset="0"/>
              </a:defRPr>
            </a:lvl8pPr>
            <a:lvl9pPr marL="3948113" indent="-23495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1FE47A5-955B-428D-9A9B-FC3D7DA55E7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p>
          <a:p>
            <a:pPr marL="228600" indent="-228600">
              <a:buAutoNum type="arabicPeriod"/>
            </a:pP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pPr marL="228600" indent="-228600">
              <a:buAutoNum type="arabicPeriod"/>
            </a:pPr>
            <a:r>
              <a:rPr lang="en-US" i="1" dirty="0">
                <a:latin typeface="+mn-lt"/>
              </a:rPr>
              <a:t>Tritium in Groundwater at Commercial Nuclear Power Plants</a:t>
            </a:r>
            <a:r>
              <a:rPr lang="en-US" dirty="0">
                <a:latin typeface="+mn-lt"/>
              </a:rPr>
              <a:t>, U.S. NRC, August 19, 2009 </a:t>
            </a:r>
          </a:p>
          <a:p>
            <a:endParaRPr lang="en-US" dirty="0">
              <a:latin typeface="+mn-lt"/>
            </a:endParaRPr>
          </a:p>
          <a:p>
            <a:r>
              <a:rPr lang="en-US" dirty="0">
                <a:latin typeface="+mn-lt"/>
              </a:rPr>
              <a:t>An NRC document titled Tritium in Groundwater at Commercial Nuclear Power Plants indicates that U.S. surface waters contain 1 to 5 tritium atoms for every 10</a:t>
            </a:r>
            <a:r>
              <a:rPr lang="en-US" baseline="30000" dirty="0">
                <a:latin typeface="+mn-lt"/>
              </a:rPr>
              <a:t>18</a:t>
            </a:r>
            <a:r>
              <a:rPr lang="en-US" dirty="0">
                <a:latin typeface="+mn-lt"/>
              </a:rPr>
              <a:t> atoms of hydrogen. Therefore, the calculated tritium mass in the human body is conservatively high. </a:t>
            </a:r>
          </a:p>
          <a:p>
            <a:endParaRPr lang="en-US" dirty="0">
              <a:latin typeface="+mn-lt"/>
            </a:endParaRPr>
          </a:p>
          <a:p>
            <a:r>
              <a:rPr lang="en-US" dirty="0">
                <a:latin typeface="+mn-lt"/>
              </a:rPr>
              <a:t>The NRC document also indicates that the radioactivity of water containing 5 tritium atoms per 10</a:t>
            </a:r>
            <a:r>
              <a:rPr lang="en-US" baseline="30000" dirty="0">
                <a:latin typeface="+mn-lt"/>
              </a:rPr>
              <a:t>18</a:t>
            </a:r>
            <a:r>
              <a:rPr lang="en-US" dirty="0">
                <a:latin typeface="+mn-lt"/>
              </a:rPr>
              <a:t> atoms of hydrogen is 16 </a:t>
            </a:r>
            <a:r>
              <a:rPr lang="en-US" dirty="0" err="1">
                <a:latin typeface="+mn-lt"/>
              </a:rPr>
              <a:t>pCi</a:t>
            </a:r>
            <a:r>
              <a:rPr lang="en-US" dirty="0">
                <a:latin typeface="+mn-lt"/>
              </a:rPr>
              <a:t>/L (59 </a:t>
            </a:r>
            <a:r>
              <a:rPr lang="en-US" dirty="0" err="1">
                <a:latin typeface="+mn-lt"/>
              </a:rPr>
              <a:t>Bq</a:t>
            </a:r>
            <a:r>
              <a:rPr lang="en-US" dirty="0">
                <a:latin typeface="+mn-lt"/>
              </a:rPr>
              <a:t>/L).</a:t>
            </a:r>
          </a:p>
          <a:p>
            <a:endParaRPr lang="en-US" dirty="0">
              <a:latin typeface="+mn-lt"/>
            </a:endParaRPr>
          </a:p>
          <a:p>
            <a:r>
              <a:rPr lang="en-US" dirty="0">
                <a:latin typeface="+mn-lt"/>
              </a:rPr>
              <a:t>Tritium ingestion remediation plan – drink lots of beer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38388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217483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p>
          <a:p>
            <a:pPr marL="228600" indent="-228600">
              <a:buAutoNum type="arabicPeriod"/>
            </a:pPr>
            <a:r>
              <a:rPr lang="en-US" altLang="en-US" dirty="0">
                <a:solidFill>
                  <a:srgbClr val="333333"/>
                </a:solidFill>
                <a:latin typeface="Calibri" panose="020F0502020204030204" pitchFamily="34" charset="0"/>
              </a:rPr>
              <a:t>Wikipedia</a:t>
            </a:r>
          </a:p>
          <a:p>
            <a:pPr marL="228600" indent="-228600">
              <a:buAutoNum type="arabicPeriod"/>
            </a:pPr>
            <a:r>
              <a:rPr lang="en-US" altLang="en-US" i="1" dirty="0">
                <a:solidFill>
                  <a:srgbClr val="333333"/>
                </a:solidFill>
                <a:latin typeface="Calibri" panose="020F0502020204030204" pitchFamily="34" charset="0"/>
              </a:rPr>
              <a:t>Carbon-14 Radiological Safety Guidance</a:t>
            </a:r>
            <a:r>
              <a:rPr lang="en-US" altLang="en-US" dirty="0">
                <a:solidFill>
                  <a:srgbClr val="333333"/>
                </a:solidFill>
                <a:latin typeface="Calibri" panose="020F0502020204030204" pitchFamily="34" charset="0"/>
              </a:rPr>
              <a:t>, University of Michigan Environment, Health &amp; Safety, September 27, 2018</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 purpose of this slide is to show that the radiological body burden for carbon-14 is significantly greater than for tritium, yet presents no biological radiation hazard. </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extLst>
      <p:ext uri="{BB962C8B-B14F-4D97-AF65-F5344CB8AC3E}">
        <p14:creationId xmlns:p14="http://schemas.microsoft.com/office/powerpoint/2010/main" val="41224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p>
          <a:p>
            <a:pPr marL="228600" indent="-228600">
              <a:buAutoNum type="arabicPeriod"/>
            </a:pPr>
            <a:r>
              <a:rPr lang="en-US" altLang="en-US" dirty="0">
                <a:solidFill>
                  <a:srgbClr val="333333"/>
                </a:solidFill>
                <a:latin typeface="Calibri" panose="020F0502020204030204" pitchFamily="34" charset="0"/>
                <a:hlinkClick r:id="rId3"/>
              </a:rPr>
              <a:t>https://www.nuclear-power.com/nuclear-engineering/radiation-protection/sources-of-radiation/internal-source-of-radiation/potassium-40-radiation-dose/</a:t>
            </a:r>
            <a:endParaRPr lang="en-US" altLang="en-US" dirty="0">
              <a:solidFill>
                <a:srgbClr val="333333"/>
              </a:solidFill>
              <a:latin typeface="Calibri" panose="020F0502020204030204" pitchFamily="34" charset="0"/>
            </a:endParaRPr>
          </a:p>
          <a:p>
            <a:pPr marL="228600" indent="-228600">
              <a:buAutoNum type="arabicPeriod"/>
            </a:pPr>
            <a:r>
              <a:rPr lang="en-US" altLang="en-US" dirty="0">
                <a:solidFill>
                  <a:srgbClr val="333333"/>
                </a:solidFill>
                <a:latin typeface="Calibri" panose="020F0502020204030204" pitchFamily="34" charset="0"/>
              </a:rPr>
              <a:t>Chart of the Nuclides, 15</a:t>
            </a:r>
            <a:r>
              <a:rPr lang="en-US" altLang="en-US" baseline="30000" dirty="0">
                <a:solidFill>
                  <a:srgbClr val="333333"/>
                </a:solidFill>
                <a:latin typeface="Calibri" panose="020F0502020204030204" pitchFamily="34" charset="0"/>
              </a:rPr>
              <a:t>th</a:t>
            </a:r>
            <a:r>
              <a:rPr lang="en-US" altLang="en-US" dirty="0">
                <a:solidFill>
                  <a:srgbClr val="333333"/>
                </a:solidFill>
                <a:latin typeface="Calibri" panose="020F0502020204030204" pitchFamily="34" charset="0"/>
              </a:rPr>
              <a:t> Edition, 1996, General Electric Co. and KAPL, Inc.</a:t>
            </a:r>
          </a:p>
          <a:p>
            <a:pPr marL="228600" indent="-228600">
              <a:buAutoNum type="arabicPeriod"/>
            </a:pPr>
            <a:r>
              <a:rPr lang="en-US" altLang="en-US" dirty="0" err="1">
                <a:solidFill>
                  <a:srgbClr val="333333"/>
                </a:solidFill>
                <a:latin typeface="Calibri" panose="020F0502020204030204" pitchFamily="34" charset="0"/>
              </a:rPr>
              <a:t>Rahola</a:t>
            </a:r>
            <a:r>
              <a:rPr lang="en-US" altLang="en-US" dirty="0">
                <a:solidFill>
                  <a:srgbClr val="333333"/>
                </a:solidFill>
                <a:latin typeface="Calibri" panose="020F0502020204030204" pitchFamily="34" charset="0"/>
              </a:rPr>
              <a:t>, T and M </a:t>
            </a:r>
            <a:r>
              <a:rPr lang="en-US" altLang="en-US" dirty="0" err="1">
                <a:solidFill>
                  <a:srgbClr val="333333"/>
                </a:solidFill>
                <a:latin typeface="Calibri" panose="020F0502020204030204" pitchFamily="34" charset="0"/>
              </a:rPr>
              <a:t>Suomela</a:t>
            </a:r>
            <a:r>
              <a:rPr lang="en-US" altLang="en-US" dirty="0">
                <a:solidFill>
                  <a:srgbClr val="333333"/>
                </a:solidFill>
                <a:latin typeface="Calibri" panose="020F0502020204030204" pitchFamily="34" charset="0"/>
              </a:rPr>
              <a:t>, </a:t>
            </a:r>
            <a:r>
              <a:rPr lang="en-US" altLang="en-US" i="1" dirty="0">
                <a:solidFill>
                  <a:srgbClr val="333333"/>
                </a:solidFill>
                <a:latin typeface="Calibri" panose="020F0502020204030204" pitchFamily="34" charset="0"/>
              </a:rPr>
              <a:t>On Biological Half-life of Potassium in Man</a:t>
            </a:r>
            <a:r>
              <a:rPr lang="en-US" altLang="en-US" dirty="0">
                <a:solidFill>
                  <a:srgbClr val="333333"/>
                </a:solidFill>
                <a:latin typeface="Calibri" panose="020F0502020204030204" pitchFamily="34" charset="0"/>
              </a:rPr>
              <a:t>, Ann. Clin. Res., 1975 Apr; 7(2):62-5</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 purpose of this slide is to show that the radiological body burden for potassium-40 is significantly greater than for tritium, yet presents no biological radiation hazard. </a:t>
            </a:r>
          </a:p>
          <a:p>
            <a:endParaRPr lang="en-US" altLang="en-US" dirty="0">
              <a:solidFill>
                <a:srgbClr val="333333"/>
              </a:solidFill>
              <a:latin typeface="Calibri" panose="020F0502020204030204" pitchFamily="34" charset="0"/>
            </a:endParaRPr>
          </a:p>
          <a:p>
            <a:r>
              <a:rPr lang="en-US" b="0" i="0" dirty="0">
                <a:solidFill>
                  <a:srgbClr val="000000"/>
                </a:solidFill>
                <a:effectLst/>
                <a:latin typeface="+mn-lt"/>
              </a:rPr>
              <a:t>Potassium-40 is the most radioactive of the normal body radioisotopes, and enters the body via the food we eat (next slide).</a:t>
            </a:r>
            <a:endParaRPr lang="en-US" altLang="en-US" dirty="0">
              <a:solidFill>
                <a:srgbClr val="333333"/>
              </a:solidFill>
              <a:latin typeface="+mn-lt"/>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100579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065D2D5-DB8B-9E5D-18A1-33010853E8D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DF6DFBB-15FF-2267-327D-00AE0281554F}"/>
              </a:ext>
            </a:extLst>
          </p:cNvPr>
          <p:cNvSpPr>
            <a:spLocks noGrp="1"/>
          </p:cNvSpPr>
          <p:nvPr>
            <p:ph type="body" idx="1"/>
          </p:nvPr>
        </p:nvSpPr>
        <p:spPr/>
        <p:txBody>
          <a:bodyPr/>
          <a:lstStyle/>
          <a:p>
            <a:pPr>
              <a:defRPr/>
            </a:pPr>
            <a:r>
              <a:rPr lang="en-US" dirty="0">
                <a:latin typeface="+mn-lt"/>
              </a:rPr>
              <a:t>References</a:t>
            </a:r>
          </a:p>
          <a:p>
            <a:pPr marL="228600" indent="-228600" eaLnBrk="1" hangingPunct="1">
              <a:spcBef>
                <a:spcPct val="0"/>
              </a:spcBef>
              <a:buFont typeface="+mj-lt"/>
              <a:buAutoNum type="arabicPeriod"/>
              <a:defRPr/>
            </a:pPr>
            <a:r>
              <a:rPr lang="en-US" altLang="en-US" dirty="0">
                <a:latin typeface="+mn-lt"/>
              </a:rPr>
              <a:t>Handbook of Radiation Measurement and Protection, Brodsky, A., CRC Press 1978 </a:t>
            </a:r>
          </a:p>
          <a:p>
            <a:pPr marL="228600" indent="-228600" eaLnBrk="1" hangingPunct="1">
              <a:spcBef>
                <a:spcPct val="0"/>
              </a:spcBef>
              <a:buFont typeface="+mj-lt"/>
              <a:buAutoNum type="arabicPeriod"/>
              <a:defRPr/>
            </a:pPr>
            <a:r>
              <a:rPr lang="en-US" altLang="en-US" i="1" dirty="0">
                <a:latin typeface="+mn-lt"/>
              </a:rPr>
              <a:t>Environmental Radioactivity from Natural, Industrial and Military Sources</a:t>
            </a:r>
            <a:r>
              <a:rPr lang="en-US" altLang="en-US" dirty="0">
                <a:latin typeface="+mn-lt"/>
              </a:rPr>
              <a:t>, </a:t>
            </a:r>
          </a:p>
          <a:p>
            <a:pPr eaLnBrk="1" hangingPunct="1">
              <a:spcBef>
                <a:spcPct val="0"/>
              </a:spcBef>
              <a:defRPr/>
            </a:pPr>
            <a:r>
              <a:rPr lang="en-US" altLang="en-US" dirty="0">
                <a:latin typeface="+mn-lt"/>
              </a:rPr>
              <a:t>      </a:t>
            </a:r>
            <a:r>
              <a:rPr lang="en-US" altLang="en-US" dirty="0" err="1">
                <a:latin typeface="+mn-lt"/>
              </a:rPr>
              <a:t>Eisenbud</a:t>
            </a:r>
            <a:r>
              <a:rPr lang="en-US" altLang="en-US" dirty="0">
                <a:latin typeface="+mn-lt"/>
              </a:rPr>
              <a:t>, M and Gesell T., Academic Press, Inc. 1997</a:t>
            </a:r>
          </a:p>
          <a:p>
            <a:pPr>
              <a:defRPr/>
            </a:pPr>
            <a:endParaRPr lang="en-US" altLang="en-US" dirty="0">
              <a:latin typeface="+mn-lt"/>
            </a:endParaRPr>
          </a:p>
          <a:p>
            <a:pPr>
              <a:defRPr/>
            </a:pPr>
            <a:r>
              <a:rPr lang="en-US" dirty="0">
                <a:latin typeface="+mn-lt"/>
              </a:rPr>
              <a:t>This slide shows the potassium-40 activity of selected food items.</a:t>
            </a:r>
          </a:p>
          <a:p>
            <a:pPr>
              <a:defRPr/>
            </a:pPr>
            <a:endParaRPr lang="en-US" dirty="0">
              <a:latin typeface="+mn-lt"/>
            </a:endParaRPr>
          </a:p>
          <a:p>
            <a:pPr>
              <a:defRPr/>
            </a:pPr>
            <a:r>
              <a:rPr lang="en-US" dirty="0">
                <a:latin typeface="+mn-lt"/>
              </a:rPr>
              <a:t>Activity is given in pico-Curies per kilogram, where 1 </a:t>
            </a:r>
            <a:r>
              <a:rPr lang="en-US" dirty="0" err="1">
                <a:latin typeface="+mn-lt"/>
              </a:rPr>
              <a:t>pCi</a:t>
            </a:r>
            <a:r>
              <a:rPr lang="en-US" dirty="0">
                <a:latin typeface="+mn-lt"/>
              </a:rPr>
              <a:t> = 0.037 </a:t>
            </a:r>
            <a:r>
              <a:rPr lang="en-US" dirty="0" err="1">
                <a:latin typeface="+mn-lt"/>
              </a:rPr>
              <a:t>Bq</a:t>
            </a:r>
            <a:r>
              <a:rPr lang="en-US" dirty="0">
                <a:latin typeface="+mn-lt"/>
              </a:rPr>
              <a:t>.</a:t>
            </a:r>
          </a:p>
          <a:p>
            <a:pPr>
              <a:defRPr/>
            </a:pPr>
            <a:endParaRPr lang="en-US" dirty="0">
              <a:latin typeface="+mn-lt"/>
            </a:endParaRPr>
          </a:p>
          <a:p>
            <a:pPr marL="228600" indent="-228600">
              <a:buFont typeface="+mj-lt"/>
              <a:buAutoNum type="arabicPeriod"/>
              <a:defRPr/>
            </a:pPr>
            <a:endParaRPr lang="en-US" dirty="0"/>
          </a:p>
        </p:txBody>
      </p:sp>
      <p:sp>
        <p:nvSpPr>
          <p:cNvPr id="51204" name="Slide Number Placeholder 3">
            <a:extLst>
              <a:ext uri="{FF2B5EF4-FFF2-40B4-BE49-F238E27FC236}">
                <a16:creationId xmlns:a16="http://schemas.microsoft.com/office/drawing/2014/main" id="{7EF275F3-D62B-2088-814D-41876D3F07C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C31A119-9B7A-4846-9757-DB0EA628EC63}"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76AB8B1-47A4-32AE-973E-E803B8ED7F7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040F402A-15AD-66C7-D589-CF5600F02E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Sources:  </a:t>
            </a:r>
          </a:p>
          <a:p>
            <a:pPr marL="228600" indent="-228600">
              <a:buAutoNum type="arabicPeriod"/>
            </a:pPr>
            <a:r>
              <a:rPr lang="en-US" altLang="en-US" i="1" dirty="0">
                <a:solidFill>
                  <a:srgbClr val="333333"/>
                </a:solidFill>
                <a:latin typeface="+mn-lt"/>
              </a:rPr>
              <a:t>Carbon-14 Radiological Safety Guidance</a:t>
            </a:r>
            <a:r>
              <a:rPr lang="en-US" altLang="en-US" dirty="0">
                <a:solidFill>
                  <a:srgbClr val="333333"/>
                </a:solidFill>
                <a:latin typeface="+mn-lt"/>
              </a:rPr>
              <a:t>, University of Michigan Environment, Health &amp; Safety, September 27, 2018</a:t>
            </a:r>
          </a:p>
          <a:p>
            <a:pPr marL="228600" indent="-228600">
              <a:buAutoNum type="arabicPeriod"/>
            </a:pPr>
            <a:r>
              <a:rPr lang="en-US" altLang="en-US" i="1" dirty="0">
                <a:solidFill>
                  <a:srgbClr val="333333"/>
                </a:solidFill>
                <a:latin typeface="+mn-lt"/>
              </a:rPr>
              <a:t>Potassium Fact Sheet for Health Professionals</a:t>
            </a:r>
            <a:r>
              <a:rPr lang="en-US" altLang="en-US" dirty="0">
                <a:solidFill>
                  <a:srgbClr val="333333"/>
                </a:solidFill>
                <a:latin typeface="+mn-lt"/>
              </a:rPr>
              <a:t>, National Institutes of Health Office of Dietary Supplements, June 2, 2022</a:t>
            </a:r>
            <a:endParaRPr lang="en-US" altLang="en-US" i="1" dirty="0">
              <a:solidFill>
                <a:srgbClr val="333333"/>
              </a:solidFill>
              <a:latin typeface="+mn-lt"/>
            </a:endParaRPr>
          </a:p>
          <a:p>
            <a:endParaRPr lang="en-US" altLang="en-US" dirty="0">
              <a:latin typeface="+mn-lt"/>
            </a:endParaRPr>
          </a:p>
          <a:p>
            <a:r>
              <a:rPr lang="en-US" altLang="en-US" dirty="0">
                <a:latin typeface="+mn-lt"/>
              </a:rPr>
              <a:t>This slide shows the absorption of selected radionuclides in the gastrointestinal tract. In particular, human intake of carbon-14 and potassium-40 is primarily through the GI tract, which allows these radionuclides to be distributed throughout the body.</a:t>
            </a:r>
          </a:p>
          <a:p>
            <a:endParaRPr lang="en-US" altLang="en-US" dirty="0">
              <a:latin typeface="+mn-lt"/>
            </a:endParaRPr>
          </a:p>
        </p:txBody>
      </p:sp>
      <p:sp>
        <p:nvSpPr>
          <p:cNvPr id="36868" name="Slide Number Placeholder 3">
            <a:extLst>
              <a:ext uri="{FF2B5EF4-FFF2-40B4-BE49-F238E27FC236}">
                <a16:creationId xmlns:a16="http://schemas.microsoft.com/office/drawing/2014/main" id="{32F7AC6E-0B97-288E-16AE-7D2E105101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11724D-E9BE-4810-B496-AC5A1ECC7EB8}" type="slidenum">
              <a:rPr lang="en-US" altLang="en-US" smtClean="0">
                <a:latin typeface="Times" panose="02020603050405020304" pitchFamily="18" charset="0"/>
              </a:rPr>
              <a:pPr fontAlgn="base">
                <a:spcBef>
                  <a:spcPct val="0"/>
                </a:spcBef>
                <a:spcAft>
                  <a:spcPct val="0"/>
                </a:spcAft>
              </a:pPr>
              <a:t>15</a:t>
            </a:fld>
            <a:endParaRPr lang="en-US" altLang="en-US">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5BBDD14-F1E3-D659-F7D3-2C6D65DF9D7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34853182-97E2-AB5E-85AC-931C030812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slide shows the body’s normal pathways for excretion of radionuclides.</a:t>
            </a:r>
          </a:p>
          <a:p>
            <a:endParaRPr lang="en-US" altLang="en-US" dirty="0">
              <a:latin typeface="Times" panose="02020603050405020304" pitchFamily="18" charset="0"/>
            </a:endParaRPr>
          </a:p>
          <a:p>
            <a:r>
              <a:rPr lang="en-US" altLang="en-US" dirty="0">
                <a:latin typeface="Times" panose="02020603050405020304" pitchFamily="18" charset="0"/>
              </a:rPr>
              <a:t>Normal metabolism processes result in carbon-14, and potassium-40 entering the body’s blood stream, where they are ultimately removed from the blood via the lungs and kidneys, respectively.</a:t>
            </a:r>
          </a:p>
          <a:p>
            <a:endParaRPr lang="en-US" altLang="en-US" dirty="0">
              <a:latin typeface="Times" panose="02020603050405020304" pitchFamily="18" charset="0"/>
            </a:endParaRPr>
          </a:p>
          <a:p>
            <a:r>
              <a:rPr lang="en-US" altLang="en-US" dirty="0">
                <a:latin typeface="Times" panose="02020603050405020304" pitchFamily="18" charset="0"/>
              </a:rPr>
              <a:t>As already indicated, the primary removal pathways for these radionuclides are</a:t>
            </a:r>
          </a:p>
          <a:p>
            <a:r>
              <a:rPr lang="en-US" altLang="en-US" dirty="0">
                <a:latin typeface="Times" panose="02020603050405020304" pitchFamily="18" charset="0"/>
              </a:rPr>
              <a:t>     Tritium – urine, sweat, and exhalation</a:t>
            </a:r>
          </a:p>
          <a:p>
            <a:r>
              <a:rPr lang="en-US" altLang="en-US" dirty="0">
                <a:latin typeface="Times" panose="02020603050405020304" pitchFamily="18" charset="0"/>
              </a:rPr>
              <a:t>     Carbon-14 – feces and exhalation</a:t>
            </a:r>
          </a:p>
          <a:p>
            <a:r>
              <a:rPr lang="en-US" altLang="en-US" dirty="0">
                <a:latin typeface="Times" panose="02020603050405020304" pitchFamily="18" charset="0"/>
              </a:rPr>
              <a:t>     Potassium-40 – urine </a:t>
            </a:r>
          </a:p>
          <a:p>
            <a:endParaRPr lang="en-US" altLang="en-US" dirty="0">
              <a:latin typeface="Times" panose="02020603050405020304" pitchFamily="18" charset="0"/>
            </a:endParaRPr>
          </a:p>
        </p:txBody>
      </p:sp>
      <p:sp>
        <p:nvSpPr>
          <p:cNvPr id="38916" name="Slide Number Placeholder 3">
            <a:extLst>
              <a:ext uri="{FF2B5EF4-FFF2-40B4-BE49-F238E27FC236}">
                <a16:creationId xmlns:a16="http://schemas.microsoft.com/office/drawing/2014/main" id="{D6EC90C9-A1B2-61EA-D3A1-07AF27483A7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0FF7E2-F7FE-4B70-8526-F40AA9D3DC6A}" type="slidenum">
              <a:rPr lang="en-US" altLang="en-US" smtClean="0">
                <a:latin typeface="Times" panose="02020603050405020304" pitchFamily="18" charset="0"/>
              </a:rPr>
              <a:pPr fontAlgn="base">
                <a:spcBef>
                  <a:spcPct val="0"/>
                </a:spcBef>
                <a:spcAft>
                  <a:spcPct val="0"/>
                </a:spcAft>
              </a:pPr>
              <a:t>16</a:t>
            </a:fld>
            <a:endParaRPr lang="en-US" altLang="en-US">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table, based on calculations by R.E. Rowland, shows that both carbon-14 and potassium-40 activities within the human body are much greater than tritium activity.</a:t>
            </a:r>
          </a:p>
          <a:p>
            <a:endParaRPr lang="en-US" dirty="0">
              <a:latin typeface="+mn-lt"/>
            </a:endParaRPr>
          </a:p>
          <a:p>
            <a:r>
              <a:rPr lang="en-US" dirty="0">
                <a:latin typeface="+mn-lt"/>
              </a:rPr>
              <a:t>One disintegration per second is the same as one Becquerel.</a:t>
            </a:r>
          </a:p>
          <a:p>
            <a:endParaRPr lang="en-US" dirty="0">
              <a:latin typeface="+mn-lt"/>
            </a:endParaRPr>
          </a:p>
          <a:p>
            <a:r>
              <a:rPr lang="en-US" dirty="0">
                <a:latin typeface="+mn-lt"/>
              </a:rPr>
              <a:t>Note that radium-226, with a biological half-life of about 45 years, emits an alpha particle (4784 keV) and a gamma-ray (186 keV), has a similar activity in the body to tritium, but is also not considered a health hazard. (Internal alpha radiation is potentially more damaging than internal beta radiation.)</a:t>
            </a:r>
          </a:p>
          <a:p>
            <a:endParaRPr lang="en-US" dirty="0">
              <a:latin typeface="+mn-lt"/>
            </a:endParaRPr>
          </a:p>
          <a:p>
            <a:r>
              <a:rPr lang="en-US" dirty="0">
                <a:latin typeface="+mn-lt"/>
              </a:rPr>
              <a:t>If carbon-14, potassium-40, and radium-226 are not considered health hazards, then tritium is not a health hazard.</a:t>
            </a:r>
          </a:p>
          <a:p>
            <a:endParaRPr lang="en-US" dirty="0">
              <a:latin typeface="+mn-lt"/>
            </a:endParaRPr>
          </a:p>
          <a:p>
            <a:r>
              <a:rPr lang="en-US" dirty="0">
                <a:latin typeface="+mn-lt"/>
              </a:rPr>
              <a:t>Additional reference: NCRP Report No. 94,</a:t>
            </a:r>
            <a:r>
              <a:rPr lang="en-US" i="1" dirty="0">
                <a:latin typeface="+mn-lt"/>
              </a:rPr>
              <a:t> Exposure of the Population in the United States and Canada from Natural Background Radiation</a:t>
            </a:r>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17</a:t>
            </a:fld>
            <a:endParaRPr lang="en-US" altLang="en-US"/>
          </a:p>
        </p:txBody>
      </p:sp>
    </p:spTree>
    <p:extLst>
      <p:ext uri="{BB962C8B-B14F-4D97-AF65-F5344CB8AC3E}">
        <p14:creationId xmlns:p14="http://schemas.microsoft.com/office/powerpoint/2010/main" val="241687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Backgrounder on Tritium, Radiation Protection Limits, and Drinking Water Standards</a:t>
            </a:r>
            <a:r>
              <a:rPr lang="en-US" altLang="en-US" dirty="0">
                <a:solidFill>
                  <a:srgbClr val="333333"/>
                </a:solidFill>
                <a:latin typeface="Calibri" panose="020F0502020204030204" pitchFamily="34" charset="0"/>
              </a:rPr>
              <a:t>, U.S. NRC, </a:t>
            </a:r>
            <a:r>
              <a:rPr lang="en-US" altLang="en-US" dirty="0">
                <a:solidFill>
                  <a:srgbClr val="333333"/>
                </a:solidFill>
                <a:latin typeface="Calibri" panose="020F0502020204030204" pitchFamily="34" charset="0"/>
                <a:hlinkClick r:id="rId3"/>
              </a:rPr>
              <a:t>https://www.nrc.gov/reading-rm/doc-collections/fact-sheets/tritium-radiation-fs.html</a:t>
            </a:r>
            <a:endParaRPr lang="en-US" altLang="en-US" dirty="0">
              <a:solidFill>
                <a:srgbClr val="333333"/>
              </a:solidFill>
              <a:latin typeface="Calibri" panose="020F0502020204030204" pitchFamily="34" charset="0"/>
            </a:endParaRPr>
          </a:p>
          <a:p>
            <a:endParaRPr lang="en-US" altLang="en-US" dirty="0">
              <a:solidFill>
                <a:srgbClr val="333333"/>
              </a:solidFill>
              <a:latin typeface="Calibri" panose="020F0502020204030204" pitchFamily="34" charset="0"/>
            </a:endParaRPr>
          </a:p>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extLst>
      <p:ext uri="{BB962C8B-B14F-4D97-AF65-F5344CB8AC3E}">
        <p14:creationId xmlns:p14="http://schemas.microsoft.com/office/powerpoint/2010/main" val="324542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Tritiated water releases from nuclear power plants have never posed a health concern to the general public or had adverse environmental effects.</a:t>
            </a:r>
          </a:p>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216724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effectLst/>
                <a:latin typeface="+mn-lt"/>
                <a:ea typeface="Times New Roman" panose="02020603050405020304" pitchFamily="18" charset="0"/>
              </a:rPr>
              <a:t>This was the title of an article by James Conca that was published </a:t>
            </a:r>
            <a:r>
              <a:rPr lang="en-US" dirty="0">
                <a:solidFill>
                  <a:srgbClr val="000000"/>
                </a:solidFill>
                <a:latin typeface="+mn-lt"/>
                <a:ea typeface="Times New Roman" panose="02020603050405020304" pitchFamily="18" charset="0"/>
              </a:rPr>
              <a:t>by the American Nuclear Society in October 2022.</a:t>
            </a:r>
          </a:p>
          <a:p>
            <a:endParaRPr lang="en-US" dirty="0">
              <a:solidFill>
                <a:srgbClr val="000000"/>
              </a:solidFill>
              <a:effectLst/>
              <a:latin typeface="+mn-lt"/>
              <a:ea typeface="Times New Roman" panose="02020603050405020304" pitchFamily="18" charset="0"/>
            </a:endParaRPr>
          </a:p>
          <a:p>
            <a:r>
              <a:rPr lang="en-US" dirty="0">
                <a:solidFill>
                  <a:srgbClr val="000000"/>
                </a:solidFill>
                <a:latin typeface="+mn-lt"/>
                <a:ea typeface="Times New Roman" panose="02020603050405020304" pitchFamily="18" charset="0"/>
              </a:rPr>
              <a:t>The purpose of Conca’s article was to counter the public scaremongering initiated by the plan to dispose of tritiated water from the Fukushima nuclear power plant accident by discharging it to the Pacific Ocean.</a:t>
            </a:r>
          </a:p>
          <a:p>
            <a:endParaRPr lang="en-US" dirty="0">
              <a:solidFill>
                <a:srgbClr val="000000"/>
              </a:solidFill>
              <a:effectLst/>
              <a:latin typeface="+mn-lt"/>
              <a:ea typeface="Times New Roman" panose="02020603050405020304" pitchFamily="18" charset="0"/>
            </a:endParaRPr>
          </a:p>
          <a:p>
            <a:r>
              <a:rPr lang="en-US" dirty="0">
                <a:effectLst/>
                <a:latin typeface="+mn-lt"/>
                <a:ea typeface="Times New Roman" panose="02020603050405020304" pitchFamily="18" charset="0"/>
              </a:rPr>
              <a:t>Ostensibl</a:t>
            </a:r>
            <a:r>
              <a:rPr lang="en-US" dirty="0">
                <a:latin typeface="+mn-lt"/>
                <a:ea typeface="Times New Roman" panose="02020603050405020304" pitchFamily="18" charset="0"/>
              </a:rPr>
              <a:t>y, the health concern with tritium is from internal radiation exposure.</a:t>
            </a:r>
          </a:p>
          <a:p>
            <a:endParaRPr lang="en-US" dirty="0">
              <a:effectLst/>
              <a:latin typeface="+mn-lt"/>
              <a:ea typeface="Times New Roman" panose="02020603050405020304" pitchFamily="18" charset="0"/>
            </a:endParaRPr>
          </a:p>
          <a:p>
            <a:r>
              <a:rPr lang="en-US" dirty="0">
                <a:latin typeface="+mn-lt"/>
                <a:ea typeface="Times New Roman" panose="02020603050405020304" pitchFamily="18" charset="0"/>
              </a:rPr>
              <a:t>The following slides will show why the tritiated water disposal issue gets much more attention than it deserves.</a:t>
            </a:r>
            <a:endParaRPr lang="en-US" dirty="0">
              <a:effectLst/>
              <a:latin typeface="+mn-lt"/>
              <a:ea typeface="Times New Roman" panose="02020603050405020304" pitchFamily="18"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2"/>
                </a:solidFill>
                <a:latin typeface="+mn-lt"/>
              </a:rPr>
              <a:t>Source: Wikipedia</a:t>
            </a:r>
          </a:p>
          <a:p>
            <a:endParaRPr lang="en-US" dirty="0">
              <a:solidFill>
                <a:srgbClr val="202122"/>
              </a:solidFill>
              <a:latin typeface="+mn-lt"/>
            </a:endParaRPr>
          </a:p>
          <a:p>
            <a:r>
              <a:rPr lang="en-US" dirty="0">
                <a:solidFill>
                  <a:srgbClr val="202122"/>
                </a:solidFill>
                <a:latin typeface="+mn-lt"/>
              </a:rPr>
              <a:t>This slide shows the annual tritium discharges to bodies of water from nuclear facilities around the world.</a:t>
            </a:r>
            <a:endParaRPr lang="en-US" b="0" i="0" dirty="0">
              <a:solidFill>
                <a:srgbClr val="202122"/>
              </a:solidFill>
              <a:effectLst/>
              <a:latin typeface="+mn-lt"/>
            </a:endParaRPr>
          </a:p>
          <a:p>
            <a:endParaRPr lang="en-US" dirty="0">
              <a:solidFill>
                <a:srgbClr val="202122"/>
              </a:solidFill>
              <a:latin typeface="+mn-lt"/>
            </a:endParaRPr>
          </a:p>
          <a:p>
            <a:r>
              <a:rPr lang="en-US" dirty="0">
                <a:solidFill>
                  <a:srgbClr val="202122"/>
                </a:solidFill>
                <a:latin typeface="+mn-lt"/>
              </a:rPr>
              <a:t>Note that the 760 </a:t>
            </a:r>
            <a:r>
              <a:rPr lang="en-US" dirty="0" err="1">
                <a:solidFill>
                  <a:srgbClr val="202122"/>
                </a:solidFill>
                <a:latin typeface="+mn-lt"/>
              </a:rPr>
              <a:t>TBq</a:t>
            </a:r>
            <a:r>
              <a:rPr lang="en-US" dirty="0">
                <a:solidFill>
                  <a:srgbClr val="202122"/>
                </a:solidFill>
                <a:latin typeface="+mn-lt"/>
              </a:rPr>
              <a:t> of tritium at Fukushima is much smaller than the very large </a:t>
            </a:r>
            <a:r>
              <a:rPr lang="en-US" u="sng" dirty="0">
                <a:solidFill>
                  <a:srgbClr val="202122"/>
                </a:solidFill>
                <a:latin typeface="+mn-lt"/>
              </a:rPr>
              <a:t>annual</a:t>
            </a:r>
            <a:r>
              <a:rPr lang="en-US" dirty="0">
                <a:solidFill>
                  <a:srgbClr val="202122"/>
                </a:solidFill>
                <a:latin typeface="+mn-lt"/>
              </a:rPr>
              <a:t> tritium activity release from the La Hague reprocessing plant in France (11,400 </a:t>
            </a:r>
            <a:r>
              <a:rPr lang="en-US" dirty="0" err="1">
                <a:solidFill>
                  <a:srgbClr val="202122"/>
                </a:solidFill>
                <a:latin typeface="+mn-lt"/>
              </a:rPr>
              <a:t>TBq</a:t>
            </a:r>
            <a:r>
              <a:rPr lang="en-US" dirty="0">
                <a:solidFill>
                  <a:srgbClr val="202122"/>
                </a:solidFill>
                <a:latin typeface="+mn-lt"/>
              </a:rPr>
              <a:t>) and about the same as the </a:t>
            </a:r>
            <a:r>
              <a:rPr lang="en-US" u="sng" dirty="0">
                <a:solidFill>
                  <a:srgbClr val="202122"/>
                </a:solidFill>
                <a:latin typeface="+mn-lt"/>
              </a:rPr>
              <a:t>annual</a:t>
            </a:r>
            <a:r>
              <a:rPr lang="en-US" dirty="0">
                <a:solidFill>
                  <a:srgbClr val="202122"/>
                </a:solidFill>
                <a:latin typeface="+mn-lt"/>
              </a:rPr>
              <a:t> activity release from the Bruce Nuclear Generating Station in Canada (756 </a:t>
            </a:r>
            <a:r>
              <a:rPr lang="en-US" dirty="0" err="1">
                <a:solidFill>
                  <a:srgbClr val="202122"/>
                </a:solidFill>
                <a:latin typeface="+mn-lt"/>
              </a:rPr>
              <a:t>TBq</a:t>
            </a:r>
            <a:r>
              <a:rPr lang="en-US" dirty="0">
                <a:solidFill>
                  <a:srgbClr val="202122"/>
                </a:solidFill>
                <a:latin typeface="+mn-lt"/>
              </a:rPr>
              <a:t>).</a:t>
            </a:r>
          </a:p>
          <a:p>
            <a:endParaRPr lang="en-US" dirty="0">
              <a:solidFill>
                <a:srgbClr val="202122"/>
              </a:solidFill>
              <a:latin typeface="+mn-lt"/>
            </a:endParaRPr>
          </a:p>
          <a:p>
            <a:r>
              <a:rPr lang="en-US" dirty="0">
                <a:solidFill>
                  <a:srgbClr val="202122"/>
                </a:solidFill>
                <a:latin typeface="+mn-lt"/>
              </a:rPr>
              <a:t>Neither of these tritium releases produce any public outrage.</a:t>
            </a:r>
          </a:p>
          <a:p>
            <a:endParaRPr lang="en-US" dirty="0">
              <a:latin typeface="+mn-lt"/>
            </a:endParaRPr>
          </a:p>
          <a:p>
            <a:r>
              <a:rPr lang="en-US" b="0" i="0" dirty="0" err="1">
                <a:solidFill>
                  <a:srgbClr val="202122"/>
                </a:solidFill>
                <a:effectLst/>
                <a:latin typeface="+mn-lt"/>
              </a:rPr>
              <a:t>TBq</a:t>
            </a:r>
            <a:r>
              <a:rPr lang="en-US" b="0" i="0" dirty="0">
                <a:solidFill>
                  <a:srgbClr val="202122"/>
                </a:solidFill>
                <a:effectLst/>
                <a:latin typeface="+mn-lt"/>
              </a:rPr>
              <a:t> (terabecquerel) is 10</a:t>
            </a:r>
            <a:r>
              <a:rPr lang="en-US" b="0" i="0" baseline="30000" dirty="0">
                <a:solidFill>
                  <a:srgbClr val="202122"/>
                </a:solidFill>
                <a:effectLst/>
                <a:latin typeface="+mn-lt"/>
              </a:rPr>
              <a:t>12</a:t>
            </a:r>
            <a:r>
              <a:rPr lang="en-US" b="0" i="0" dirty="0">
                <a:solidFill>
                  <a:srgbClr val="202122"/>
                </a:solidFill>
                <a:effectLst/>
                <a:latin typeface="+mn-lt"/>
              </a:rPr>
              <a:t> </a:t>
            </a:r>
            <a:r>
              <a:rPr lang="en-US" b="0" i="0" dirty="0" err="1">
                <a:solidFill>
                  <a:srgbClr val="202122"/>
                </a:solidFill>
                <a:effectLst/>
                <a:latin typeface="+mn-lt"/>
              </a:rPr>
              <a:t>Bq</a:t>
            </a:r>
            <a:endParaRPr lang="en-US" b="0" i="0" dirty="0">
              <a:solidFill>
                <a:srgbClr val="202122"/>
              </a:solidFill>
              <a:effectLst/>
              <a:latin typeface="+mn-lt"/>
            </a:endParaRPr>
          </a:p>
          <a:p>
            <a:endParaRPr lang="en-US" dirty="0">
              <a:solidFill>
                <a:srgbClr val="202122"/>
              </a:solidFill>
              <a:latin typeface="+mn-lt"/>
            </a:endParaRPr>
          </a:p>
          <a:p>
            <a:r>
              <a:rPr lang="en-US" b="0" i="0" dirty="0">
                <a:solidFill>
                  <a:srgbClr val="202122"/>
                </a:solidFill>
                <a:effectLst/>
                <a:latin typeface="+mn-lt"/>
              </a:rPr>
              <a:t>Given the specific activity of tritium at 9,650 curies per gram (357 </a:t>
            </a:r>
            <a:r>
              <a:rPr lang="en-US" b="0" i="0" dirty="0" err="1">
                <a:solidFill>
                  <a:srgbClr val="202122"/>
                </a:solidFill>
                <a:effectLst/>
                <a:latin typeface="+mn-lt"/>
              </a:rPr>
              <a:t>TBq</a:t>
            </a:r>
            <a:r>
              <a:rPr lang="en-US" b="0" i="0" dirty="0">
                <a:solidFill>
                  <a:srgbClr val="202122"/>
                </a:solidFill>
                <a:effectLst/>
                <a:latin typeface="+mn-lt"/>
              </a:rPr>
              <a:t>/g), one </a:t>
            </a:r>
            <a:r>
              <a:rPr lang="en-US" b="0" i="0" dirty="0" err="1">
                <a:solidFill>
                  <a:srgbClr val="202122"/>
                </a:solidFill>
                <a:effectLst/>
                <a:latin typeface="+mn-lt"/>
              </a:rPr>
              <a:t>TBq</a:t>
            </a:r>
            <a:r>
              <a:rPr lang="en-US" b="0" i="0" dirty="0">
                <a:solidFill>
                  <a:srgbClr val="202122"/>
                </a:solidFill>
                <a:effectLst/>
                <a:latin typeface="+mn-lt"/>
              </a:rPr>
              <a:t> is equivalent to roughly 2.8 milligrams of tritium.</a:t>
            </a:r>
          </a:p>
          <a:p>
            <a:endParaRPr lang="en-US" dirty="0">
              <a:solidFill>
                <a:srgbClr val="202122"/>
              </a:solidFill>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20</a:t>
            </a:fld>
            <a:endParaRPr lang="en-US" altLang="en-US"/>
          </a:p>
        </p:txBody>
      </p:sp>
    </p:spTree>
    <p:extLst>
      <p:ext uri="{BB962C8B-B14F-4D97-AF65-F5344CB8AC3E}">
        <p14:creationId xmlns:p14="http://schemas.microsoft.com/office/powerpoint/2010/main" val="80047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 </a:t>
            </a:r>
          </a:p>
          <a:p>
            <a:pPr marL="228600" indent="-228600">
              <a:buAutoNum type="arabicPeriod"/>
            </a:pPr>
            <a:r>
              <a:rPr lang="en-US" i="1" dirty="0">
                <a:solidFill>
                  <a:srgbClr val="333333"/>
                </a:solidFill>
                <a:latin typeface="Calibri" panose="020F0502020204030204" pitchFamily="34" charset="0"/>
              </a:rPr>
              <a:t>Undersea Tunnel to Discharge Fukushima Daiichi Water</a:t>
            </a:r>
            <a:r>
              <a:rPr lang="en-US" dirty="0">
                <a:solidFill>
                  <a:srgbClr val="333333"/>
                </a:solidFill>
                <a:latin typeface="Calibri" panose="020F0502020204030204" pitchFamily="34" charset="0"/>
              </a:rPr>
              <a:t>, World Nuclear News, August 26, 2021</a:t>
            </a:r>
          </a:p>
          <a:p>
            <a:pPr marL="228600" indent="-228600">
              <a:buAutoNum type="arabicPeriod"/>
            </a:pPr>
            <a:r>
              <a:rPr lang="en-US" b="0" i="1" dirty="0">
                <a:solidFill>
                  <a:srgbClr val="333333"/>
                </a:solidFill>
                <a:effectLst/>
                <a:latin typeface="+mn-lt"/>
              </a:rPr>
              <a:t>TEPCO to Build Undersea Tunnel to Release Fukushima Water Offshore</a:t>
            </a:r>
            <a:r>
              <a:rPr lang="en-US" b="0" dirty="0">
                <a:solidFill>
                  <a:srgbClr val="333333"/>
                </a:solidFill>
                <a:effectLst/>
                <a:latin typeface="+mn-lt"/>
              </a:rPr>
              <a:t>, Energy Central News, August 24, 2021</a:t>
            </a:r>
            <a:endParaRPr lang="en-US" b="0" i="1" dirty="0">
              <a:solidFill>
                <a:srgbClr val="333333"/>
              </a:solidFill>
              <a:effectLst/>
              <a:latin typeface="+mn-lt"/>
            </a:endParaRPr>
          </a:p>
          <a:p>
            <a:pPr marL="228600" indent="-228600">
              <a:buAutoNum type="arabicPeriod"/>
            </a:pPr>
            <a:r>
              <a:rPr lang="en-US" b="0" i="1" dirty="0">
                <a:solidFill>
                  <a:srgbClr val="333333"/>
                </a:solidFill>
                <a:effectLst/>
                <a:latin typeface="+mn-lt"/>
              </a:rPr>
              <a:t>Tritiated Water From Fukushima To Be Discharged Into Pacific</a:t>
            </a:r>
            <a:r>
              <a:rPr lang="en-US" b="0" dirty="0">
                <a:solidFill>
                  <a:srgbClr val="333333"/>
                </a:solidFill>
                <a:effectLst/>
                <a:latin typeface="+mn-lt"/>
              </a:rPr>
              <a:t>, American Council on Science and Health, April 23, 2021</a:t>
            </a:r>
          </a:p>
          <a:p>
            <a:endParaRPr lang="en-US" b="0" i="1" dirty="0">
              <a:solidFill>
                <a:srgbClr val="333333"/>
              </a:solidFill>
              <a:effectLst/>
              <a:latin typeface="+mn-lt"/>
            </a:endParaRPr>
          </a:p>
          <a:p>
            <a:r>
              <a:rPr lang="en-US" altLang="en-US" dirty="0">
                <a:solidFill>
                  <a:srgbClr val="333333"/>
                </a:solidFill>
                <a:latin typeface="Calibri" panose="020F0502020204030204" pitchFamily="34" charset="0"/>
              </a:rPr>
              <a:t>Returning to the Fukushima tritiated water controversy, this slide addresses the specifics of the plan to discharge the tritiated water to the Pacific Ocean.</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Prior to discharge to the ocean, the concentration of tritium will be reduced to much less than the Japanese regulatory limit for drinking water, and the discharge will take place via a 1 km long undersea tunnel over ten years.</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Therefore, the discharge plan will not pose any hazard to the environment, aquatic life, or humans.</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65308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So, here we are, wondering now what all the fuss is about.</a:t>
            </a:r>
          </a:p>
          <a:p>
            <a:endParaRPr lang="en-US" altLang="en-US" dirty="0">
              <a:solidFill>
                <a:srgbClr val="333333"/>
              </a:solidFill>
              <a:latin typeface="Calibri" panose="020F0502020204030204" pitchFamily="34" charset="0"/>
              <a:cs typeface="Times New Roman" panose="02020603050405020304" pitchFamily="18" charset="0"/>
            </a:endParaRPr>
          </a:p>
          <a:p>
            <a:r>
              <a:rPr lang="en-US" altLang="en-US" dirty="0">
                <a:solidFill>
                  <a:srgbClr val="333333"/>
                </a:solidFill>
                <a:latin typeface="Calibri" panose="020F0502020204030204" pitchFamily="34" charset="0"/>
                <a:cs typeface="Times New Roman" panose="02020603050405020304" pitchFamily="18" charset="0"/>
              </a:rPr>
              <a:t>If we could drink it, why can’t we discharge it to the ocean?</a:t>
            </a:r>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extLst>
      <p:ext uri="{BB962C8B-B14F-4D97-AF65-F5344CB8AC3E}">
        <p14:creationId xmlns:p14="http://schemas.microsoft.com/office/powerpoint/2010/main" val="870334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333333"/>
              </a:solidFill>
              <a:latin typeface="Calibri" panose="020F0502020204030204" pitchFamily="34" charset="0"/>
            </a:endParaRP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3223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is the tritium tempest in a teapot – the decision to discharge tritiated water from the Fukushima nuclear power plant to the Pacific Ocean.</a:t>
            </a:r>
          </a:p>
          <a:p>
            <a:endParaRPr lang="en-US" dirty="0">
              <a:latin typeface="+mn-lt"/>
            </a:endParaRPr>
          </a:p>
          <a:p>
            <a:r>
              <a:rPr lang="en-US" dirty="0">
                <a:latin typeface="+mn-lt"/>
              </a:rPr>
              <a:t>As of 2016, there are about </a:t>
            </a:r>
            <a:r>
              <a:rPr lang="en-US" sz="1200" dirty="0">
                <a:solidFill>
                  <a:srgbClr val="000000"/>
                </a:solidFill>
                <a:latin typeface="+mn-lt"/>
                <a:ea typeface="Times New Roman" panose="02020603050405020304" pitchFamily="18" charset="0"/>
              </a:rPr>
              <a:t>760 terabecquerels (760 x 10</a:t>
            </a:r>
            <a:r>
              <a:rPr lang="en-US" sz="1200" baseline="30000" dirty="0">
                <a:solidFill>
                  <a:srgbClr val="000000"/>
                </a:solidFill>
                <a:latin typeface="+mn-lt"/>
                <a:ea typeface="Times New Roman" panose="02020603050405020304" pitchFamily="18" charset="0"/>
              </a:rPr>
              <a:t>12</a:t>
            </a:r>
            <a:r>
              <a:rPr lang="en-US" sz="1200" dirty="0">
                <a:solidFill>
                  <a:srgbClr val="000000"/>
                </a:solidFill>
                <a:latin typeface="+mn-lt"/>
                <a:ea typeface="Times New Roman" panose="02020603050405020304" pitchFamily="18" charset="0"/>
              </a:rPr>
              <a:t> Becquerels) of tritium contained in the 860,000 m</a:t>
            </a:r>
            <a:r>
              <a:rPr lang="en-US" sz="1200" baseline="30000" dirty="0">
                <a:solidFill>
                  <a:srgbClr val="000000"/>
                </a:solidFill>
                <a:latin typeface="+mn-lt"/>
                <a:ea typeface="Times New Roman" panose="02020603050405020304" pitchFamily="18" charset="0"/>
              </a:rPr>
              <a:t>3</a:t>
            </a:r>
            <a:r>
              <a:rPr lang="en-US" sz="1200" dirty="0">
                <a:solidFill>
                  <a:srgbClr val="000000"/>
                </a:solidFill>
                <a:latin typeface="+mn-lt"/>
                <a:ea typeface="Times New Roman" panose="02020603050405020304" pitchFamily="18" charset="0"/>
              </a:rPr>
              <a:t> (860 million liters) of water stored in the tanks. This amounts to approximately 2.1 grams of tritium or 14 mL of tritiated water (HTO).</a:t>
            </a:r>
          </a:p>
          <a:p>
            <a:endParaRPr lang="en-US" dirty="0">
              <a:solidFill>
                <a:srgbClr val="000000"/>
              </a:solidFill>
              <a:latin typeface="+mn-lt"/>
            </a:endParaRPr>
          </a:p>
          <a:p>
            <a:r>
              <a:rPr lang="en-US" dirty="0">
                <a:solidFill>
                  <a:srgbClr val="000000"/>
                </a:solidFill>
                <a:latin typeface="+mn-lt"/>
              </a:rPr>
              <a:t>One Becquerel is equal to one disintegration per second; that is, one tritium atom radioactive decay per second.</a:t>
            </a:r>
            <a:endParaRPr lang="en-US" dirty="0">
              <a:latin typeface="+mn-lt"/>
            </a:endParaRP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3</a:t>
            </a:fld>
            <a:endParaRPr lang="en-US" altLang="en-US"/>
          </a:p>
        </p:txBody>
      </p:sp>
    </p:spTree>
    <p:extLst>
      <p:ext uri="{BB962C8B-B14F-4D97-AF65-F5344CB8AC3E}">
        <p14:creationId xmlns:p14="http://schemas.microsoft.com/office/powerpoint/2010/main" val="351804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mn-lt"/>
                <a:ea typeface="Times New Roman" panose="02020603050405020304" pitchFamily="18" charset="0"/>
              </a:rPr>
              <a:t>The contaminated water from the Fukushima nuclear power plant accident has been treated to reduce all radioactive substances to below regulatory discharge limits except for tritium. </a:t>
            </a:r>
          </a:p>
          <a:p>
            <a:endParaRPr lang="en-US" dirty="0">
              <a:latin typeface="+mn-lt"/>
              <a:ea typeface="Times New Roman" panose="02020603050405020304" pitchFamily="18" charset="0"/>
            </a:endParaRPr>
          </a:p>
          <a:p>
            <a:r>
              <a:rPr lang="en-US" dirty="0">
                <a:effectLst/>
                <a:latin typeface="+mn-lt"/>
                <a:ea typeface="Times New Roman" panose="02020603050405020304" pitchFamily="18" charset="0"/>
              </a:rPr>
              <a:t>Tritium cannot be economically removed from the water because it is chemically indistinguishable from normal hydrogen (</a:t>
            </a:r>
            <a:r>
              <a:rPr lang="en-US" dirty="0">
                <a:latin typeface="+mn-lt"/>
                <a:ea typeface="Times New Roman" panose="02020603050405020304" pitchFamily="18" charset="0"/>
              </a:rPr>
              <a:t>protium</a:t>
            </a:r>
            <a:r>
              <a:rPr lang="en-US" dirty="0">
                <a:effectLst/>
                <a:latin typeface="+mn-lt"/>
                <a:ea typeface="Times New Roman" panose="02020603050405020304" pitchFamily="18" charset="0"/>
              </a:rPr>
              <a:t>).</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extLst>
      <p:ext uri="{BB962C8B-B14F-4D97-AF65-F5344CB8AC3E}">
        <p14:creationId xmlns:p14="http://schemas.microsoft.com/office/powerpoint/2010/main" val="6679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87B18D2-0DC6-A30C-2876-8554870B021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2FC1588-29A3-399A-CB4A-867A434B19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What is tritium? As this graphic shows, tritium is an isotope of hydrogen.</a:t>
            </a:r>
          </a:p>
          <a:p>
            <a:endParaRPr lang="en-US" altLang="en-US" dirty="0">
              <a:latin typeface="+mn-lt"/>
            </a:endParaRPr>
          </a:p>
          <a:p>
            <a:r>
              <a:rPr lang="en-US" altLang="en-US" dirty="0">
                <a:latin typeface="+mn-lt"/>
              </a:rPr>
              <a:t>The natural abundance in hydrogen of the protium isotope is 99.985%.</a:t>
            </a:r>
          </a:p>
          <a:p>
            <a:pPr lvl="1" indent="-171450">
              <a:buFontTx/>
              <a:buChar char="•"/>
            </a:pPr>
            <a:r>
              <a:rPr lang="en-US" altLang="en-US" dirty="0">
                <a:latin typeface="+mn-lt"/>
              </a:rPr>
              <a:t>The nucleus of a protium atom is a single proton.</a:t>
            </a:r>
          </a:p>
          <a:p>
            <a:pPr lvl="1" indent="-171450">
              <a:buFontTx/>
              <a:buChar char="•"/>
            </a:pPr>
            <a:r>
              <a:rPr lang="en-US" altLang="en-US" dirty="0">
                <a:latin typeface="+mn-lt"/>
              </a:rPr>
              <a:t>“Normal” water, consisting of protium and oxygen, is written as H</a:t>
            </a:r>
            <a:r>
              <a:rPr lang="en-US" altLang="en-US" baseline="-25000" dirty="0">
                <a:latin typeface="+mn-lt"/>
              </a:rPr>
              <a:t>2</a:t>
            </a:r>
            <a:r>
              <a:rPr lang="en-US" altLang="en-US" dirty="0">
                <a:latin typeface="+mn-lt"/>
              </a:rPr>
              <a:t>O</a:t>
            </a:r>
          </a:p>
          <a:p>
            <a:endParaRPr lang="en-US" altLang="en-US" dirty="0">
              <a:latin typeface="+mn-lt"/>
            </a:endParaRPr>
          </a:p>
          <a:p>
            <a:r>
              <a:rPr lang="en-US" altLang="en-US" dirty="0">
                <a:latin typeface="+mn-lt"/>
              </a:rPr>
              <a:t>The natural abundance in hydrogen of the deuterium isotope is 0.015%.</a:t>
            </a:r>
          </a:p>
          <a:p>
            <a:pPr lvl="1" indent="-171450">
              <a:buFontTx/>
              <a:buChar char="•"/>
            </a:pPr>
            <a:r>
              <a:rPr lang="en-US" altLang="en-US" dirty="0">
                <a:latin typeface="+mn-lt"/>
              </a:rPr>
              <a:t>Deuterium is sometimes called heavy hydrogen because its nucleus contains a proton and a neutron – two subatomic particles of approximately the same mass.</a:t>
            </a:r>
          </a:p>
          <a:p>
            <a:pPr lvl="1" indent="-171450">
              <a:buFontTx/>
              <a:buChar char="•"/>
            </a:pPr>
            <a:r>
              <a:rPr lang="en-US" altLang="en-US" dirty="0">
                <a:latin typeface="+mn-lt"/>
              </a:rPr>
              <a:t>The nucleus of a deuterium atom is called a deuteron</a:t>
            </a:r>
          </a:p>
          <a:p>
            <a:pPr lvl="1" indent="-171450">
              <a:buFontTx/>
              <a:buChar char="•"/>
            </a:pPr>
            <a:r>
              <a:rPr lang="en-US" altLang="en-US" dirty="0">
                <a:latin typeface="+mn-lt"/>
              </a:rPr>
              <a:t>“Heavy” water, consisting of deuterium and oxygen, is written as D</a:t>
            </a:r>
            <a:r>
              <a:rPr lang="en-US" altLang="en-US" baseline="-25000" dirty="0">
                <a:latin typeface="+mn-lt"/>
              </a:rPr>
              <a:t>2</a:t>
            </a:r>
            <a:r>
              <a:rPr lang="en-US" altLang="en-US" dirty="0">
                <a:latin typeface="+mn-lt"/>
              </a:rPr>
              <a:t>O</a:t>
            </a:r>
          </a:p>
          <a:p>
            <a:endParaRPr lang="en-US" altLang="en-US" dirty="0">
              <a:latin typeface="+mn-lt"/>
            </a:endParaRPr>
          </a:p>
          <a:p>
            <a:r>
              <a:rPr lang="en-US" altLang="en-US" dirty="0">
                <a:latin typeface="+mn-lt"/>
              </a:rPr>
              <a:t>Tritium is a radioactive isotope of hydrogen with a relatively short half-life (12.3 years).</a:t>
            </a:r>
          </a:p>
          <a:p>
            <a:endParaRPr lang="en-US" altLang="en-US" dirty="0"/>
          </a:p>
        </p:txBody>
      </p:sp>
      <p:sp>
        <p:nvSpPr>
          <p:cNvPr id="4" name="Slide Number Placeholder 3">
            <a:extLst>
              <a:ext uri="{FF2B5EF4-FFF2-40B4-BE49-F238E27FC236}">
                <a16:creationId xmlns:a16="http://schemas.microsoft.com/office/drawing/2014/main" id="{E697635F-E995-4C81-5B17-8453F8524E8B}"/>
              </a:ext>
            </a:extLst>
          </p:cNvPr>
          <p:cNvSpPr>
            <a:spLocks noGrp="1"/>
          </p:cNvSpPr>
          <p:nvPr>
            <p:ph type="sldNum" sz="quarter" idx="5"/>
          </p:nvPr>
        </p:nvSpPr>
        <p:spPr/>
        <p:txBody>
          <a:bodyPr/>
          <a:lstStyle/>
          <a:p>
            <a:pPr>
              <a:defRPr/>
            </a:pPr>
            <a:fld id="{ACA06559-333F-4029-814A-F070647ABCEF}"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Oxygen in reactor cooling water, from radiolytic decomposition of the water, reacts with tritium just as it does with normal hydrogen (protium). </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Tritium production from any source is not a significant environmental concern.</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175788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xfrm>
            <a:off x="1101725" y="676275"/>
            <a:ext cx="4654550" cy="3492500"/>
          </a:xfrm>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Sources:  </a:t>
            </a:r>
            <a:endParaRPr lang="en-US" altLang="en-US" dirty="0">
              <a:solidFill>
                <a:srgbClr val="333333"/>
              </a:solidFill>
              <a:latin typeface="+mn-lt"/>
            </a:endParaRPr>
          </a:p>
          <a:p>
            <a:pPr marL="228600" indent="-228600">
              <a:buAutoNum type="arabicPeriod"/>
            </a:pPr>
            <a:r>
              <a:rPr lang="en-US" altLang="en-US" sz="1200" i="1" dirty="0">
                <a:solidFill>
                  <a:srgbClr val="333333"/>
                </a:solidFill>
                <a:latin typeface="+mn-lt"/>
              </a:rPr>
              <a:t>Tritiated Water from Fukushima to be Discharged into Pacific</a:t>
            </a:r>
            <a:r>
              <a:rPr lang="en-US" altLang="en-US" sz="1200" dirty="0">
                <a:solidFill>
                  <a:srgbClr val="333333"/>
                </a:solidFill>
                <a:latin typeface="+mn-lt"/>
              </a:rPr>
              <a:t>, American Council on Science and Health, April 23, 2021</a:t>
            </a:r>
          </a:p>
          <a:p>
            <a:pPr marL="228600" indent="-228600">
              <a:buAutoNum type="arabicPeriod"/>
            </a:pP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sz="1200" dirty="0">
              <a:solidFill>
                <a:srgbClr val="333333"/>
              </a:solidFill>
              <a:effectLst/>
              <a:latin typeface="Calibri" panose="020F0502020204030204" pitchFamily="34" charset="0"/>
              <a:ea typeface="Calibri" panose="020F0502020204030204" pitchFamily="34" charset="0"/>
            </a:endParaRPr>
          </a:p>
          <a:p>
            <a:r>
              <a:rPr lang="en-US" altLang="en-US" dirty="0">
                <a:solidFill>
                  <a:srgbClr val="333333"/>
                </a:solidFill>
                <a:latin typeface="Calibri" panose="020F0502020204030204" pitchFamily="34" charset="0"/>
              </a:rPr>
              <a:t>Let’s look at some facts regarding tritium.</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Becquerel is a unit of radioactivity defined as the disintegration of one atom per second.</a:t>
            </a:r>
          </a:p>
          <a:p>
            <a:endParaRPr lang="en-US" altLang="en-US" dirty="0">
              <a:solidFill>
                <a:srgbClr val="333333"/>
              </a:solidFill>
              <a:latin typeface="Calibri" panose="020F0502020204030204" pitchFamily="34" charset="0"/>
            </a:endParaRPr>
          </a:p>
          <a:p>
            <a:r>
              <a:rPr lang="en-US" altLang="en-US" dirty="0">
                <a:solidFill>
                  <a:srgbClr val="333333"/>
                </a:solidFill>
                <a:latin typeface="Calibri" panose="020F0502020204030204" pitchFamily="34" charset="0"/>
              </a:rPr>
              <a:t>Note that the regulatory limits for tritium in drinking water are orders of magnitude higher than for naturally occurring tritium found in water.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extLst>
      <p:ext uri="{BB962C8B-B14F-4D97-AF65-F5344CB8AC3E}">
        <p14:creationId xmlns:p14="http://schemas.microsoft.com/office/powerpoint/2010/main" val="389905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333333"/>
                </a:solidFill>
                <a:latin typeface="Calibri" panose="020F0502020204030204" pitchFamily="34" charset="0"/>
              </a:rPr>
              <a:t>Source:  </a:t>
            </a:r>
            <a:r>
              <a:rPr lang="en-US" altLang="en-US" i="1" dirty="0">
                <a:solidFill>
                  <a:srgbClr val="333333"/>
                </a:solidFill>
                <a:latin typeface="Calibri" panose="020F0502020204030204" pitchFamily="34" charset="0"/>
              </a:rPr>
              <a:t>The Trouble with Tritium</a:t>
            </a:r>
            <a:r>
              <a:rPr lang="en-US" altLang="en-US" dirty="0">
                <a:solidFill>
                  <a:srgbClr val="333333"/>
                </a:solidFill>
                <a:latin typeface="Calibri" panose="020F0502020204030204" pitchFamily="34" charset="0"/>
              </a:rPr>
              <a:t>, by James Conca, October 31, 2022</a:t>
            </a:r>
          </a:p>
          <a:p>
            <a:endParaRPr lang="en-US" dirty="0">
              <a:latin typeface="+mn-lt"/>
            </a:endParaRPr>
          </a:p>
          <a:p>
            <a:r>
              <a:rPr lang="en-US" dirty="0">
                <a:latin typeface="+mn-lt"/>
              </a:rPr>
              <a:t>This slide shows selected regulatory limits for tritium in drinking water.</a:t>
            </a:r>
          </a:p>
          <a:p>
            <a:endParaRPr lang="en-US" dirty="0">
              <a:latin typeface="+mn-lt"/>
            </a:endParaRPr>
          </a:p>
          <a:p>
            <a:r>
              <a:rPr lang="en-US" dirty="0">
                <a:latin typeface="+mn-lt"/>
              </a:rPr>
              <a:t>Note that the Japanese regulatory limit is quite high at 60,000 </a:t>
            </a:r>
            <a:r>
              <a:rPr lang="en-US" dirty="0" err="1">
                <a:latin typeface="+mn-lt"/>
              </a:rPr>
              <a:t>Bq</a:t>
            </a:r>
            <a:r>
              <a:rPr lang="en-US" dirty="0">
                <a:latin typeface="+mn-lt"/>
              </a:rPr>
              <a:t>/L.</a:t>
            </a: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8</a:t>
            </a:fld>
            <a:endParaRPr lang="en-US" altLang="en-US"/>
          </a:p>
        </p:txBody>
      </p:sp>
    </p:spTree>
    <p:extLst>
      <p:ext uri="{BB962C8B-B14F-4D97-AF65-F5344CB8AC3E}">
        <p14:creationId xmlns:p14="http://schemas.microsoft.com/office/powerpoint/2010/main" val="383682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33333"/>
                </a:solidFill>
                <a:latin typeface="Calibri" panose="020F0502020204030204" pitchFamily="34" charset="0"/>
              </a:rPr>
              <a:t>Source: </a:t>
            </a:r>
          </a:p>
          <a:p>
            <a:pPr marL="228600" indent="-228600">
              <a:buAutoNum type="arabicPeriod"/>
            </a:pPr>
            <a:r>
              <a:rPr lang="en-US" b="0" i="1" u="none" strike="noStrike" baseline="0" dirty="0">
                <a:latin typeface="+mn-lt"/>
              </a:rPr>
              <a:t>Health effects triggered by tritium: how do we get public understanding based on scientifically supported evidence?</a:t>
            </a:r>
            <a:r>
              <a:rPr lang="en-US" b="0" u="none" strike="noStrike" baseline="0" dirty="0">
                <a:latin typeface="+mn-lt"/>
              </a:rPr>
              <a:t> Journal of Radiation Research, Vol. 62, No. 4, 2021, pp. 557-563</a:t>
            </a:r>
          </a:p>
          <a:p>
            <a:endParaRPr lang="en-US" altLang="en-US" dirty="0">
              <a:latin typeface="+mn-lt"/>
            </a:endParaRPr>
          </a:p>
          <a:p>
            <a:r>
              <a:rPr lang="en-US" altLang="en-US" dirty="0">
                <a:latin typeface="+mn-lt"/>
              </a:rPr>
              <a:t>The 18.6 keV of energy is actually distributed between the beta particle and the associated anti-neutrino, with the beta energy being only 5.7 keV.</a:t>
            </a:r>
          </a:p>
          <a:p>
            <a:endParaRPr lang="en-US" altLang="en-US" dirty="0">
              <a:latin typeface="+mn-lt"/>
            </a:endParaRPr>
          </a:p>
          <a:p>
            <a:r>
              <a:rPr lang="en-US" altLang="en-US" dirty="0">
                <a:latin typeface="+mn-lt"/>
              </a:rPr>
              <a:t>Not only does the tritium beta particle have little energy to deposit in biological matter, but it does so in a very short distance from its origin – less than the diameter of a human cell.</a:t>
            </a:r>
          </a:p>
          <a:p>
            <a:endParaRPr lang="en-US" altLang="en-US" dirty="0">
              <a:latin typeface="+mn-lt"/>
            </a:endParaRPr>
          </a:p>
          <a:p>
            <a:r>
              <a:rPr lang="en-US" altLang="en-US" dirty="0">
                <a:latin typeface="+mn-lt"/>
              </a:rPr>
              <a:t>In other words, it has a very small probability of causing any real damage in biological matter.</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386753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93946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410508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247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11273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744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13191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388295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54366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3545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E158-1DB2-4B34-A2FB-EB625C189AE8}" type="datetimeFigureOut">
              <a:rPr lang="en-US" smtClean="0"/>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97058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0E158-1DB2-4B34-A2FB-EB625C189AE8}"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301518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0E158-1DB2-4B34-A2FB-EB625C189AE8}" type="datetimeFigureOut">
              <a:rPr lang="en-US" smtClean="0"/>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30533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0E158-1DB2-4B34-A2FB-EB625C189AE8}" type="datetimeFigureOut">
              <a:rPr lang="en-US" smtClean="0"/>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740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0E158-1DB2-4B34-A2FB-EB625C189AE8}" type="datetimeFigureOut">
              <a:rPr lang="en-US" smtClean="0"/>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135459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30E158-1DB2-4B34-A2FB-EB625C189AE8}"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316139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0E158-1DB2-4B34-A2FB-EB625C189AE8}" type="datetimeFigureOut">
              <a:rPr lang="en-US" smtClean="0"/>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AE9D-7009-412F-88DD-1EDB4E953193}" type="slidenum">
              <a:rPr lang="en-US" smtClean="0"/>
              <a:t>‹#›</a:t>
            </a:fld>
            <a:endParaRPr lang="en-US"/>
          </a:p>
        </p:txBody>
      </p:sp>
    </p:spTree>
    <p:extLst>
      <p:ext uri="{BB962C8B-B14F-4D97-AF65-F5344CB8AC3E}">
        <p14:creationId xmlns:p14="http://schemas.microsoft.com/office/powerpoint/2010/main" val="49738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30E158-1DB2-4B34-A2FB-EB625C189AE8}" type="datetimeFigureOut">
              <a:rPr lang="en-US" smtClean="0"/>
              <a:t>6/11/2025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224AE9D-7009-412F-88DD-1EDB4E953193}" type="slidenum">
              <a:rPr lang="en-US" smtClean="0"/>
              <a:t>‹#›</a:t>
            </a:fld>
            <a:endParaRPr lang="en-US"/>
          </a:p>
        </p:txBody>
      </p:sp>
    </p:spTree>
    <p:extLst>
      <p:ext uri="{BB962C8B-B14F-4D97-AF65-F5344CB8AC3E}">
        <p14:creationId xmlns:p14="http://schemas.microsoft.com/office/powerpoint/2010/main" val="5992139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rowland.com/BodyActivity.ht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B3001E-E9E2-BB05-5C47-86A7975C3D33}"/>
              </a:ext>
            </a:extLst>
          </p:cNvPr>
          <p:cNvSpPr>
            <a:spLocks noGrp="1" noChangeArrowheads="1"/>
          </p:cNvSpPr>
          <p:nvPr>
            <p:ph type="ctrTitle"/>
          </p:nvPr>
        </p:nvSpPr>
        <p:spPr>
          <a:xfrm>
            <a:off x="609600" y="1981200"/>
            <a:ext cx="7772400" cy="1219200"/>
          </a:xfrm>
        </p:spPr>
        <p:txBody>
          <a:bodyPr>
            <a:normAutofit/>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The Tritium Tempest in a Teapot</a:t>
            </a:r>
          </a:p>
        </p:txBody>
      </p:sp>
      <p:sp>
        <p:nvSpPr>
          <p:cNvPr id="3075" name="Text Box 4">
            <a:extLst>
              <a:ext uri="{FF2B5EF4-FFF2-40B4-BE49-F238E27FC236}">
                <a16:creationId xmlns:a16="http://schemas.microsoft.com/office/drawing/2014/main" id="{AAE52991-1278-2D73-59C4-E8750813A642}"/>
              </a:ext>
            </a:extLst>
          </p:cNvPr>
          <p:cNvSpPr txBox="1">
            <a:spLocks noChangeArrowheads="1"/>
          </p:cNvSpPr>
          <p:nvPr/>
        </p:nvSpPr>
        <p:spPr bwMode="auto">
          <a:xfrm>
            <a:off x="2628900" y="3429000"/>
            <a:ext cx="3733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latin typeface="Arial" panose="020B0604020202020204" pitchFamily="34" charset="0"/>
              </a:rPr>
              <a:t>Jeffrey A. Mahn</a:t>
            </a:r>
          </a:p>
          <a:p>
            <a:pPr algn="ctr" eaLnBrk="1" hangingPunct="1">
              <a:lnSpc>
                <a:spcPct val="100000"/>
              </a:lnSpc>
              <a:spcBef>
                <a:spcPct val="0"/>
              </a:spcBef>
              <a:buFontTx/>
              <a:buNone/>
            </a:pPr>
            <a:r>
              <a:rPr lang="en-US" altLang="en-US" sz="2000">
                <a:latin typeface="Arial" panose="020B0604020202020204" pitchFamily="34" charset="0"/>
              </a:rPr>
              <a:t>Nuclear Engineer (Retired)</a:t>
            </a:r>
          </a:p>
          <a:p>
            <a:pPr algn="ctr" eaLnBrk="1" hangingPunct="1">
              <a:lnSpc>
                <a:spcPct val="100000"/>
              </a:lnSpc>
              <a:spcBef>
                <a:spcPct val="0"/>
              </a:spcBef>
              <a:buFontTx/>
              <a:buNone/>
            </a:pPr>
            <a:r>
              <a:rPr lang="en-US" altLang="en-US" sz="2000">
                <a:latin typeface="Arial" panose="020B0604020202020204" pitchFamily="34" charset="0"/>
              </a:rPr>
              <a:t>Albuquerque, NM USA</a:t>
            </a:r>
          </a:p>
          <a:p>
            <a:pPr algn="ctr" eaLnBrk="1" hangingPunct="1">
              <a:lnSpc>
                <a:spcPct val="100000"/>
              </a:lnSpc>
              <a:spcBef>
                <a:spcPct val="0"/>
              </a:spcBef>
              <a:buFontTx/>
              <a:buNone/>
            </a:pPr>
            <a:r>
              <a:rPr lang="en-US" altLang="en-US" sz="200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521855" y="1110673"/>
            <a:ext cx="8229600" cy="598054"/>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Biological Facts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2004289"/>
            <a:ext cx="7772400" cy="4536469"/>
          </a:xfrm>
        </p:spPr>
        <p:txBody>
          <a:bodyPr>
            <a:normAutofit/>
          </a:bodyPr>
          <a:lstStyle/>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While tritium radiological half-life is 12.3 years, biological half-life only about 10 days</a:t>
            </a:r>
          </a:p>
          <a:p>
            <a:pPr lvl="1">
              <a:spcBef>
                <a:spcPct val="0"/>
              </a:spcBef>
              <a:spcAft>
                <a:spcPts val="60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Thermodynamically prefers to exist as water (HTO)</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ct val="0"/>
              </a:spcBef>
              <a:spcAft>
                <a:spcPts val="60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No observed tritium concentration in biological material</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Roughly 60% of body weight is water; 5 tritium atoms per 10</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18</a:t>
            </a:r>
          </a:p>
          <a:p>
            <a:pPr marL="457200" lvl="1" indent="0">
              <a:lnSpc>
                <a:spcPct val="100000"/>
              </a:lnSpc>
              <a:spcBef>
                <a:spcPct val="0"/>
              </a:spcBef>
              <a:spcAft>
                <a:spcPts val="600"/>
              </a:spcAft>
              <a:buNone/>
            </a:pP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hydrogen atoms</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 ≈ 1.7 x 10</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-14</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gram tritium in human body</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Tritium radioactivity in human body about 59 Becquerels per</a:t>
            </a:r>
          </a:p>
          <a:p>
            <a:pPr marL="457200" lvl="1" indent="0">
              <a:lnSpc>
                <a:spcPct val="100000"/>
              </a:lnSpc>
              <a:spcBef>
                <a:spcPct val="0"/>
              </a:spcBef>
              <a:spcAft>
                <a:spcPts val="600"/>
              </a:spcAft>
              <a:buNone/>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liter,</a:t>
            </a:r>
            <a:r>
              <a:rPr lang="en-US" sz="20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well below EU regulatory limit for drinking water</a:t>
            </a:r>
          </a:p>
          <a:p>
            <a:pPr lvl="1">
              <a:lnSpc>
                <a:spcPct val="100000"/>
              </a:lnSpc>
              <a:spcBef>
                <a:spcPct val="0"/>
              </a:spcBef>
              <a:spcAft>
                <a:spcPts val="60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55% excreted in urine, 29% through skin, 12% in exhaled air</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Excess tritium ingestion remediation plan – drink lots of beer </a:t>
            </a:r>
          </a:p>
        </p:txBody>
      </p:sp>
      <p:pic>
        <p:nvPicPr>
          <p:cNvPr id="1026" name="Picture 2" descr="😁">
            <a:extLst>
              <a:ext uri="{FF2B5EF4-FFF2-40B4-BE49-F238E27FC236}">
                <a16:creationId xmlns:a16="http://schemas.microsoft.com/office/drawing/2014/main" id="{6B07CF06-4C9D-9E07-1C2F-E2EF935C3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370" y="5307623"/>
            <a:ext cx="439704" cy="43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6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089891"/>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868055"/>
            <a:ext cx="7772400" cy="4144818"/>
          </a:xfrm>
        </p:spPr>
        <p:txBody>
          <a:bodyPr/>
          <a:lstStyle/>
          <a:p>
            <a:pPr marL="0" indent="0">
              <a:lnSpc>
                <a:spcPct val="100000"/>
              </a:lnSpc>
              <a:spcBef>
                <a:spcPct val="0"/>
              </a:spcBef>
              <a:spcAft>
                <a:spcPts val="600"/>
              </a:spcAft>
              <a:buNone/>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To put tritium “concern” in proper perspective, consider two radionuclides that present internal radiation exposures that aren’t health concerns – carbon-14 (C-14) and potassium-40 (K-40)</a:t>
            </a:r>
          </a:p>
          <a:p>
            <a:pPr marL="461963"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Like tritium, C-14 and K-40 radioactively decay by beta particle emission (K-40 also emits gamma-ray)</a:t>
            </a:r>
          </a:p>
          <a:p>
            <a:pPr marL="461963"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C-14 plentiful in human body because we are carbon-based life forms</a:t>
            </a:r>
          </a:p>
          <a:p>
            <a:pPr marL="461963" lvl="1">
              <a:spcBef>
                <a:spcPct val="0"/>
              </a:spcBef>
              <a:spcAft>
                <a:spcPts val="12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K-40 found everywhere in human environment</a:t>
            </a:r>
          </a:p>
        </p:txBody>
      </p:sp>
    </p:spTree>
    <p:extLst>
      <p:ext uri="{BB962C8B-B14F-4D97-AF65-F5344CB8AC3E}">
        <p14:creationId xmlns:p14="http://schemas.microsoft.com/office/powerpoint/2010/main" val="54528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08989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858819"/>
            <a:ext cx="7772400" cy="3909292"/>
          </a:xfrm>
        </p:spPr>
        <p:txBody>
          <a:bodyPr>
            <a:normAutofit/>
          </a:bodyPr>
          <a:lstStyle/>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Carbon-14 emits beta particle with energy of 157 keV (greater than 8 times energy of tritium beta)</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Carbon ≈ 23% of body weight; one carbon-14 atom for every trillion carbon atoms</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 ≈ 1.6 x 10</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-8</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gram carbon-14 in human body (one million times mass of tritium)</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Beta particle range in biological material about 300 </a:t>
            </a:r>
            <a:r>
              <a:rPr lang="el-GR" sz="22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(greater than 30 times range of tritium beta)</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Biological half-life is 40 days, with primary excretion pathways being feces and exhalation</a:t>
            </a:r>
          </a:p>
          <a:p>
            <a:pPr>
              <a:lnSpc>
                <a:spcPct val="100000"/>
              </a:lnSpc>
              <a:spcBef>
                <a:spcPct val="0"/>
              </a:spcBef>
              <a:spcAft>
                <a:spcPts val="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Carbon-14 presents no biological hazard to humans</a:t>
            </a:r>
          </a:p>
        </p:txBody>
      </p:sp>
    </p:spTree>
    <p:extLst>
      <p:ext uri="{BB962C8B-B14F-4D97-AF65-F5344CB8AC3E}">
        <p14:creationId xmlns:p14="http://schemas.microsoft.com/office/powerpoint/2010/main" val="21618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987160"/>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Biological Tritium in Perspective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11910" y="1784927"/>
            <a:ext cx="7772400" cy="4244109"/>
          </a:xfrm>
        </p:spPr>
        <p:txBody>
          <a:bodyPr>
            <a:normAutofit/>
          </a:bodyPr>
          <a:lstStyle/>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emits beta particle with energy of 1330 keV (greater than 70 times energy of tritium beta) as well as 1461 keV gamma-ray</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most common radioisotope in human body</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 ≈ 0.18% of body weight;</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potassium-40 ≈ 0.0117% of potassium</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 ≈ 0.015 gram potassium-40 in human body (one trillion times mass of tritium)</a:t>
            </a:r>
          </a:p>
          <a:p>
            <a:pPr>
              <a:lnSpc>
                <a:spcPct val="100000"/>
              </a:lnSpc>
              <a:spcBef>
                <a:spcPct val="0"/>
              </a:spcBef>
              <a:spcAft>
                <a:spcPts val="60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Average biological half-life is ≈ 16 days,</a:t>
            </a:r>
            <a:r>
              <a:rPr lang="en-US" sz="22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3</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excreted from human body primarily through urine</a:t>
            </a:r>
          </a:p>
          <a:p>
            <a:pPr>
              <a:lnSpc>
                <a:spcPct val="100000"/>
              </a:lnSpc>
              <a:spcBef>
                <a:spcPct val="0"/>
              </a:spcBef>
              <a:spcAft>
                <a:spcPts val="0"/>
              </a:spcAft>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Potassium-40 contained in food we eat and presents no biological hazard to humans</a:t>
            </a:r>
          </a:p>
        </p:txBody>
      </p:sp>
    </p:spTree>
    <p:extLst>
      <p:ext uri="{BB962C8B-B14F-4D97-AF65-F5344CB8AC3E}">
        <p14:creationId xmlns:p14="http://schemas.microsoft.com/office/powerpoint/2010/main" val="390966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39D77655-AFE3-69DB-3A8D-8362C4E2A14D}"/>
              </a:ext>
            </a:extLst>
          </p:cNvPr>
          <p:cNvSpPr txBox="1">
            <a:spLocks noChangeArrowheads="1"/>
          </p:cNvSpPr>
          <p:nvPr/>
        </p:nvSpPr>
        <p:spPr bwMode="auto">
          <a:xfrm>
            <a:off x="1133198" y="789708"/>
            <a:ext cx="6354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Natural Radioactivity in Food</a:t>
            </a:r>
          </a:p>
        </p:txBody>
      </p:sp>
      <p:graphicFrame>
        <p:nvGraphicFramePr>
          <p:cNvPr id="118787" name="Group 3">
            <a:extLst>
              <a:ext uri="{FF2B5EF4-FFF2-40B4-BE49-F238E27FC236}">
                <a16:creationId xmlns:a16="http://schemas.microsoft.com/office/drawing/2014/main" id="{64B08C69-4CFF-CD21-7313-B9C54ADA8E77}"/>
              </a:ext>
            </a:extLst>
          </p:cNvPr>
          <p:cNvGraphicFramePr>
            <a:graphicFrameLocks noGrp="1"/>
          </p:cNvGraphicFramePr>
          <p:nvPr>
            <p:extLst>
              <p:ext uri="{D42A27DB-BD31-4B8C-83A1-F6EECF244321}">
                <p14:modId xmlns:p14="http://schemas.microsoft.com/office/powerpoint/2010/main" val="1898357153"/>
              </p:ext>
            </p:extLst>
          </p:nvPr>
        </p:nvGraphicFramePr>
        <p:xfrm>
          <a:off x="978677" y="1691149"/>
          <a:ext cx="6964218" cy="4615872"/>
        </p:xfrm>
        <a:graphic>
          <a:graphicData uri="http://schemas.openxmlformats.org/drawingml/2006/table">
            <a:tbl>
              <a:tblPr/>
              <a:tblGrid>
                <a:gridCol w="2156568">
                  <a:extLst>
                    <a:ext uri="{9D8B030D-6E8A-4147-A177-3AD203B41FA5}">
                      <a16:colId xmlns:a16="http://schemas.microsoft.com/office/drawing/2014/main" val="20000"/>
                    </a:ext>
                  </a:extLst>
                </a:gridCol>
                <a:gridCol w="2267759">
                  <a:extLst>
                    <a:ext uri="{9D8B030D-6E8A-4147-A177-3AD203B41FA5}">
                      <a16:colId xmlns:a16="http://schemas.microsoft.com/office/drawing/2014/main" val="20001"/>
                    </a:ext>
                  </a:extLst>
                </a:gridCol>
                <a:gridCol w="2539891">
                  <a:extLst>
                    <a:ext uri="{9D8B030D-6E8A-4147-A177-3AD203B41FA5}">
                      <a16:colId xmlns:a16="http://schemas.microsoft.com/office/drawing/2014/main" val="20002"/>
                    </a:ext>
                  </a:extLst>
                </a:gridCol>
              </a:tblGrid>
              <a:tr h="49982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rPr>
                        <a:t>Food</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40</a:t>
                      </a:r>
                      <a:r>
                        <a:rPr kumimoji="0" lang="en-US" altLang="en-US" sz="1800" b="1" i="0" u="none" strike="noStrike" cap="none" normalizeH="0" baseline="0" dirty="0">
                          <a:ln>
                            <a:noFill/>
                          </a:ln>
                          <a:solidFill>
                            <a:schemeClr val="tx1"/>
                          </a:solidFill>
                          <a:effectLst/>
                          <a:latin typeface="Arial" pitchFamily="34" charset="0"/>
                        </a:rPr>
                        <a:t>K (</a:t>
                      </a:r>
                      <a:r>
                        <a:rPr kumimoji="0" lang="el-GR" altLang="en-US" sz="1800" b="1" i="0" u="none" strike="noStrike" cap="none" normalizeH="0" baseline="0" dirty="0">
                          <a:ln>
                            <a:noFill/>
                          </a:ln>
                          <a:solidFill>
                            <a:schemeClr val="tx1"/>
                          </a:solidFill>
                          <a:effectLst/>
                          <a:latin typeface="Arial" pitchFamily="34" charset="0"/>
                          <a:cs typeface="Arial" pitchFamily="34" charset="0"/>
                        </a:rPr>
                        <a:t>β</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l-GR" altLang="en-US" sz="1800" b="1" i="0" u="none" strike="noStrike" cap="none" normalizeH="0" baseline="0" dirty="0">
                          <a:ln>
                            <a:noFill/>
                          </a:ln>
                          <a:solidFill>
                            <a:schemeClr val="tx1"/>
                          </a:solidFill>
                          <a:effectLst/>
                          <a:latin typeface="Arial" pitchFamily="34" charset="0"/>
                          <a:cs typeface="Arial" pitchFamily="34" charset="0"/>
                        </a:rPr>
                        <a:t>γ</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800" b="1" i="0" u="none" strike="noStrike" cap="none" normalizeH="0" baseline="30000" dirty="0">
                          <a:ln>
                            <a:noFill/>
                          </a:ln>
                          <a:solidFill>
                            <a:schemeClr val="tx1"/>
                          </a:solidFill>
                          <a:effectLst/>
                          <a:latin typeface="Arial" pitchFamily="34" charset="0"/>
                        </a:rPr>
                        <a:t>226</a:t>
                      </a:r>
                      <a:r>
                        <a:rPr kumimoji="0" lang="en-US" altLang="en-US" sz="1800" b="1" i="0" u="none" strike="noStrike" cap="none" normalizeH="0" baseline="0" dirty="0">
                          <a:ln>
                            <a:noFill/>
                          </a:ln>
                          <a:solidFill>
                            <a:schemeClr val="tx1"/>
                          </a:solidFill>
                          <a:effectLst/>
                          <a:latin typeface="Arial" pitchFamily="34" charset="0"/>
                        </a:rPr>
                        <a:t>Ra (</a:t>
                      </a:r>
                      <a:r>
                        <a:rPr kumimoji="0" lang="el-GR" altLang="en-US" sz="1800" b="1" i="0" u="none" strike="noStrike" cap="none" normalizeH="0" baseline="0" dirty="0">
                          <a:ln>
                            <a:noFill/>
                          </a:ln>
                          <a:solidFill>
                            <a:schemeClr val="tx1"/>
                          </a:solidFill>
                          <a:effectLst/>
                          <a:latin typeface="Arial" pitchFamily="34" charset="0"/>
                          <a:cs typeface="Arial" pitchFamily="34" charset="0"/>
                        </a:rPr>
                        <a:t>α</a:t>
                      </a:r>
                      <a:r>
                        <a:rPr kumimoji="0" lang="en-US" altLang="en-US" sz="1800" b="1" i="0" u="none" strike="noStrike" cap="none" normalizeH="0" baseline="0" dirty="0">
                          <a:ln>
                            <a:noFill/>
                          </a:ln>
                          <a:solidFill>
                            <a:schemeClr val="tx1"/>
                          </a:solidFill>
                          <a:effectLst/>
                          <a:latin typeface="Arial" pitchFamily="34" charset="0"/>
                          <a:cs typeface="Arial" pitchFamily="34" charset="0"/>
                        </a:rPr>
                        <a:t>)</a:t>
                      </a:r>
                      <a:r>
                        <a:rPr kumimoji="0" lang="en-US" altLang="en-US" sz="1800" b="1" i="0" u="none" strike="noStrike" cap="none" normalizeH="0" baseline="0" dirty="0">
                          <a:ln>
                            <a:noFill/>
                          </a:ln>
                          <a:solidFill>
                            <a:schemeClr val="tx1"/>
                          </a:solidFill>
                          <a:effectLst/>
                          <a:latin typeface="Arial" pitchFamily="34" charset="0"/>
                        </a:rPr>
                        <a:t> </a:t>
                      </a:r>
                      <a:r>
                        <a:rPr kumimoji="0" lang="en-US" altLang="en-US" sz="1800" b="1" i="0" u="none" strike="noStrike" cap="none" normalizeH="0" baseline="0" dirty="0" err="1">
                          <a:ln>
                            <a:noFill/>
                          </a:ln>
                          <a:solidFill>
                            <a:schemeClr val="tx1"/>
                          </a:solidFill>
                          <a:effectLst/>
                          <a:latin typeface="Arial" pitchFamily="34" charset="0"/>
                        </a:rPr>
                        <a:t>pCi</a:t>
                      </a:r>
                      <a:r>
                        <a:rPr kumimoji="0" lang="en-US" altLang="en-US" sz="1800" b="1" i="0" u="none" strike="noStrike" cap="none" normalizeH="0" baseline="0" dirty="0">
                          <a:ln>
                            <a:noFill/>
                          </a:ln>
                          <a:solidFill>
                            <a:schemeClr val="tx1"/>
                          </a:solidFill>
                          <a:effectLst/>
                          <a:latin typeface="Arial" pitchFamily="34" charset="0"/>
                        </a:rPr>
                        <a:t>/kg</a:t>
                      </a:r>
                      <a:endParaRPr kumimoji="0" lang="en-US" altLang="en-US" sz="1800" b="1" i="0" u="none" strike="noStrike" cap="none" normalizeH="0" baseline="30000" dirty="0">
                        <a:ln>
                          <a:noFill/>
                        </a:ln>
                        <a:solidFill>
                          <a:schemeClr val="tx1"/>
                        </a:solidFill>
                        <a:effectLst/>
                        <a:latin typeface="Arial"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43734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Brazil Nuts</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5600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1000-7000</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10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Lima Bean</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4640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10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Banana</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3520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1</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10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White Potato</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1-2.5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10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Carrot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3400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0.6-2</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10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Red Meat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0.5</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109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Low-sodium Salt</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3000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234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Beer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390</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982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itchFamily="34" charset="0"/>
                        </a:rPr>
                        <a:t>Drinking Water</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90000"/>
                        </a:lnSpc>
                        <a:spcBef>
                          <a:spcPct val="25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rPr>
                        <a:t>0-0.17</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E25761E6-AC3F-CBE5-35AB-16159E08152D}"/>
              </a:ext>
            </a:extLst>
          </p:cNvPr>
          <p:cNvSpPr txBox="1"/>
          <p:nvPr/>
        </p:nvSpPr>
        <p:spPr>
          <a:xfrm>
            <a:off x="466530" y="6488668"/>
            <a:ext cx="512147" cy="369332"/>
          </a:xfrm>
          <a:prstGeom prst="rect">
            <a:avLst/>
          </a:prstGeom>
          <a:noFill/>
        </p:spPr>
        <p:txBody>
          <a:bodyPr wrap="square">
            <a:spAutoFit/>
          </a:bodyPr>
          <a:lstStyle/>
          <a:p>
            <a:r>
              <a:rPr lang="en-US" dirty="0">
                <a:solidFill>
                  <a:srgbClr val="FF0000"/>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9D7405D7-2037-E7E8-6D0C-A3BC90132D22}"/>
              </a:ext>
            </a:extLst>
          </p:cNvPr>
          <p:cNvSpPr txBox="1">
            <a:spLocks noChangeArrowheads="1"/>
          </p:cNvSpPr>
          <p:nvPr/>
        </p:nvSpPr>
        <p:spPr bwMode="auto">
          <a:xfrm>
            <a:off x="785091" y="585212"/>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GI Absorption of Radionuclides</a:t>
            </a:r>
          </a:p>
        </p:txBody>
      </p:sp>
      <p:graphicFrame>
        <p:nvGraphicFramePr>
          <p:cNvPr id="81567" name="Group 671">
            <a:extLst>
              <a:ext uri="{FF2B5EF4-FFF2-40B4-BE49-F238E27FC236}">
                <a16:creationId xmlns:a16="http://schemas.microsoft.com/office/drawing/2014/main" id="{A352449A-8D92-A4ED-E6B8-F53C2D44E736}"/>
              </a:ext>
            </a:extLst>
          </p:cNvPr>
          <p:cNvGraphicFramePr>
            <a:graphicFrameLocks noGrp="1"/>
          </p:cNvGraphicFramePr>
          <p:nvPr>
            <p:extLst>
              <p:ext uri="{D42A27DB-BD31-4B8C-83A1-F6EECF244321}">
                <p14:modId xmlns:p14="http://schemas.microsoft.com/office/powerpoint/2010/main" val="2181738100"/>
              </p:ext>
            </p:extLst>
          </p:nvPr>
        </p:nvGraphicFramePr>
        <p:xfrm>
          <a:off x="785091" y="1737734"/>
          <a:ext cx="7444509" cy="4203556"/>
        </p:xfrm>
        <a:graphic>
          <a:graphicData uri="http://schemas.openxmlformats.org/drawingml/2006/table">
            <a:tbl>
              <a:tblPr/>
              <a:tblGrid>
                <a:gridCol w="2396194">
                  <a:extLst>
                    <a:ext uri="{9D8B030D-6E8A-4147-A177-3AD203B41FA5}">
                      <a16:colId xmlns:a16="http://schemas.microsoft.com/office/drawing/2014/main" val="20000"/>
                    </a:ext>
                  </a:extLst>
                </a:gridCol>
                <a:gridCol w="1326062">
                  <a:extLst>
                    <a:ext uri="{9D8B030D-6E8A-4147-A177-3AD203B41FA5}">
                      <a16:colId xmlns:a16="http://schemas.microsoft.com/office/drawing/2014/main" val="20001"/>
                    </a:ext>
                  </a:extLst>
                </a:gridCol>
                <a:gridCol w="1707968">
                  <a:extLst>
                    <a:ext uri="{9D8B030D-6E8A-4147-A177-3AD203B41FA5}">
                      <a16:colId xmlns:a16="http://schemas.microsoft.com/office/drawing/2014/main" val="20002"/>
                    </a:ext>
                  </a:extLst>
                </a:gridCol>
                <a:gridCol w="2014285">
                  <a:extLst>
                    <a:ext uri="{9D8B030D-6E8A-4147-A177-3AD203B41FA5}">
                      <a16:colId xmlns:a16="http://schemas.microsoft.com/office/drawing/2014/main" val="20003"/>
                    </a:ext>
                  </a:extLst>
                </a:gridCol>
              </a:tblGrid>
              <a:tr h="74727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Isotope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Radiation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Half-life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GI Absorption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49254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Hydrogen-3 (Tritium)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12.3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Carbon-14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altLang="en-US" sz="1400" b="0" i="0" u="none" strike="noStrike" cap="none" normalizeH="0" baseline="0" dirty="0">
                          <a:ln>
                            <a:noFill/>
                          </a:ln>
                          <a:solidFill>
                            <a:schemeClr val="tx1"/>
                          </a:solidFill>
                          <a:effectLst/>
                          <a:latin typeface="Arial" charset="0"/>
                          <a:cs typeface="Arial" charset="0"/>
                        </a:rPr>
                        <a:t>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5730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&gt; 90%</a:t>
                      </a:r>
                      <a:r>
                        <a:rPr kumimoji="0" lang="en-US" altLang="en-US" sz="1400" b="0" i="0" u="none" strike="noStrike" cap="none" normalizeH="0" baseline="30000" dirty="0">
                          <a:ln>
                            <a:noFill/>
                          </a:ln>
                          <a:solidFill>
                            <a:schemeClr val="tx1"/>
                          </a:solidFill>
                          <a:effectLst/>
                          <a:highlight>
                            <a:srgbClr val="FFFF00"/>
                          </a:highlight>
                          <a:latin typeface="Arial" charset="0"/>
                        </a:rPr>
                        <a:t>1</a:t>
                      </a:r>
                      <a:endParaRPr kumimoji="0" lang="en-US" altLang="en-US" sz="1400" b="0" i="0" u="none" strike="noStrike" cap="none" normalizeH="0" baseline="0" dirty="0">
                        <a:ln>
                          <a:noFill/>
                        </a:ln>
                        <a:solidFill>
                          <a:schemeClr val="tx1"/>
                        </a:solidFill>
                        <a:effectLst/>
                        <a:highlight>
                          <a:srgbClr val="FFFF00"/>
                        </a:highligh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2011805"/>
                  </a:ext>
                </a:extLst>
              </a:tr>
              <a:tr h="485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Potassium-40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l-GR" altLang="en-US" sz="1400" b="0" i="0" u="none" strike="noStrike" cap="none" normalizeH="0" baseline="0" dirty="0">
                          <a:ln>
                            <a:noFill/>
                          </a:ln>
                          <a:solidFill>
                            <a:schemeClr val="tx1"/>
                          </a:solidFill>
                          <a:effectLst/>
                          <a:latin typeface="Arial" charset="0"/>
                          <a:cs typeface="Arial" charset="0"/>
                        </a:rPr>
                        <a:t>β</a:t>
                      </a:r>
                      <a:r>
                        <a:rPr kumimoji="0" lang="en-US" altLang="en-US" sz="1400" b="0" i="0" u="none" strike="noStrike" cap="none" normalizeH="0" baseline="0" dirty="0">
                          <a:ln>
                            <a:noFill/>
                          </a:ln>
                          <a:solidFill>
                            <a:schemeClr val="tx1"/>
                          </a:solidFill>
                          <a:effectLst/>
                          <a:latin typeface="Arial" charset="0"/>
                          <a:cs typeface="Arial" charset="0"/>
                        </a:rPr>
                        <a:t>,</a:t>
                      </a:r>
                      <a:r>
                        <a:rPr kumimoji="0" lang="el-GR" altLang="en-US" sz="1400" b="0" i="0" u="none" strike="noStrike" cap="none" normalizeH="0" baseline="0" dirty="0">
                          <a:ln>
                            <a:noFill/>
                          </a:ln>
                          <a:solidFill>
                            <a:schemeClr val="tx1"/>
                          </a:solidFill>
                          <a:effectLst/>
                          <a:latin typeface="Arial" charset="0"/>
                          <a:cs typeface="Arial" charset="0"/>
                        </a:rPr>
                        <a:t>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1.26x10</a:t>
                      </a:r>
                      <a:r>
                        <a:rPr kumimoji="0" lang="en-US" altLang="en-US" sz="1400" b="0" i="0" u="none" strike="noStrike" cap="none" normalizeH="0" baseline="30000" dirty="0">
                          <a:ln>
                            <a:noFill/>
                          </a:ln>
                          <a:solidFill>
                            <a:schemeClr val="tx1"/>
                          </a:solidFill>
                          <a:effectLst/>
                          <a:latin typeface="Arial" charset="0"/>
                        </a:rPr>
                        <a:t>9</a:t>
                      </a:r>
                      <a:r>
                        <a:rPr kumimoji="0" lang="en-US" altLang="en-US" sz="1400" b="0" i="0" u="none" strike="noStrike" cap="none" normalizeH="0" baseline="0" dirty="0">
                          <a:ln>
                            <a:noFill/>
                          </a:ln>
                          <a:solidFill>
                            <a:schemeClr val="tx1"/>
                          </a:solidFill>
                          <a:effectLst/>
                          <a:latin typeface="Arial" charset="0"/>
                        </a:rPr>
                        <a:t>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highlight>
                            <a:srgbClr val="FFFF00"/>
                          </a:highlight>
                          <a:latin typeface="Arial" charset="0"/>
                        </a:rPr>
                        <a:t>90%</a:t>
                      </a:r>
                      <a:r>
                        <a:rPr kumimoji="0" lang="en-US" altLang="en-US" sz="1400" b="0" i="0" u="none" strike="noStrike" cap="none" normalizeH="0" baseline="30000" dirty="0">
                          <a:ln>
                            <a:noFill/>
                          </a:ln>
                          <a:solidFill>
                            <a:schemeClr val="tx1"/>
                          </a:solidFill>
                          <a:effectLst/>
                          <a:highlight>
                            <a:srgbClr val="FFFF00"/>
                          </a:highlight>
                          <a:latin typeface="Arial" charset="0"/>
                        </a:rPr>
                        <a:t>2</a:t>
                      </a:r>
                      <a:endParaRPr kumimoji="0" lang="en-US" altLang="en-US" sz="1400" b="0" i="0" u="none" strike="noStrike" cap="none" normalizeH="0" baseline="0" dirty="0">
                        <a:ln>
                          <a:noFill/>
                        </a:ln>
                        <a:solidFill>
                          <a:schemeClr val="tx1"/>
                        </a:solidFill>
                        <a:effectLst/>
                        <a:highlight>
                          <a:srgbClr val="FFFF00"/>
                        </a:highligh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8745110"/>
                  </a:ext>
                </a:extLst>
              </a:tr>
              <a:tr h="48968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Strontium-89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endParaRPr kumimoji="0" lang="en-US" alt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50.5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8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Strontium-90/Yttrium-90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endParaRPr kumimoji="0" lang="en-US" alt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28.8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68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Iodine-131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a:ln>
                            <a:noFill/>
                          </a:ln>
                          <a:solidFill>
                            <a:schemeClr val="tx1"/>
                          </a:solidFill>
                          <a:effectLst/>
                          <a:latin typeface="Arial" charset="0"/>
                          <a:cs typeface="Arial" charset="0"/>
                        </a:rPr>
                        <a:t>β</a:t>
                      </a:r>
                      <a:r>
                        <a:rPr kumimoji="0" lang="en-US" altLang="en-US" sz="1400" b="0" i="0" u="none" strike="noStrike" cap="none" normalizeH="0" baseline="0">
                          <a:ln>
                            <a:noFill/>
                          </a:ln>
                          <a:solidFill>
                            <a:schemeClr val="tx1"/>
                          </a:solidFill>
                          <a:effectLst/>
                          <a:latin typeface="Arial" charset="0"/>
                          <a:cs typeface="Arial" charset="0"/>
                        </a:rPr>
                        <a:t>,</a:t>
                      </a:r>
                      <a:r>
                        <a:rPr kumimoji="0" lang="el-GR" altLang="en-US" sz="1400" b="0" i="0" u="none" strike="noStrike" cap="none" normalizeH="0" baseline="0">
                          <a:ln>
                            <a:noFill/>
                          </a:ln>
                          <a:solidFill>
                            <a:schemeClr val="tx1"/>
                          </a:solidFill>
                          <a:effectLst/>
                          <a:latin typeface="Arial" charset="0"/>
                          <a:cs typeface="Arial" charset="0"/>
                        </a:rPr>
                        <a:t>γ</a:t>
                      </a:r>
                      <a:endParaRPr kumimoji="0" lang="en-US" altLang="en-US" sz="14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rPr>
                        <a:t>8 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2539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Cesium-137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n-US" sz="1400" b="0" i="0" u="none" strike="noStrike" cap="none" normalizeH="0" baseline="0" dirty="0">
                          <a:ln>
                            <a:noFill/>
                          </a:ln>
                          <a:solidFill>
                            <a:schemeClr val="tx1"/>
                          </a:solidFill>
                          <a:effectLst/>
                          <a:latin typeface="Arial" charset="0"/>
                          <a:cs typeface="Arial" charset="0"/>
                        </a:rPr>
                        <a:t>β</a:t>
                      </a:r>
                      <a:r>
                        <a:rPr kumimoji="0" lang="en-US" altLang="en-US" sz="1400" b="0" i="0" u="none" strike="noStrike" cap="none" normalizeH="0" baseline="0" dirty="0">
                          <a:ln>
                            <a:noFill/>
                          </a:ln>
                          <a:solidFill>
                            <a:schemeClr val="tx1"/>
                          </a:solidFill>
                          <a:effectLst/>
                          <a:latin typeface="Arial" charset="0"/>
                          <a:cs typeface="Arial" charset="0"/>
                        </a:rPr>
                        <a:t>,</a:t>
                      </a:r>
                      <a:r>
                        <a:rPr kumimoji="0" lang="el-GR" altLang="en-US" sz="1400" b="0" i="0" u="none" strike="noStrike" cap="none" normalizeH="0" baseline="0" dirty="0">
                          <a:ln>
                            <a:noFill/>
                          </a:ln>
                          <a:solidFill>
                            <a:schemeClr val="tx1"/>
                          </a:solidFill>
                          <a:effectLst/>
                          <a:latin typeface="Arial" charset="0"/>
                          <a:cs typeface="Arial" charset="0"/>
                        </a:rPr>
                        <a:t>γ</a:t>
                      </a:r>
                      <a:endParaRPr kumimoji="0" lang="en-US" altLang="en-US"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30 years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44" name="Text Box 663">
            <a:extLst>
              <a:ext uri="{FF2B5EF4-FFF2-40B4-BE49-F238E27FC236}">
                <a16:creationId xmlns:a16="http://schemas.microsoft.com/office/drawing/2014/main" id="{A932B622-CB2D-C2C2-256C-1970C504721B}"/>
              </a:ext>
            </a:extLst>
          </p:cNvPr>
          <p:cNvSpPr txBox="1">
            <a:spLocks noChangeArrowheads="1"/>
          </p:cNvSpPr>
          <p:nvPr/>
        </p:nvSpPr>
        <p:spPr bwMode="auto">
          <a:xfrm>
            <a:off x="990600" y="6172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400" dirty="0">
                <a:latin typeface="Arial" panose="020B0604020202020204" pitchFamily="34" charset="0"/>
              </a:rPr>
              <a:t>* Tritiated water can also be absorbed through the skin</a:t>
            </a:r>
          </a:p>
        </p:txBody>
      </p:sp>
      <p:sp>
        <p:nvSpPr>
          <p:cNvPr id="3" name="TextBox 2">
            <a:extLst>
              <a:ext uri="{FF2B5EF4-FFF2-40B4-BE49-F238E27FC236}">
                <a16:creationId xmlns:a16="http://schemas.microsoft.com/office/drawing/2014/main" id="{3F5D29E4-3C8E-7A8D-1F7A-3A716BF3F4CF}"/>
              </a:ext>
            </a:extLst>
          </p:cNvPr>
          <p:cNvSpPr txBox="1"/>
          <p:nvPr/>
        </p:nvSpPr>
        <p:spPr>
          <a:xfrm>
            <a:off x="391886" y="6488668"/>
            <a:ext cx="466530" cy="369332"/>
          </a:xfrm>
          <a:prstGeom prst="rect">
            <a:avLst/>
          </a:prstGeom>
          <a:noFill/>
        </p:spPr>
        <p:txBody>
          <a:bodyPr wrap="square">
            <a:spAutoFit/>
          </a:bodyPr>
          <a:lstStyle/>
          <a:p>
            <a:r>
              <a:rPr lang="en-US" dirty="0">
                <a:solidFill>
                  <a:srgbClr val="FF0000"/>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1">
            <a:extLst>
              <a:ext uri="{FF2B5EF4-FFF2-40B4-BE49-F238E27FC236}">
                <a16:creationId xmlns:a16="http://schemas.microsoft.com/office/drawing/2014/main" id="{E9325851-7FB2-75BC-822D-987F0DA2661B}"/>
              </a:ext>
            </a:extLst>
          </p:cNvPr>
          <p:cNvSpPr txBox="1">
            <a:spLocks noChangeArrowheads="1"/>
          </p:cNvSpPr>
          <p:nvPr/>
        </p:nvSpPr>
        <p:spPr bwMode="auto">
          <a:xfrm>
            <a:off x="419100" y="780769"/>
            <a:ext cx="8305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dirty="0">
                <a:latin typeface="Arial" panose="020B0604020202020204" pitchFamily="34" charset="0"/>
                <a:cs typeface="Arial" panose="020B0604020202020204" pitchFamily="34" charset="0"/>
              </a:rPr>
              <a:t>Biological Radionuclide Excretion Pathways</a:t>
            </a:r>
          </a:p>
        </p:txBody>
      </p:sp>
      <p:grpSp>
        <p:nvGrpSpPr>
          <p:cNvPr id="37891" name="Group 1">
            <a:extLst>
              <a:ext uri="{FF2B5EF4-FFF2-40B4-BE49-F238E27FC236}">
                <a16:creationId xmlns:a16="http://schemas.microsoft.com/office/drawing/2014/main" id="{F990770B-A2A4-4D37-BE1E-EB860DD04010}"/>
              </a:ext>
            </a:extLst>
          </p:cNvPr>
          <p:cNvGrpSpPr>
            <a:grpSpLocks/>
          </p:cNvGrpSpPr>
          <p:nvPr/>
        </p:nvGrpSpPr>
        <p:grpSpPr bwMode="auto">
          <a:xfrm>
            <a:off x="1385455" y="2012949"/>
            <a:ext cx="6308436" cy="4304724"/>
            <a:chOff x="1523995" y="1371600"/>
            <a:chExt cx="5986367" cy="4327525"/>
          </a:xfrm>
        </p:grpSpPr>
        <p:sp>
          <p:nvSpPr>
            <p:cNvPr id="37892" name="Rectangle 2">
              <a:extLst>
                <a:ext uri="{FF2B5EF4-FFF2-40B4-BE49-F238E27FC236}">
                  <a16:creationId xmlns:a16="http://schemas.microsoft.com/office/drawing/2014/main" id="{6A5BFB4E-EA16-CF91-4A14-01F761DCE686}"/>
                </a:ext>
              </a:extLst>
            </p:cNvPr>
            <p:cNvSpPr>
              <a:spLocks noChangeArrowheads="1"/>
            </p:cNvSpPr>
            <p:nvPr/>
          </p:nvSpPr>
          <p:spPr bwMode="auto">
            <a:xfrm>
              <a:off x="1600200" y="19050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endParaRPr lang="en-US" altLang="en-US" sz="2400">
                <a:latin typeface="Times" panose="02020603050405020304" pitchFamily="18" charset="0"/>
              </a:endParaRPr>
            </a:p>
          </p:txBody>
        </p:sp>
        <p:sp>
          <p:nvSpPr>
            <p:cNvPr id="37893" name="Rectangle 3">
              <a:extLst>
                <a:ext uri="{FF2B5EF4-FFF2-40B4-BE49-F238E27FC236}">
                  <a16:creationId xmlns:a16="http://schemas.microsoft.com/office/drawing/2014/main" id="{F45FB458-8228-B5F6-BD9F-C3089904D97C}"/>
                </a:ext>
              </a:extLst>
            </p:cNvPr>
            <p:cNvSpPr>
              <a:spLocks noChangeArrowheads="1"/>
            </p:cNvSpPr>
            <p:nvPr/>
          </p:nvSpPr>
          <p:spPr bwMode="auto">
            <a:xfrm>
              <a:off x="1523995" y="4038600"/>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7894" name="Rectangle 4">
              <a:extLst>
                <a:ext uri="{FF2B5EF4-FFF2-40B4-BE49-F238E27FC236}">
                  <a16:creationId xmlns:a16="http://schemas.microsoft.com/office/drawing/2014/main" id="{25FEE930-2CC8-5873-B761-5877AE5FB315}"/>
                </a:ext>
              </a:extLst>
            </p:cNvPr>
            <p:cNvSpPr>
              <a:spLocks noChangeArrowheads="1"/>
            </p:cNvSpPr>
            <p:nvPr/>
          </p:nvSpPr>
          <p:spPr bwMode="auto">
            <a:xfrm>
              <a:off x="1524000" y="2971799"/>
              <a:ext cx="1371595"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2400">
                  <a:latin typeface="Times" panose="02020603050405020304" pitchFamily="18" charset="0"/>
                </a:rPr>
                <a:t> </a:t>
              </a:r>
              <a:r>
                <a:rPr lang="en-US" altLang="en-US" sz="1400">
                  <a:latin typeface="Times" panose="02020603050405020304" pitchFamily="18" charset="0"/>
                </a:rPr>
                <a:t>Intestine</a:t>
              </a:r>
              <a:endParaRPr lang="en-US" altLang="en-US" sz="2400">
                <a:latin typeface="Times" panose="02020603050405020304" pitchFamily="18" charset="0"/>
              </a:endParaRPr>
            </a:p>
          </p:txBody>
        </p:sp>
        <p:sp>
          <p:nvSpPr>
            <p:cNvPr id="37895" name="Rectangle 5">
              <a:extLst>
                <a:ext uri="{FF2B5EF4-FFF2-40B4-BE49-F238E27FC236}">
                  <a16:creationId xmlns:a16="http://schemas.microsoft.com/office/drawing/2014/main" id="{DA3D0AB9-657A-1A4B-AF78-C265A9FCB502}"/>
                </a:ext>
              </a:extLst>
            </p:cNvPr>
            <p:cNvSpPr>
              <a:spLocks noChangeArrowheads="1"/>
            </p:cNvSpPr>
            <p:nvPr/>
          </p:nvSpPr>
          <p:spPr bwMode="auto">
            <a:xfrm>
              <a:off x="3657600" y="29718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Blood</a:t>
              </a:r>
              <a:endParaRPr lang="en-US" altLang="en-US" sz="1000">
                <a:latin typeface="Times" panose="02020603050405020304" pitchFamily="18" charset="0"/>
              </a:endParaRPr>
            </a:p>
          </p:txBody>
        </p:sp>
        <p:sp>
          <p:nvSpPr>
            <p:cNvPr id="37896" name="Rectangle 6">
              <a:extLst>
                <a:ext uri="{FF2B5EF4-FFF2-40B4-BE49-F238E27FC236}">
                  <a16:creationId xmlns:a16="http://schemas.microsoft.com/office/drawing/2014/main" id="{D4D50A5F-4261-D4DD-8F2E-A76034DAAAD1}"/>
                </a:ext>
              </a:extLst>
            </p:cNvPr>
            <p:cNvSpPr>
              <a:spLocks noChangeArrowheads="1"/>
            </p:cNvSpPr>
            <p:nvPr/>
          </p:nvSpPr>
          <p:spPr bwMode="auto">
            <a:xfrm>
              <a:off x="3657600" y="4038600"/>
              <a:ext cx="11430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Kidney</a:t>
              </a:r>
              <a:endParaRPr lang="en-US" altLang="en-US" sz="1000">
                <a:latin typeface="Times" panose="02020603050405020304" pitchFamily="18" charset="0"/>
              </a:endParaRPr>
            </a:p>
          </p:txBody>
        </p:sp>
        <p:sp>
          <p:nvSpPr>
            <p:cNvPr id="37897" name="Rectangle 7">
              <a:extLst>
                <a:ext uri="{FF2B5EF4-FFF2-40B4-BE49-F238E27FC236}">
                  <a16:creationId xmlns:a16="http://schemas.microsoft.com/office/drawing/2014/main" id="{B370E335-6EA7-B282-9967-1605F92792C7}"/>
                </a:ext>
              </a:extLst>
            </p:cNvPr>
            <p:cNvSpPr>
              <a:spLocks noChangeArrowheads="1"/>
            </p:cNvSpPr>
            <p:nvPr/>
          </p:nvSpPr>
          <p:spPr bwMode="auto">
            <a:xfrm>
              <a:off x="6172199" y="3962400"/>
              <a:ext cx="1338161"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Large</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7898" name="Rectangle 8">
              <a:extLst>
                <a:ext uri="{FF2B5EF4-FFF2-40B4-BE49-F238E27FC236}">
                  <a16:creationId xmlns:a16="http://schemas.microsoft.com/office/drawing/2014/main" id="{E64FAC67-B727-2AE4-64F7-49929BA8C51C}"/>
                </a:ext>
              </a:extLst>
            </p:cNvPr>
            <p:cNvSpPr>
              <a:spLocks noChangeArrowheads="1"/>
            </p:cNvSpPr>
            <p:nvPr/>
          </p:nvSpPr>
          <p:spPr bwMode="auto">
            <a:xfrm>
              <a:off x="6172200" y="2895600"/>
              <a:ext cx="1338162"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Small</a:t>
              </a:r>
              <a:r>
                <a:rPr lang="en-US" altLang="en-US" sz="1000">
                  <a:latin typeface="Times" panose="02020603050405020304" pitchFamily="18" charset="0"/>
                </a:rPr>
                <a:t> </a:t>
              </a:r>
              <a:r>
                <a:rPr lang="en-US" altLang="en-US" sz="1400">
                  <a:latin typeface="Times" panose="02020603050405020304" pitchFamily="18" charset="0"/>
                </a:rPr>
                <a:t>intestine</a:t>
              </a:r>
              <a:endParaRPr lang="en-US" altLang="en-US" sz="1000">
                <a:latin typeface="Times" panose="02020603050405020304" pitchFamily="18" charset="0"/>
              </a:endParaRPr>
            </a:p>
          </p:txBody>
        </p:sp>
        <p:sp>
          <p:nvSpPr>
            <p:cNvPr id="37899" name="Rectangle 9">
              <a:extLst>
                <a:ext uri="{FF2B5EF4-FFF2-40B4-BE49-F238E27FC236}">
                  <a16:creationId xmlns:a16="http://schemas.microsoft.com/office/drawing/2014/main" id="{45E9350A-5B8B-A288-2952-755C70429A9F}"/>
                </a:ext>
              </a:extLst>
            </p:cNvPr>
            <p:cNvSpPr>
              <a:spLocks noChangeArrowheads="1"/>
            </p:cNvSpPr>
            <p:nvPr/>
          </p:nvSpPr>
          <p:spPr bwMode="auto">
            <a:xfrm>
              <a:off x="6153324" y="1894076"/>
              <a:ext cx="1143000" cy="6096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latin typeface="Times" panose="02020603050405020304" pitchFamily="18" charset="0"/>
                </a:rPr>
                <a:t>Stomach</a:t>
              </a:r>
            </a:p>
          </p:txBody>
        </p:sp>
        <p:sp>
          <p:nvSpPr>
            <p:cNvPr id="37900" name="Line 10">
              <a:extLst>
                <a:ext uri="{FF2B5EF4-FFF2-40B4-BE49-F238E27FC236}">
                  <a16:creationId xmlns:a16="http://schemas.microsoft.com/office/drawing/2014/main" id="{D8CE714C-29B3-2FBB-51D1-33982C46BB57}"/>
                </a:ext>
              </a:extLst>
            </p:cNvPr>
            <p:cNvSpPr>
              <a:spLocks noChangeShapeType="1"/>
            </p:cNvSpPr>
            <p:nvPr/>
          </p:nvSpPr>
          <p:spPr bwMode="auto">
            <a:xfrm>
              <a:off x="2133600" y="2514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Line 11">
              <a:extLst>
                <a:ext uri="{FF2B5EF4-FFF2-40B4-BE49-F238E27FC236}">
                  <a16:creationId xmlns:a16="http://schemas.microsoft.com/office/drawing/2014/main" id="{D0B7B067-1A73-C47C-952B-FAECAD23DA81}"/>
                </a:ext>
              </a:extLst>
            </p:cNvPr>
            <p:cNvSpPr>
              <a:spLocks noChangeShapeType="1"/>
            </p:cNvSpPr>
            <p:nvPr/>
          </p:nvSpPr>
          <p:spPr bwMode="auto">
            <a:xfrm>
              <a:off x="21336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Line 12">
              <a:extLst>
                <a:ext uri="{FF2B5EF4-FFF2-40B4-BE49-F238E27FC236}">
                  <a16:creationId xmlns:a16="http://schemas.microsoft.com/office/drawing/2014/main" id="{A504A597-326D-492F-08E5-1E4628262BA6}"/>
                </a:ext>
              </a:extLst>
            </p:cNvPr>
            <p:cNvSpPr>
              <a:spLocks noChangeShapeType="1"/>
            </p:cNvSpPr>
            <p:nvPr/>
          </p:nvSpPr>
          <p:spPr bwMode="auto">
            <a:xfrm>
              <a:off x="42672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Line 13">
              <a:extLst>
                <a:ext uri="{FF2B5EF4-FFF2-40B4-BE49-F238E27FC236}">
                  <a16:creationId xmlns:a16="http://schemas.microsoft.com/office/drawing/2014/main" id="{26BA36A9-091A-5E66-3023-A26455D0B435}"/>
                </a:ext>
              </a:extLst>
            </p:cNvPr>
            <p:cNvSpPr>
              <a:spLocks noChangeShapeType="1"/>
            </p:cNvSpPr>
            <p:nvPr/>
          </p:nvSpPr>
          <p:spPr bwMode="auto">
            <a:xfrm>
              <a:off x="6705600" y="3505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Line 14">
              <a:extLst>
                <a:ext uri="{FF2B5EF4-FFF2-40B4-BE49-F238E27FC236}">
                  <a16:creationId xmlns:a16="http://schemas.microsoft.com/office/drawing/2014/main" id="{9EF0D110-289A-DC9C-848C-4DE94EEE980D}"/>
                </a:ext>
              </a:extLst>
            </p:cNvPr>
            <p:cNvSpPr>
              <a:spLocks noChangeShapeType="1"/>
            </p:cNvSpPr>
            <p:nvPr/>
          </p:nvSpPr>
          <p:spPr bwMode="auto">
            <a:xfrm>
              <a:off x="6705600" y="2503677"/>
              <a:ext cx="0" cy="3919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Line 15">
              <a:extLst>
                <a:ext uri="{FF2B5EF4-FFF2-40B4-BE49-F238E27FC236}">
                  <a16:creationId xmlns:a16="http://schemas.microsoft.com/office/drawing/2014/main" id="{47B9E74E-76EC-C2C2-46E2-3BFF5427D504}"/>
                </a:ext>
              </a:extLst>
            </p:cNvPr>
            <p:cNvSpPr>
              <a:spLocks noChangeShapeType="1"/>
            </p:cNvSpPr>
            <p:nvPr/>
          </p:nvSpPr>
          <p:spPr bwMode="auto">
            <a:xfrm>
              <a:off x="2895590" y="3272955"/>
              <a:ext cx="762011" cy="36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Line 16">
              <a:extLst>
                <a:ext uri="{FF2B5EF4-FFF2-40B4-BE49-F238E27FC236}">
                  <a16:creationId xmlns:a16="http://schemas.microsoft.com/office/drawing/2014/main" id="{9654269E-6F9A-CFFA-ABD0-FA16148621AC}"/>
                </a:ext>
              </a:extLst>
            </p:cNvPr>
            <p:cNvSpPr>
              <a:spLocks noChangeShapeType="1"/>
            </p:cNvSpPr>
            <p:nvPr/>
          </p:nvSpPr>
          <p:spPr bwMode="auto">
            <a:xfrm>
              <a:off x="42672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Line 17">
              <a:extLst>
                <a:ext uri="{FF2B5EF4-FFF2-40B4-BE49-F238E27FC236}">
                  <a16:creationId xmlns:a16="http://schemas.microsoft.com/office/drawing/2014/main" id="{E644DD45-71EA-F957-283C-1CAEBF4AD2D6}"/>
                </a:ext>
              </a:extLst>
            </p:cNvPr>
            <p:cNvSpPr>
              <a:spLocks noChangeShapeType="1"/>
            </p:cNvSpPr>
            <p:nvPr/>
          </p:nvSpPr>
          <p:spPr bwMode="auto">
            <a:xfrm>
              <a:off x="3429000" y="3276600"/>
              <a:ext cx="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Line 18">
              <a:extLst>
                <a:ext uri="{FF2B5EF4-FFF2-40B4-BE49-F238E27FC236}">
                  <a16:creationId xmlns:a16="http://schemas.microsoft.com/office/drawing/2014/main" id="{F458EDC0-624E-9F8E-6A10-AEF828A76C64}"/>
                </a:ext>
              </a:extLst>
            </p:cNvPr>
            <p:cNvSpPr>
              <a:spLocks noChangeShapeType="1"/>
            </p:cNvSpPr>
            <p:nvPr/>
          </p:nvSpPr>
          <p:spPr bwMode="auto">
            <a:xfrm>
              <a:off x="2895590" y="4263555"/>
              <a:ext cx="152411" cy="36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Line 19">
              <a:extLst>
                <a:ext uri="{FF2B5EF4-FFF2-40B4-BE49-F238E27FC236}">
                  <a16:creationId xmlns:a16="http://schemas.microsoft.com/office/drawing/2014/main" id="{4E03E880-EAF3-1AC7-C8F0-C3E3EF51E3C5}"/>
                </a:ext>
              </a:extLst>
            </p:cNvPr>
            <p:cNvSpPr>
              <a:spLocks noChangeShapeType="1"/>
            </p:cNvSpPr>
            <p:nvPr/>
          </p:nvSpPr>
          <p:spPr bwMode="auto">
            <a:xfrm flipV="1">
              <a:off x="3048000" y="3276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Line 20">
              <a:extLst>
                <a:ext uri="{FF2B5EF4-FFF2-40B4-BE49-F238E27FC236}">
                  <a16:creationId xmlns:a16="http://schemas.microsoft.com/office/drawing/2014/main" id="{068E2D9D-4BC8-9AA1-8FA7-7E33787BE035}"/>
                </a:ext>
              </a:extLst>
            </p:cNvPr>
            <p:cNvSpPr>
              <a:spLocks noChangeShapeType="1"/>
            </p:cNvSpPr>
            <p:nvPr/>
          </p:nvSpPr>
          <p:spPr bwMode="auto">
            <a:xfrm>
              <a:off x="2133600" y="4648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Line 22">
              <a:extLst>
                <a:ext uri="{FF2B5EF4-FFF2-40B4-BE49-F238E27FC236}">
                  <a16:creationId xmlns:a16="http://schemas.microsoft.com/office/drawing/2014/main" id="{4EEEC191-CE23-FEA7-06C1-4404DCEE388E}"/>
                </a:ext>
              </a:extLst>
            </p:cNvPr>
            <p:cNvSpPr>
              <a:spLocks noChangeShapeType="1"/>
            </p:cNvSpPr>
            <p:nvPr/>
          </p:nvSpPr>
          <p:spPr bwMode="auto">
            <a:xfrm>
              <a:off x="6705600" y="4572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Text Box 23">
              <a:extLst>
                <a:ext uri="{FF2B5EF4-FFF2-40B4-BE49-F238E27FC236}">
                  <a16:creationId xmlns:a16="http://schemas.microsoft.com/office/drawing/2014/main" id="{3B0D8E23-E6F3-B847-ABED-4133FDBC7F1F}"/>
                </a:ext>
              </a:extLst>
            </p:cNvPr>
            <p:cNvSpPr txBox="1">
              <a:spLocks noChangeArrowheads="1"/>
            </p:cNvSpPr>
            <p:nvPr/>
          </p:nvSpPr>
          <p:spPr bwMode="auto">
            <a:xfrm>
              <a:off x="1676399" y="1371600"/>
              <a:ext cx="1119188"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Soluble</a:t>
              </a:r>
            </a:p>
          </p:txBody>
        </p:sp>
        <p:sp>
          <p:nvSpPr>
            <p:cNvPr id="37913" name="Text Box 24">
              <a:extLst>
                <a:ext uri="{FF2B5EF4-FFF2-40B4-BE49-F238E27FC236}">
                  <a16:creationId xmlns:a16="http://schemas.microsoft.com/office/drawing/2014/main" id="{DA91B070-0CC8-616F-9BDD-0F4B4ABA677B}"/>
                </a:ext>
              </a:extLst>
            </p:cNvPr>
            <p:cNvSpPr txBox="1">
              <a:spLocks noChangeArrowheads="1"/>
            </p:cNvSpPr>
            <p:nvPr/>
          </p:nvSpPr>
          <p:spPr bwMode="auto">
            <a:xfrm>
              <a:off x="6096000" y="1371600"/>
              <a:ext cx="133816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Times" panose="02020603050405020304" pitchFamily="18" charset="0"/>
                </a:rPr>
                <a:t>Insoluble</a:t>
              </a:r>
            </a:p>
          </p:txBody>
        </p:sp>
        <p:sp>
          <p:nvSpPr>
            <p:cNvPr id="37919" name="Text Box 30">
              <a:extLst>
                <a:ext uri="{FF2B5EF4-FFF2-40B4-BE49-F238E27FC236}">
                  <a16:creationId xmlns:a16="http://schemas.microsoft.com/office/drawing/2014/main" id="{293FAF3D-17B5-C6B8-F401-7205AE833A26}"/>
                </a:ext>
              </a:extLst>
            </p:cNvPr>
            <p:cNvSpPr txBox="1">
              <a:spLocks noChangeArrowheads="1"/>
            </p:cNvSpPr>
            <p:nvPr/>
          </p:nvSpPr>
          <p:spPr bwMode="auto">
            <a:xfrm>
              <a:off x="1828800" y="52578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sp>
          <p:nvSpPr>
            <p:cNvPr id="37920" name="Text Box 31">
              <a:extLst>
                <a:ext uri="{FF2B5EF4-FFF2-40B4-BE49-F238E27FC236}">
                  <a16:creationId xmlns:a16="http://schemas.microsoft.com/office/drawing/2014/main" id="{0459B5C3-6742-8B0E-5F84-A76AA9FAFD70}"/>
                </a:ext>
              </a:extLst>
            </p:cNvPr>
            <p:cNvSpPr txBox="1">
              <a:spLocks noChangeArrowheads="1"/>
            </p:cNvSpPr>
            <p:nvPr/>
          </p:nvSpPr>
          <p:spPr bwMode="auto">
            <a:xfrm>
              <a:off x="2895600" y="5181600"/>
              <a:ext cx="954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Sweat +</a:t>
              </a:r>
            </a:p>
            <a:p>
              <a:pPr eaLnBrk="1" hangingPunct="1">
                <a:lnSpc>
                  <a:spcPct val="100000"/>
                </a:lnSpc>
                <a:spcBef>
                  <a:spcPct val="0"/>
                </a:spcBef>
                <a:buFontTx/>
                <a:buNone/>
              </a:pPr>
              <a:r>
                <a:rPr lang="en-US" altLang="en-US" sz="1400">
                  <a:latin typeface="Times" panose="02020603050405020304" pitchFamily="18" charset="0"/>
                </a:rPr>
                <a:t>Exhalation</a:t>
              </a:r>
            </a:p>
          </p:txBody>
        </p:sp>
        <p:sp>
          <p:nvSpPr>
            <p:cNvPr id="37921" name="Text Box 32">
              <a:extLst>
                <a:ext uri="{FF2B5EF4-FFF2-40B4-BE49-F238E27FC236}">
                  <a16:creationId xmlns:a16="http://schemas.microsoft.com/office/drawing/2014/main" id="{0E29DE5F-098C-3AB7-6806-93C21C158DB2}"/>
                </a:ext>
              </a:extLst>
            </p:cNvPr>
            <p:cNvSpPr txBox="1">
              <a:spLocks noChangeArrowheads="1"/>
            </p:cNvSpPr>
            <p:nvPr/>
          </p:nvSpPr>
          <p:spPr bwMode="auto">
            <a:xfrm>
              <a:off x="3983038" y="5257800"/>
              <a:ext cx="588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Urine</a:t>
              </a:r>
            </a:p>
          </p:txBody>
        </p:sp>
        <p:sp>
          <p:nvSpPr>
            <p:cNvPr id="37922" name="Text Box 33">
              <a:extLst>
                <a:ext uri="{FF2B5EF4-FFF2-40B4-BE49-F238E27FC236}">
                  <a16:creationId xmlns:a16="http://schemas.microsoft.com/office/drawing/2014/main" id="{9DF87FA8-95F2-A3ED-2593-4C9D9E04DA48}"/>
                </a:ext>
              </a:extLst>
            </p:cNvPr>
            <p:cNvSpPr txBox="1">
              <a:spLocks noChangeArrowheads="1"/>
            </p:cNvSpPr>
            <p:nvPr/>
          </p:nvSpPr>
          <p:spPr bwMode="auto">
            <a:xfrm>
              <a:off x="6400800" y="5181600"/>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Times" panose="02020603050405020304" pitchFamily="18" charset="0"/>
                </a:rPr>
                <a:t>Feces</a:t>
              </a:r>
            </a:p>
          </p:txBody>
        </p:sp>
      </p:grpSp>
      <p:sp>
        <p:nvSpPr>
          <p:cNvPr id="3" name="TextBox 2">
            <a:extLst>
              <a:ext uri="{FF2B5EF4-FFF2-40B4-BE49-F238E27FC236}">
                <a16:creationId xmlns:a16="http://schemas.microsoft.com/office/drawing/2014/main" id="{C8DED730-B8F3-EAEA-08ED-344D7DF2AC3B}"/>
              </a:ext>
            </a:extLst>
          </p:cNvPr>
          <p:cNvSpPr txBox="1"/>
          <p:nvPr/>
        </p:nvSpPr>
        <p:spPr>
          <a:xfrm>
            <a:off x="430129" y="6463777"/>
            <a:ext cx="437618" cy="369332"/>
          </a:xfrm>
          <a:prstGeom prst="rect">
            <a:avLst/>
          </a:prstGeom>
          <a:noFill/>
        </p:spPr>
        <p:txBody>
          <a:bodyPr wrap="square">
            <a:spAutoFit/>
          </a:bodyPr>
          <a:lstStyle/>
          <a:p>
            <a:r>
              <a:rPr lang="en-US" dirty="0">
                <a:solidFill>
                  <a:srgbClr val="FF0000"/>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DF44-2980-2C59-9A4F-AB2000F8A9FA}"/>
              </a:ext>
            </a:extLst>
          </p:cNvPr>
          <p:cNvSpPr>
            <a:spLocks noGrp="1"/>
          </p:cNvSpPr>
          <p:nvPr>
            <p:ph type="title"/>
          </p:nvPr>
        </p:nvSpPr>
        <p:spPr>
          <a:xfrm>
            <a:off x="628650" y="850126"/>
            <a:ext cx="7886700" cy="646538"/>
          </a:xfrm>
        </p:spPr>
        <p:txBody>
          <a:bodyPr/>
          <a:lstStyle/>
          <a:p>
            <a:r>
              <a:rPr lang="en-US" sz="3600" dirty="0">
                <a:solidFill>
                  <a:schemeClr val="tx1"/>
                </a:solidFill>
                <a:latin typeface="Arial" panose="020B0604020202020204" pitchFamily="34" charset="0"/>
                <a:cs typeface="Arial" panose="020B0604020202020204" pitchFamily="34" charset="0"/>
              </a:rPr>
              <a:t>Radioactive Elements in Human Body</a:t>
            </a:r>
          </a:p>
        </p:txBody>
      </p:sp>
      <p:sp>
        <p:nvSpPr>
          <p:cNvPr id="4" name="Rectangle 1">
            <a:extLst>
              <a:ext uri="{FF2B5EF4-FFF2-40B4-BE49-F238E27FC236}">
                <a16:creationId xmlns:a16="http://schemas.microsoft.com/office/drawing/2014/main" id="{47FE269B-1D9D-C5D7-0808-BB0A708B9500}"/>
              </a:ext>
            </a:extLst>
          </p:cNvPr>
          <p:cNvSpPr>
            <a:spLocks noChangeArrowheads="1"/>
          </p:cNvSpPr>
          <p:nvPr/>
        </p:nvSpPr>
        <p:spPr bwMode="auto">
          <a:xfrm>
            <a:off x="1612900" y="3078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9FFBEFD-2057-71CB-6590-46EE2B68C04A}"/>
              </a:ext>
            </a:extLst>
          </p:cNvPr>
          <p:cNvGraphicFramePr>
            <a:graphicFrameLocks noGrp="1"/>
          </p:cNvGraphicFramePr>
          <p:nvPr>
            <p:extLst>
              <p:ext uri="{D42A27DB-BD31-4B8C-83A1-F6EECF244321}">
                <p14:modId xmlns:p14="http://schemas.microsoft.com/office/powerpoint/2010/main" val="3227787945"/>
              </p:ext>
            </p:extLst>
          </p:nvPr>
        </p:nvGraphicFramePr>
        <p:xfrm>
          <a:off x="723900" y="1930429"/>
          <a:ext cx="7696200" cy="3310890"/>
        </p:xfrm>
        <a:graphic>
          <a:graphicData uri="http://schemas.openxmlformats.org/drawingml/2006/table">
            <a:tbl>
              <a:tblPr firstRow="1" firstCol="1" bandRow="1">
                <a:tableStyleId>{5C22544A-7EE6-4342-B048-85BDC9FD1C3A}</a:tableStyleId>
              </a:tblPr>
              <a:tblGrid>
                <a:gridCol w="1447800">
                  <a:extLst>
                    <a:ext uri="{9D8B030D-6E8A-4147-A177-3AD203B41FA5}">
                      <a16:colId xmlns:a16="http://schemas.microsoft.com/office/drawing/2014/main" val="3878585396"/>
                    </a:ext>
                  </a:extLst>
                </a:gridCol>
                <a:gridCol w="1219200">
                  <a:extLst>
                    <a:ext uri="{9D8B030D-6E8A-4147-A177-3AD203B41FA5}">
                      <a16:colId xmlns:a16="http://schemas.microsoft.com/office/drawing/2014/main" val="3423027120"/>
                    </a:ext>
                  </a:extLst>
                </a:gridCol>
                <a:gridCol w="1524000">
                  <a:extLst>
                    <a:ext uri="{9D8B030D-6E8A-4147-A177-3AD203B41FA5}">
                      <a16:colId xmlns:a16="http://schemas.microsoft.com/office/drawing/2014/main" val="1044398762"/>
                    </a:ext>
                  </a:extLst>
                </a:gridCol>
                <a:gridCol w="1524000">
                  <a:extLst>
                    <a:ext uri="{9D8B030D-6E8A-4147-A177-3AD203B41FA5}">
                      <a16:colId xmlns:a16="http://schemas.microsoft.com/office/drawing/2014/main" val="456033249"/>
                    </a:ext>
                  </a:extLst>
                </a:gridCol>
                <a:gridCol w="1981200">
                  <a:extLst>
                    <a:ext uri="{9D8B030D-6E8A-4147-A177-3AD203B41FA5}">
                      <a16:colId xmlns:a16="http://schemas.microsoft.com/office/drawing/2014/main" val="3339736506"/>
                    </a:ext>
                  </a:extLst>
                </a:gridCol>
              </a:tblGrid>
              <a:tr h="659870">
                <a:tc>
                  <a:txBody>
                    <a:bodyPr/>
                    <a:lstStyle/>
                    <a:p>
                      <a:pPr marL="0" marR="0" algn="ctr">
                        <a:spcBef>
                          <a:spcPts val="0"/>
                        </a:spcBef>
                        <a:spcAft>
                          <a:spcPts val="600"/>
                        </a:spcAft>
                      </a:pPr>
                      <a:r>
                        <a:rPr lang="en-US" sz="1600" dirty="0">
                          <a:solidFill>
                            <a:schemeClr val="tx1"/>
                          </a:solidFill>
                          <a:effectLst/>
                        </a:rPr>
                        <a:t>Radioactive</a:t>
                      </a:r>
                      <a:br>
                        <a:rPr lang="en-US" sz="1600" dirty="0">
                          <a:solidFill>
                            <a:schemeClr val="tx1"/>
                          </a:solidFill>
                          <a:effectLst/>
                        </a:rPr>
                      </a:br>
                      <a:r>
                        <a:rPr lang="en-US" sz="1600" dirty="0">
                          <a:solidFill>
                            <a:schemeClr val="tx1"/>
                          </a:solidFill>
                          <a:effectLst/>
                        </a:rPr>
                        <a:t>Isotope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Half Life</a:t>
                      </a:r>
                      <a:br>
                        <a:rPr lang="en-US" sz="1600" dirty="0">
                          <a:solidFill>
                            <a:schemeClr val="tx1"/>
                          </a:solidFill>
                          <a:effectLst/>
                        </a:rPr>
                      </a:br>
                      <a:r>
                        <a:rPr lang="en-US" sz="1600" dirty="0">
                          <a:solidFill>
                            <a:schemeClr val="tx1"/>
                          </a:solidFill>
                          <a:effectLst/>
                        </a:rPr>
                        <a:t>(years)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Isotope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Element Mass</a:t>
                      </a:r>
                      <a:br>
                        <a:rPr lang="en-US" sz="1600" dirty="0">
                          <a:solidFill>
                            <a:schemeClr val="tx1"/>
                          </a:solidFill>
                          <a:effectLst/>
                        </a:rPr>
                      </a:br>
                      <a:r>
                        <a:rPr lang="en-US" sz="1600" dirty="0">
                          <a:solidFill>
                            <a:schemeClr val="tx1"/>
                          </a:solidFill>
                          <a:effectLst/>
                        </a:rPr>
                        <a:t>in the Body</a:t>
                      </a:r>
                      <a:br>
                        <a:rPr lang="en-US" sz="1600" dirty="0">
                          <a:solidFill>
                            <a:schemeClr val="tx1"/>
                          </a:solidFill>
                          <a:effectLst/>
                        </a:rPr>
                      </a:br>
                      <a:r>
                        <a:rPr lang="en-US" sz="1600" dirty="0">
                          <a:solidFill>
                            <a:schemeClr val="tx1"/>
                          </a:solidFill>
                          <a:effectLst/>
                        </a:rPr>
                        <a:t>(grams)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600"/>
                        </a:spcAft>
                      </a:pPr>
                      <a:r>
                        <a:rPr lang="en-US" sz="1600" dirty="0">
                          <a:solidFill>
                            <a:schemeClr val="tx1"/>
                          </a:solidFill>
                          <a:effectLst/>
                        </a:rPr>
                        <a:t>Activity within</a:t>
                      </a:r>
                      <a:br>
                        <a:rPr lang="en-US" sz="1600" dirty="0">
                          <a:solidFill>
                            <a:schemeClr val="tx1"/>
                          </a:solidFill>
                          <a:effectLst/>
                        </a:rPr>
                      </a:br>
                      <a:r>
                        <a:rPr lang="en-US" sz="1600" dirty="0">
                          <a:solidFill>
                            <a:schemeClr val="tx1"/>
                          </a:solidFill>
                          <a:effectLst/>
                        </a:rPr>
                        <a:t>the Body</a:t>
                      </a:r>
                      <a:br>
                        <a:rPr lang="en-US" sz="1600" dirty="0">
                          <a:solidFill>
                            <a:schemeClr val="tx1"/>
                          </a:solidFill>
                          <a:effectLst/>
                        </a:rPr>
                      </a:br>
                      <a:r>
                        <a:rPr lang="en-US" sz="1600" dirty="0">
                          <a:solidFill>
                            <a:schemeClr val="tx1"/>
                          </a:solidFill>
                          <a:effectLst/>
                        </a:rPr>
                        <a:t>(Disintegrations/sec)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69810550"/>
                  </a:ext>
                </a:extLst>
              </a:tr>
              <a:tr h="320040">
                <a:tc>
                  <a:txBody>
                    <a:bodyPr/>
                    <a:lstStyle/>
                    <a:p>
                      <a:pPr marL="0" marR="0">
                        <a:spcBef>
                          <a:spcPts val="0"/>
                        </a:spcBef>
                        <a:spcAft>
                          <a:spcPts val="600"/>
                        </a:spcAft>
                      </a:pPr>
                      <a:r>
                        <a:rPr lang="en-US" sz="1400" dirty="0">
                          <a:solidFill>
                            <a:schemeClr val="tx1"/>
                          </a:solidFill>
                          <a:effectLst/>
                          <a:highlight>
                            <a:srgbClr val="FFFF00"/>
                          </a:highlight>
                        </a:rPr>
                        <a:t>Potassium-40</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1.26 x 10</a:t>
                      </a:r>
                      <a:r>
                        <a:rPr lang="en-US" sz="1400" baseline="30000" dirty="0">
                          <a:effectLst/>
                          <a:highlight>
                            <a:srgbClr val="FFFF00"/>
                          </a:highlight>
                        </a:rPr>
                        <a:t>9</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0.0165</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tx1"/>
                          </a:solidFill>
                          <a:effectLst/>
                          <a:highlight>
                            <a:srgbClr val="FFFF00"/>
                          </a:highlight>
                          <a:latin typeface="+mn-lt"/>
                          <a:ea typeface="Calibri" panose="020F0502020204030204" pitchFamily="34" charset="0"/>
                          <a:cs typeface="Times New Roman" panose="02020603050405020304" pitchFamily="18" charset="0"/>
                        </a:rPr>
                        <a:t>4,340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9594333"/>
                  </a:ext>
                </a:extLst>
              </a:tr>
              <a:tr h="320040">
                <a:tc>
                  <a:txBody>
                    <a:bodyPr/>
                    <a:lstStyle/>
                    <a:p>
                      <a:pPr marL="0" marR="0">
                        <a:spcBef>
                          <a:spcPts val="0"/>
                        </a:spcBef>
                        <a:spcAft>
                          <a:spcPts val="600"/>
                        </a:spcAft>
                      </a:pPr>
                      <a:r>
                        <a:rPr lang="en-US" sz="1400" dirty="0">
                          <a:solidFill>
                            <a:schemeClr val="tx1"/>
                          </a:solidFill>
                          <a:effectLst/>
                          <a:highlight>
                            <a:srgbClr val="FFFF00"/>
                          </a:highlight>
                        </a:rPr>
                        <a:t>Carbon-14</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5,730</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highlight>
                            <a:srgbClr val="FFFF00"/>
                          </a:highlight>
                        </a:rPr>
                        <a:t>1.6 x 10</a:t>
                      </a:r>
                      <a:r>
                        <a:rPr lang="en-US" sz="1400" baseline="30000">
                          <a:effectLst/>
                          <a:highlight>
                            <a:srgbClr val="FFFF00"/>
                          </a:highlight>
                        </a:rPr>
                        <a:t>-8</a:t>
                      </a:r>
                      <a:endParaRPr lang="en-US"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16,000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b="1" dirty="0">
                          <a:effectLst/>
                          <a:highlight>
                            <a:srgbClr val="FFFF00"/>
                          </a:highlight>
                          <a:latin typeface="+mn-lt"/>
                          <a:ea typeface="Calibri" panose="020F0502020204030204" pitchFamily="34" charset="0"/>
                          <a:cs typeface="Times New Roman" panose="02020603050405020304" pitchFamily="18" charset="0"/>
                        </a:rPr>
                        <a:t>3,080</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5622928"/>
                  </a:ext>
                </a:extLst>
              </a:tr>
              <a:tr h="320040">
                <a:tc>
                  <a:txBody>
                    <a:bodyPr/>
                    <a:lstStyle/>
                    <a:p>
                      <a:pPr marL="0" marR="0">
                        <a:spcBef>
                          <a:spcPts val="0"/>
                        </a:spcBef>
                        <a:spcAft>
                          <a:spcPts val="600"/>
                        </a:spcAft>
                      </a:pPr>
                      <a:r>
                        <a:rPr lang="en-US" sz="1400" dirty="0">
                          <a:solidFill>
                            <a:schemeClr val="tx1"/>
                          </a:solidFill>
                          <a:effectLst/>
                        </a:rPr>
                        <a:t>Rubidium-87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4.9 x 10</a:t>
                      </a:r>
                      <a:r>
                        <a:rPr lang="en-US" sz="1400" baseline="300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600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2921873"/>
                  </a:ext>
                </a:extLst>
              </a:tr>
              <a:tr h="320040">
                <a:tc>
                  <a:txBody>
                    <a:bodyPr/>
                    <a:lstStyle/>
                    <a:p>
                      <a:pPr marL="0" marR="0">
                        <a:spcBef>
                          <a:spcPts val="0"/>
                        </a:spcBef>
                        <a:spcAft>
                          <a:spcPts val="600"/>
                        </a:spcAft>
                      </a:pPr>
                      <a:r>
                        <a:rPr lang="en-US" sz="1400" dirty="0">
                          <a:solidFill>
                            <a:schemeClr val="tx1"/>
                          </a:solidFill>
                          <a:effectLst/>
                        </a:rPr>
                        <a:t>Lead-210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5.4 x 10</a:t>
                      </a:r>
                      <a:r>
                        <a:rPr lang="en-US" sz="1400" baseline="300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0.12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039896"/>
                  </a:ext>
                </a:extLst>
              </a:tr>
              <a:tr h="320040">
                <a:tc>
                  <a:txBody>
                    <a:bodyPr/>
                    <a:lstStyle/>
                    <a:p>
                      <a:pPr marL="0" marR="0">
                        <a:spcBef>
                          <a:spcPts val="0"/>
                        </a:spcBef>
                        <a:spcAft>
                          <a:spcPts val="600"/>
                        </a:spcAft>
                      </a:pPr>
                      <a:r>
                        <a:rPr lang="en-US" sz="1400" dirty="0">
                          <a:solidFill>
                            <a:schemeClr val="tx1"/>
                          </a:solidFill>
                          <a:effectLst/>
                          <a:highlight>
                            <a:srgbClr val="FFFF00"/>
                          </a:highlight>
                        </a:rPr>
                        <a:t>Tritium (H-3)</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12.43</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highlight>
                            <a:srgbClr val="FFFF00"/>
                          </a:highlight>
                        </a:rPr>
                        <a:t>2 x 10</a:t>
                      </a:r>
                      <a:r>
                        <a:rPr lang="en-US" sz="1400" baseline="30000">
                          <a:effectLst/>
                          <a:highlight>
                            <a:srgbClr val="FFFF00"/>
                          </a:highlight>
                        </a:rPr>
                        <a:t>-14</a:t>
                      </a:r>
                      <a:endParaRPr lang="en-US"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7,000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b="1" dirty="0">
                          <a:effectLst/>
                          <a:highlight>
                            <a:srgbClr val="FFFF00"/>
                          </a:highlight>
                          <a:latin typeface="+mn-lt"/>
                          <a:ea typeface="Calibri" panose="020F0502020204030204" pitchFamily="34" charset="0"/>
                          <a:cs typeface="Times New Roman" panose="02020603050405020304" pitchFamily="18" charset="0"/>
                        </a:rPr>
                        <a:t>7</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9065442"/>
                  </a:ext>
                </a:extLst>
              </a:tr>
              <a:tr h="320040">
                <a:tc>
                  <a:txBody>
                    <a:bodyPr/>
                    <a:lstStyle/>
                    <a:p>
                      <a:pPr marL="0" marR="0">
                        <a:spcBef>
                          <a:spcPts val="0"/>
                        </a:spcBef>
                        <a:spcAft>
                          <a:spcPts val="600"/>
                        </a:spcAft>
                      </a:pPr>
                      <a:r>
                        <a:rPr lang="en-US" sz="1400" dirty="0">
                          <a:solidFill>
                            <a:schemeClr val="tx1"/>
                          </a:solidFill>
                          <a:effectLst/>
                        </a:rPr>
                        <a:t>Uranium-238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4.46 x 10</a:t>
                      </a:r>
                      <a:r>
                        <a:rPr lang="en-US" sz="1400" baseline="300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1 x 10</a:t>
                      </a:r>
                      <a:r>
                        <a:rPr lang="en-US" sz="1400" baseline="300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3 - 5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636435"/>
                  </a:ext>
                </a:extLst>
              </a:tr>
              <a:tr h="320040">
                <a:tc>
                  <a:txBody>
                    <a:bodyPr/>
                    <a:lstStyle/>
                    <a:p>
                      <a:pPr marL="0" marR="0">
                        <a:spcBef>
                          <a:spcPts val="0"/>
                        </a:spcBef>
                        <a:spcAft>
                          <a:spcPts val="600"/>
                        </a:spcAft>
                      </a:pPr>
                      <a:r>
                        <a:rPr lang="en-US" sz="1400" dirty="0">
                          <a:solidFill>
                            <a:schemeClr val="tx1"/>
                          </a:solidFill>
                          <a:effectLst/>
                        </a:rPr>
                        <a:t>Radium-228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5.76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4.6 x 10</a:t>
                      </a:r>
                      <a:r>
                        <a:rPr lang="en-US" sz="1400" baseline="300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a:effectLst/>
                        </a:rPr>
                        <a:t>3.6 x 10</a:t>
                      </a:r>
                      <a:r>
                        <a:rPr lang="en-US" sz="1400" baseline="300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20243"/>
                  </a:ext>
                </a:extLst>
              </a:tr>
              <a:tr h="320040">
                <a:tc>
                  <a:txBody>
                    <a:bodyPr/>
                    <a:lstStyle/>
                    <a:p>
                      <a:pPr marL="0" marR="0">
                        <a:spcBef>
                          <a:spcPts val="0"/>
                        </a:spcBef>
                        <a:spcAft>
                          <a:spcPts val="600"/>
                        </a:spcAft>
                      </a:pPr>
                      <a:r>
                        <a:rPr lang="en-US" sz="1400" dirty="0">
                          <a:solidFill>
                            <a:schemeClr val="tx1"/>
                          </a:solidFill>
                          <a:effectLst/>
                          <a:highlight>
                            <a:srgbClr val="FFFF00"/>
                          </a:highlight>
                        </a:rPr>
                        <a:t>Radium-226</a:t>
                      </a:r>
                      <a:endParaRPr lang="en-US" sz="14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1,620</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3.6 x 10</a:t>
                      </a:r>
                      <a:r>
                        <a:rPr lang="en-US" sz="1400" baseline="30000" dirty="0">
                          <a:effectLst/>
                          <a:highlight>
                            <a:srgbClr val="FFFF00"/>
                          </a:highlight>
                        </a:rPr>
                        <a:t>-11</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rPr>
                        <a:t>3.6 x 10</a:t>
                      </a:r>
                      <a:r>
                        <a:rPr lang="en-US" sz="1400" baseline="300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600"/>
                        </a:spcAft>
                      </a:pPr>
                      <a:r>
                        <a:rPr lang="en-US" sz="1400" dirty="0">
                          <a:effectLst/>
                          <a:highlight>
                            <a:srgbClr val="FFFF00"/>
                          </a:highlight>
                        </a:rPr>
                        <a:t>3</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541981"/>
                  </a:ext>
                </a:extLst>
              </a:tr>
            </a:tbl>
          </a:graphicData>
        </a:graphic>
      </p:graphicFrame>
      <p:sp>
        <p:nvSpPr>
          <p:cNvPr id="3" name="TextBox 2">
            <a:extLst>
              <a:ext uri="{FF2B5EF4-FFF2-40B4-BE49-F238E27FC236}">
                <a16:creationId xmlns:a16="http://schemas.microsoft.com/office/drawing/2014/main" id="{637DF319-F2ED-E13A-D590-D4D057A2210F}"/>
              </a:ext>
            </a:extLst>
          </p:cNvPr>
          <p:cNvSpPr txBox="1"/>
          <p:nvPr/>
        </p:nvSpPr>
        <p:spPr>
          <a:xfrm>
            <a:off x="1013690" y="5536584"/>
            <a:ext cx="3733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http://www.rerowland.com/BodyActivity.htm</a:t>
            </a:r>
            <a:endParaRPr 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6759F44-C55E-6DB5-BE63-0D3883BD7C9F}"/>
              </a:ext>
            </a:extLst>
          </p:cNvPr>
          <p:cNvSpPr txBox="1"/>
          <p:nvPr/>
        </p:nvSpPr>
        <p:spPr>
          <a:xfrm>
            <a:off x="391885" y="6488668"/>
            <a:ext cx="457201" cy="369332"/>
          </a:xfrm>
          <a:prstGeom prst="rect">
            <a:avLst/>
          </a:prstGeom>
          <a:noFill/>
        </p:spPr>
        <p:txBody>
          <a:bodyPr wrap="square">
            <a:spAutoFit/>
          </a:bodyPr>
          <a:lstStyle/>
          <a:p>
            <a:r>
              <a:rPr lang="en-US" dirty="0">
                <a:solidFill>
                  <a:srgbClr val="FF0000"/>
                </a:solidFill>
              </a:rPr>
              <a:t>17</a:t>
            </a:r>
          </a:p>
        </p:txBody>
      </p:sp>
    </p:spTree>
    <p:extLst>
      <p:ext uri="{BB962C8B-B14F-4D97-AF65-F5344CB8AC3E}">
        <p14:creationId xmlns:p14="http://schemas.microsoft.com/office/powerpoint/2010/main" val="366998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15291"/>
            <a:ext cx="8229600" cy="600363"/>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937326"/>
            <a:ext cx="7772400" cy="4158673"/>
          </a:xfrm>
        </p:spPr>
        <p:txBody>
          <a:bodyPr>
            <a:normAutofit/>
          </a:bodyPr>
          <a:lstStyle/>
          <a:p>
            <a:pPr>
              <a:spcBef>
                <a:spcPct val="0"/>
              </a:spcBef>
              <a:spcAft>
                <a:spcPct val="5000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Routine authorized releases of tritiated water from U.S. nuclear power plants closely monitored by nuclear utilities and reported to Nuclear Regulatory Commission (release information available on NRC website)</a:t>
            </a:r>
          </a:p>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Abnormal releases from nuclear power plants always evaluated by NRC </a:t>
            </a:r>
          </a:p>
          <a:p>
            <a:pPr lvl="1">
              <a:lnSpc>
                <a:spcPct val="100000"/>
              </a:lnSpc>
              <a:spcBef>
                <a:spcPct val="0"/>
              </a:spcBef>
              <a:spcAft>
                <a:spcPts val="0"/>
              </a:spcAft>
              <a:buFont typeface="Calibri" panose="020F050202020403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Offsite releases never found to be high enough to</a:t>
            </a:r>
          </a:p>
          <a:p>
            <a:pPr marL="457200" lvl="1" indent="0">
              <a:spcBef>
                <a:spcPct val="0"/>
              </a:spcBef>
              <a:spcAft>
                <a:spcPct val="50000"/>
              </a:spcAft>
              <a:buNone/>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adversely affect public health and safety</a:t>
            </a:r>
          </a:p>
        </p:txBody>
      </p:sp>
    </p:spTree>
    <p:extLst>
      <p:ext uri="{BB962C8B-B14F-4D97-AF65-F5344CB8AC3E}">
        <p14:creationId xmlns:p14="http://schemas.microsoft.com/office/powerpoint/2010/main" val="331409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26837"/>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886527"/>
            <a:ext cx="7772400" cy="3710709"/>
          </a:xfrm>
        </p:spPr>
        <p:txBody>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illions of gallons of slightly tritiated water released to oceans, large lakes, and large rivers from world’s nuclear power plants every year</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Has been occurring for decades in accordance with</a:t>
            </a:r>
          </a:p>
          <a:p>
            <a:pPr marL="457200" lvl="1" indent="0">
              <a:spcBef>
                <a:spcPct val="0"/>
              </a:spcBef>
              <a:spcAft>
                <a:spcPct val="50000"/>
              </a:spcAft>
              <a:buNone/>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globally accepted nuclear safety standards</a:t>
            </a:r>
          </a:p>
          <a:p>
            <a:pPr lvl="1">
              <a:spcBef>
                <a:spcPct val="0"/>
              </a:spcBef>
              <a:buFont typeface="Calibri" panose="020F050202020403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 observed adverse effects on environment or</a:t>
            </a:r>
          </a:p>
          <a:p>
            <a:pPr marL="457200" lvl="1" indent="0">
              <a:spcBef>
                <a:spcPct val="0"/>
              </a:spcBef>
              <a:spcAft>
                <a:spcPct val="50000"/>
              </a:spcAft>
              <a:buNone/>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humans</a:t>
            </a:r>
          </a:p>
        </p:txBody>
      </p:sp>
    </p:spTree>
    <p:extLst>
      <p:ext uri="{BB962C8B-B14F-4D97-AF65-F5344CB8AC3E}">
        <p14:creationId xmlns:p14="http://schemas.microsoft.com/office/powerpoint/2010/main" val="348897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56854"/>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Problem Summary</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1143000" y="2576947"/>
            <a:ext cx="6858000" cy="2438400"/>
          </a:xfrm>
        </p:spPr>
        <p:txBody>
          <a:bodyPr>
            <a:normAutofit/>
          </a:bodyPr>
          <a:lstStyle/>
          <a:p>
            <a:pPr marL="0" indent="0">
              <a:spcBef>
                <a:spcPct val="0"/>
              </a:spcBef>
              <a:spcAft>
                <a:spcPct val="50000"/>
              </a:spcAft>
              <a:buNone/>
            </a:pPr>
            <a:r>
              <a:rPr lang="en-US" altLang="en-US" sz="2800" dirty="0">
                <a:latin typeface="Arial" panose="020B0604020202020204" pitchFamily="34" charset="0"/>
                <a:cs typeface="Arial" panose="020B0604020202020204" pitchFamily="34" charset="0"/>
              </a:rPr>
              <a:t>The trouble with tritium is there </a:t>
            </a:r>
            <a:r>
              <a:rPr lang="en-US" altLang="en-US" sz="2800" i="1" u="sng" dirty="0">
                <a:latin typeface="Arial" panose="020B0604020202020204" pitchFamily="34" charset="0"/>
                <a:cs typeface="Arial" panose="020B0604020202020204" pitchFamily="34" charset="0"/>
              </a:rPr>
              <a:t>is</a:t>
            </a:r>
            <a:r>
              <a:rPr lang="en-US" altLang="en-US" sz="2800" dirty="0">
                <a:latin typeface="Arial" panose="020B0604020202020204" pitchFamily="34" charset="0"/>
                <a:cs typeface="Arial" panose="020B0604020202020204" pitchFamily="34" charset="0"/>
              </a:rPr>
              <a:t> no trouble with tritium.</a:t>
            </a:r>
          </a:p>
          <a:p>
            <a:pPr marL="0" indent="0">
              <a:spcBef>
                <a:spcPct val="0"/>
              </a:spcBef>
              <a:spcAft>
                <a:spcPct val="50000"/>
              </a:spcAft>
              <a:buNone/>
            </a:pPr>
            <a:r>
              <a:rPr lang="en-US" altLang="en-US" sz="2800" dirty="0">
                <a:latin typeface="Arial" panose="020B0604020202020204" pitchFamily="34" charset="0"/>
                <a:cs typeface="Arial" panose="020B0604020202020204" pitchFamily="34" charset="0"/>
              </a:rPr>
              <a:t>James Conca</a:t>
            </a:r>
          </a:p>
        </p:txBody>
      </p:sp>
      <p:sp>
        <p:nvSpPr>
          <p:cNvPr id="3" name="TextBox 2">
            <a:extLst>
              <a:ext uri="{FF2B5EF4-FFF2-40B4-BE49-F238E27FC236}">
                <a16:creationId xmlns:a16="http://schemas.microsoft.com/office/drawing/2014/main" id="{1C92DB69-5F37-C458-3DF7-E5D074202921}"/>
              </a:ext>
            </a:extLst>
          </p:cNvPr>
          <p:cNvSpPr txBox="1"/>
          <p:nvPr/>
        </p:nvSpPr>
        <p:spPr>
          <a:xfrm>
            <a:off x="457200" y="6488668"/>
            <a:ext cx="382555" cy="369332"/>
          </a:xfrm>
          <a:prstGeom prst="rect">
            <a:avLst/>
          </a:prstGeom>
          <a:noFill/>
        </p:spPr>
        <p:txBody>
          <a:bodyPr wrap="square">
            <a:spAutoFit/>
          </a:bodyPr>
          <a:lstStyle/>
          <a:p>
            <a:r>
              <a:rPr lang="en-US" dirty="0">
                <a:solidFill>
                  <a:srgbClr val="FF0000"/>
                </a:solidFil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C7BF064-ED60-CFD1-A0DA-D3F05BBB9F1A}"/>
              </a:ext>
            </a:extLst>
          </p:cNvPr>
          <p:cNvGraphicFramePr>
            <a:graphicFrameLocks noGrp="1"/>
          </p:cNvGraphicFramePr>
          <p:nvPr>
            <p:extLst>
              <p:ext uri="{D42A27DB-BD31-4B8C-83A1-F6EECF244321}">
                <p14:modId xmlns:p14="http://schemas.microsoft.com/office/powerpoint/2010/main" val="4146330753"/>
              </p:ext>
            </p:extLst>
          </p:nvPr>
        </p:nvGraphicFramePr>
        <p:xfrm>
          <a:off x="428394" y="1135155"/>
          <a:ext cx="8287212" cy="4975674"/>
        </p:xfrm>
        <a:graphic>
          <a:graphicData uri="http://schemas.openxmlformats.org/drawingml/2006/table">
            <a:tbl>
              <a:tblPr/>
              <a:tblGrid>
                <a:gridCol w="1371600">
                  <a:extLst>
                    <a:ext uri="{9D8B030D-6E8A-4147-A177-3AD203B41FA5}">
                      <a16:colId xmlns:a16="http://schemas.microsoft.com/office/drawing/2014/main" val="1341570981"/>
                    </a:ext>
                  </a:extLst>
                </a:gridCol>
                <a:gridCol w="2416016">
                  <a:extLst>
                    <a:ext uri="{9D8B030D-6E8A-4147-A177-3AD203B41FA5}">
                      <a16:colId xmlns:a16="http://schemas.microsoft.com/office/drawing/2014/main" val="3988300588"/>
                    </a:ext>
                  </a:extLst>
                </a:gridCol>
                <a:gridCol w="947117">
                  <a:extLst>
                    <a:ext uri="{9D8B030D-6E8A-4147-A177-3AD203B41FA5}">
                      <a16:colId xmlns:a16="http://schemas.microsoft.com/office/drawing/2014/main" val="2992415731"/>
                    </a:ext>
                  </a:extLst>
                </a:gridCol>
                <a:gridCol w="720437">
                  <a:extLst>
                    <a:ext uri="{9D8B030D-6E8A-4147-A177-3AD203B41FA5}">
                      <a16:colId xmlns:a16="http://schemas.microsoft.com/office/drawing/2014/main" val="229399727"/>
                    </a:ext>
                  </a:extLst>
                </a:gridCol>
                <a:gridCol w="766618">
                  <a:extLst>
                    <a:ext uri="{9D8B030D-6E8A-4147-A177-3AD203B41FA5}">
                      <a16:colId xmlns:a16="http://schemas.microsoft.com/office/drawing/2014/main" val="46913029"/>
                    </a:ext>
                  </a:extLst>
                </a:gridCol>
                <a:gridCol w="711200">
                  <a:extLst>
                    <a:ext uri="{9D8B030D-6E8A-4147-A177-3AD203B41FA5}">
                      <a16:colId xmlns:a16="http://schemas.microsoft.com/office/drawing/2014/main" val="464772012"/>
                    </a:ext>
                  </a:extLst>
                </a:gridCol>
                <a:gridCol w="674254">
                  <a:extLst>
                    <a:ext uri="{9D8B030D-6E8A-4147-A177-3AD203B41FA5}">
                      <a16:colId xmlns:a16="http://schemas.microsoft.com/office/drawing/2014/main" val="2333339765"/>
                    </a:ext>
                  </a:extLst>
                </a:gridCol>
                <a:gridCol w="679970">
                  <a:extLst>
                    <a:ext uri="{9D8B030D-6E8A-4147-A177-3AD203B41FA5}">
                      <a16:colId xmlns:a16="http://schemas.microsoft.com/office/drawing/2014/main" val="856034904"/>
                    </a:ext>
                  </a:extLst>
                </a:gridCol>
              </a:tblGrid>
              <a:tr h="226612">
                <a:tc gridSpan="8">
                  <a:txBody>
                    <a:bodyPr/>
                    <a:lstStyle/>
                    <a:p>
                      <a:pPr algn="ctr"/>
                      <a:r>
                        <a:rPr lang="en-US" sz="1600" b="1" dirty="0"/>
                        <a:t>Annual Discharge of Tritium from Nuclear Facilities</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9340317"/>
                  </a:ext>
                </a:extLst>
              </a:tr>
              <a:tr h="457200">
                <a:tc>
                  <a:txBody>
                    <a:bodyPr/>
                    <a:lstStyle/>
                    <a:p>
                      <a:pPr algn="ctr"/>
                      <a:r>
                        <a:rPr lang="en-US" sz="1400" dirty="0">
                          <a:effectLst/>
                        </a:rPr>
                        <a:t>Location</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Nuclear Facility</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a:effectLst/>
                        </a:rPr>
                        <a:t>Closest</a:t>
                      </a:r>
                      <a:br>
                        <a:rPr lang="en-US" sz="1400">
                          <a:effectLst/>
                        </a:rPr>
                      </a:br>
                      <a:r>
                        <a:rPr lang="en-US" sz="1400">
                          <a:effectLst/>
                        </a:rPr>
                        <a:t>waters</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Liquid</a:t>
                      </a:r>
                      <a:br>
                        <a:rPr lang="en-US" sz="1400" dirty="0">
                          <a:effectLst/>
                        </a:rPr>
                      </a:br>
                      <a:r>
                        <a:rPr lang="en-US" sz="1400" dirty="0">
                          <a:effectLst/>
                        </a:rPr>
                        <a:t>(</a:t>
                      </a:r>
                      <a:r>
                        <a:rPr lang="en-US" sz="1400" u="none" strike="noStrike" dirty="0" err="1">
                          <a:solidFill>
                            <a:schemeClr val="tx1"/>
                          </a:solidFill>
                          <a:effectLst/>
                        </a:rPr>
                        <a:t>TBq</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Steam</a:t>
                      </a:r>
                      <a:br>
                        <a:rPr lang="en-US" sz="1400" dirty="0">
                          <a:effectLst/>
                        </a:rPr>
                      </a:br>
                      <a:r>
                        <a:rPr lang="en-US" sz="1400" dirty="0">
                          <a:effectLst/>
                        </a:rPr>
                        <a:t>(</a:t>
                      </a:r>
                      <a:r>
                        <a:rPr lang="en-US" sz="1400" dirty="0" err="1">
                          <a:effectLst/>
                        </a:rPr>
                        <a:t>TBq</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a:effectLst/>
                        </a:rPr>
                        <a:t>Total</a:t>
                      </a:r>
                      <a:br>
                        <a:rPr lang="en-US" sz="1400">
                          <a:effectLst/>
                        </a:rPr>
                      </a:br>
                      <a:r>
                        <a:rPr lang="en-US" sz="1400">
                          <a:effectLst/>
                        </a:rPr>
                        <a:t>(TBq)</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Total</a:t>
                      </a:r>
                      <a:br>
                        <a:rPr lang="en-US" sz="1400" dirty="0">
                          <a:effectLst/>
                        </a:rPr>
                      </a:br>
                      <a:r>
                        <a:rPr lang="en-US" sz="1400" dirty="0">
                          <a:effectLst/>
                        </a:rPr>
                        <a:t>(</a:t>
                      </a:r>
                      <a:r>
                        <a:rPr lang="en-US" sz="1400" u="none" strike="noStrike" dirty="0">
                          <a:solidFill>
                            <a:schemeClr val="tx1"/>
                          </a:solidFill>
                          <a:effectLst/>
                        </a:rPr>
                        <a:t>mg</a:t>
                      </a:r>
                      <a:r>
                        <a:rPr lang="en-US" sz="1400" dirty="0">
                          <a:effectLst/>
                        </a:rPr>
                        <a:t>)</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tc>
                  <a:txBody>
                    <a:bodyPr/>
                    <a:lstStyle/>
                    <a:p>
                      <a:pPr algn="ctr"/>
                      <a:r>
                        <a:rPr lang="en-US" sz="1400" dirty="0">
                          <a:effectLst/>
                        </a:rPr>
                        <a:t>Year</a:t>
                      </a:r>
                    </a:p>
                  </a:txBody>
                  <a:tcPr marL="19960" marR="3493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AECF0"/>
                    </a:solidFill>
                  </a:tcPr>
                </a:tc>
                <a:extLst>
                  <a:ext uri="{0D108BD9-81ED-4DB2-BD59-A6C34878D82A}">
                    <a16:rowId xmlns:a16="http://schemas.microsoft.com/office/drawing/2014/main" val="375065220"/>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United Kingdom</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Heysham nuclear power station</a:t>
                      </a:r>
                      <a:r>
                        <a:rPr lang="en-US" sz="1200" u="none" dirty="0">
                          <a:solidFill>
                            <a:schemeClr val="tx1"/>
                          </a:solidFill>
                          <a:effectLst/>
                        </a:rPr>
                        <a:t> B</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Irish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396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398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1,115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16820705"/>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United Kingdom</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Sellafield</a:t>
                      </a:r>
                      <a:r>
                        <a:rPr lang="en-US" sz="1200" u="none" dirty="0">
                          <a:solidFill>
                            <a:schemeClr val="tx1"/>
                          </a:solidFill>
                          <a:effectLst/>
                        </a:rPr>
                        <a:t> reprocessing facility</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Irish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423</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479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1,342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16836848"/>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Romania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Cernavodă</a:t>
                      </a:r>
                      <a:r>
                        <a:rPr lang="en-US" sz="1200" u="none" strike="noStrike" dirty="0">
                          <a:solidFill>
                            <a:schemeClr val="tx1"/>
                          </a:solidFill>
                          <a:effectLst/>
                        </a:rPr>
                        <a:t> Nuclear Power Plant</a:t>
                      </a:r>
                      <a:r>
                        <a:rPr lang="en-US" sz="1200" u="none" dirty="0">
                          <a:solidFill>
                            <a:schemeClr val="tx1"/>
                          </a:solidFill>
                          <a:effectLst/>
                        </a:rPr>
                        <a:t> Unit 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Black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292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872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282812563"/>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France</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highlight>
                            <a:srgbClr val="FFFF00"/>
                          </a:highlight>
                        </a:rPr>
                        <a:t>La Hague reprocessing plant</a:t>
                      </a:r>
                      <a:endParaRPr lang="en-US" sz="1200" u="none" dirty="0">
                        <a:solidFill>
                          <a:schemeClr val="tx1"/>
                        </a:solidFill>
                        <a:effectLst/>
                        <a:highlight>
                          <a:srgbClr val="FFFF00"/>
                        </a:highligh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English Channel</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11,400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60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11,460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32,100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004641147"/>
                  </a:ext>
                </a:extLst>
              </a:tr>
              <a:tr h="283464">
                <a:tc>
                  <a:txBody>
                    <a:bodyPr/>
                    <a:lstStyle/>
                    <a:p>
                      <a:pPr algn="l"/>
                      <a:r>
                        <a:rPr lang="en-US" sz="1200" u="none" dirty="0">
                          <a:solidFill>
                            <a:schemeClr val="tx1"/>
                          </a:solidFill>
                          <a:effectLst/>
                        </a:rPr>
                        <a:t> </a:t>
                      </a:r>
                      <a:r>
                        <a:rPr lang="en-US" sz="1200" u="none" strike="noStrike" dirty="0">
                          <a:solidFill>
                            <a:schemeClr val="tx1"/>
                          </a:solidFill>
                          <a:effectLst/>
                        </a:rPr>
                        <a:t>South Korea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Wolseong</a:t>
                      </a:r>
                      <a:r>
                        <a:rPr lang="en-US" sz="1200" u="none" strike="noStrike" dirty="0">
                          <a:solidFill>
                            <a:schemeClr val="tx1"/>
                          </a:solidFill>
                          <a:effectLst/>
                        </a:rPr>
                        <a:t> Nuclear Power Plant </a:t>
                      </a:r>
                      <a:r>
                        <a:rPr lang="en-US" sz="1200" u="none" dirty="0">
                          <a:solidFill>
                            <a:schemeClr val="tx1"/>
                          </a:solidFill>
                          <a:effectLst/>
                        </a:rPr>
                        <a:t>and </a:t>
                      </a:r>
                      <a:r>
                        <a:rPr lang="en-US" sz="1200" u="none" strike="noStrike" dirty="0">
                          <a:solidFill>
                            <a:schemeClr val="tx1"/>
                          </a:solidFill>
                          <a:effectLst/>
                        </a:rPr>
                        <a:t>others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Sea of Japan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211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154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365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1,022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730522280"/>
                  </a:ext>
                </a:extLst>
              </a:tr>
              <a:tr h="283265">
                <a:tc>
                  <a:txBody>
                    <a:bodyPr/>
                    <a:lstStyle/>
                    <a:p>
                      <a:pPr algn="l"/>
                      <a:r>
                        <a:rPr lang="en-US" sz="1200" u="none" dirty="0">
                          <a:solidFill>
                            <a:schemeClr val="tx1"/>
                          </a:solidFill>
                          <a:effectLst/>
                        </a:rPr>
                        <a:t> </a:t>
                      </a:r>
                      <a:r>
                        <a:rPr lang="en-US" sz="1200" u="none" strike="noStrike" dirty="0">
                          <a:solidFill>
                            <a:schemeClr val="tx1"/>
                          </a:solidFill>
                          <a:effectLst/>
                        </a:rPr>
                        <a:t>Taiwan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Maanshan</a:t>
                      </a:r>
                      <a:r>
                        <a:rPr lang="en-US" sz="1200" u="none" strike="noStrike" dirty="0">
                          <a:solidFill>
                            <a:schemeClr val="tx1"/>
                          </a:solidFill>
                          <a:effectLst/>
                        </a:rPr>
                        <a:t> Nuclear Power Plant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Luzon Strait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9.4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123</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452467476"/>
                  </a:ext>
                </a:extLst>
              </a:tr>
              <a:tr h="283265">
                <a:tc>
                  <a:txBody>
                    <a:bodyPr/>
                    <a:lstStyle/>
                    <a:p>
                      <a:pPr algn="l"/>
                      <a:r>
                        <a:rPr lang="en-US" sz="1200" u="none" dirty="0">
                          <a:solidFill>
                            <a:schemeClr val="tx1"/>
                          </a:solidFill>
                          <a:effectLst/>
                        </a:rPr>
                        <a:t> </a:t>
                      </a:r>
                      <a:r>
                        <a:rPr lang="en-US" sz="1200" u="none" strike="noStrike" dirty="0">
                          <a:solidFill>
                            <a:schemeClr val="tx1"/>
                          </a:solidFill>
                          <a:effectLst/>
                        </a:rPr>
                        <a:t>China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Fuqing</a:t>
                      </a:r>
                      <a:r>
                        <a:rPr lang="en-US" sz="1200" u="none" strike="noStrike" dirty="0">
                          <a:solidFill>
                            <a:schemeClr val="tx1"/>
                          </a:solidFill>
                          <a:effectLst/>
                        </a:rPr>
                        <a:t> Nuclear Power Plant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Taiwan Strait</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0.8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146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392360503"/>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China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err="1">
                          <a:solidFill>
                            <a:schemeClr val="tx1"/>
                          </a:solidFill>
                          <a:effectLst/>
                        </a:rPr>
                        <a:t>Sanmen</a:t>
                      </a:r>
                      <a:r>
                        <a:rPr lang="en-US" sz="1200" u="none" strike="noStrike" dirty="0">
                          <a:solidFill>
                            <a:schemeClr val="tx1"/>
                          </a:solidFill>
                          <a:effectLst/>
                        </a:rPr>
                        <a:t> Nuclear Power Station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East China Sea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0.4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2417712301"/>
                  </a:ext>
                </a:extLst>
              </a:tr>
              <a:tr h="283265">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highlight>
                            <a:srgbClr val="FFFF00"/>
                          </a:highlight>
                        </a:rPr>
                        <a:t>Bruce Nuclear Generating Station</a:t>
                      </a:r>
                      <a:r>
                        <a:rPr lang="en-US" sz="1200" u="none" dirty="0">
                          <a:solidFill>
                            <a:schemeClr val="tx1"/>
                          </a:solidFill>
                          <a:effectLst/>
                          <a:highlight>
                            <a:srgbClr val="FFFF00"/>
                          </a:highlight>
                        </a:rPr>
                        <a:t> A, B</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756</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994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highlight>
                            <a:srgbClr val="FFFF00"/>
                          </a:highlight>
                        </a:rPr>
                        <a:t>1,750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4,901</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68988710"/>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Darlington Nuclear Generating Station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220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210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430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1,204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2018</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283354877"/>
                  </a:ext>
                </a:extLst>
              </a:tr>
              <a:tr h="301192">
                <a:tc>
                  <a:txBody>
                    <a:bodyPr/>
                    <a:lstStyle/>
                    <a:p>
                      <a:pPr algn="l"/>
                      <a:r>
                        <a:rPr lang="en-US" sz="1200" u="none" dirty="0">
                          <a:solidFill>
                            <a:schemeClr val="tx1"/>
                          </a:solidFill>
                          <a:effectLst/>
                        </a:rPr>
                        <a:t> </a:t>
                      </a:r>
                      <a:r>
                        <a:rPr lang="en-US" sz="1200" u="none" strike="noStrike" dirty="0">
                          <a:solidFill>
                            <a:schemeClr val="tx1"/>
                          </a:solidFill>
                          <a:effectLst/>
                        </a:rPr>
                        <a:t>Canada</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Pickering Nuclear Generating Station</a:t>
                      </a:r>
                      <a:r>
                        <a:rPr lang="en-US" sz="1200" u="none" dirty="0">
                          <a:solidFill>
                            <a:schemeClr val="tx1"/>
                          </a:solidFill>
                          <a:effectLst/>
                        </a:rPr>
                        <a:t> Units 1-4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Great Lakes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140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a:solidFill>
                            <a:schemeClr val="tx1"/>
                          </a:solidFill>
                          <a:effectLst/>
                        </a:rPr>
                        <a:t>300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440</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1,232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3516016197"/>
                  </a:ext>
                </a:extLst>
              </a:tr>
              <a:tr h="283265">
                <a:tc>
                  <a:txBody>
                    <a:bodyPr/>
                    <a:lstStyle/>
                    <a:p>
                      <a:pPr algn="l"/>
                      <a:r>
                        <a:rPr lang="en-US" sz="1200" u="none" dirty="0">
                          <a:solidFill>
                            <a:schemeClr val="tx1"/>
                          </a:solidFill>
                          <a:effectLst/>
                        </a:rPr>
                        <a:t> </a:t>
                      </a:r>
                      <a:r>
                        <a:rPr lang="en-US" sz="1200" u="none" strike="noStrike" dirty="0">
                          <a:solidFill>
                            <a:schemeClr val="tx1"/>
                          </a:solidFill>
                          <a:effectLst/>
                        </a:rPr>
                        <a:t>United States</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l"/>
                      <a:r>
                        <a:rPr lang="en-US" sz="1200" u="none" strike="noStrike" dirty="0">
                          <a:solidFill>
                            <a:schemeClr val="tx1"/>
                          </a:solidFill>
                          <a:effectLst/>
                        </a:rPr>
                        <a:t>Diablo Canyon Power Plant</a:t>
                      </a:r>
                      <a:r>
                        <a:rPr lang="en-US" sz="1200" u="none" dirty="0">
                          <a:solidFill>
                            <a:schemeClr val="tx1"/>
                          </a:solidFill>
                          <a:effectLst/>
                        </a:rPr>
                        <a:t> Units 1,2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u="none" strike="noStrike" dirty="0">
                          <a:solidFill>
                            <a:schemeClr val="tx1"/>
                          </a:solidFill>
                          <a:effectLst/>
                        </a:rPr>
                        <a:t>Pacific Ocean</a:t>
                      </a:r>
                      <a:endParaRPr lang="en-US" sz="1200" u="none" dirty="0">
                        <a:solidFill>
                          <a:schemeClr val="tx1"/>
                        </a:solidFill>
                        <a:effectLst/>
                      </a:endParaRP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82</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2.7</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84</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235</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tc>
                  <a:txBody>
                    <a:bodyPr/>
                    <a:lstStyle/>
                    <a:p>
                      <a:pPr algn="ctr"/>
                      <a:r>
                        <a:rPr lang="en-US" sz="1200" dirty="0">
                          <a:solidFill>
                            <a:schemeClr val="tx1"/>
                          </a:solidFill>
                          <a:effectLst/>
                        </a:rPr>
                        <a:t>2019</a:t>
                      </a:r>
                    </a:p>
                  </a:txBody>
                  <a:tcPr marL="19960" marR="19960" marT="9980" marB="9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8F9FA"/>
                    </a:solidFill>
                  </a:tcPr>
                </a:tc>
                <a:extLst>
                  <a:ext uri="{0D108BD9-81ED-4DB2-BD59-A6C34878D82A}">
                    <a16:rowId xmlns:a16="http://schemas.microsoft.com/office/drawing/2014/main" val="456215478"/>
                  </a:ext>
                </a:extLst>
              </a:tr>
            </a:tbl>
          </a:graphicData>
        </a:graphic>
      </p:graphicFrame>
      <p:sp>
        <p:nvSpPr>
          <p:cNvPr id="4" name="TextBox 3">
            <a:extLst>
              <a:ext uri="{FF2B5EF4-FFF2-40B4-BE49-F238E27FC236}">
                <a16:creationId xmlns:a16="http://schemas.microsoft.com/office/drawing/2014/main" id="{ADBD7A0F-DCC1-01BA-8E6F-69D08A712C53}"/>
              </a:ext>
            </a:extLst>
          </p:cNvPr>
          <p:cNvSpPr txBox="1"/>
          <p:nvPr/>
        </p:nvSpPr>
        <p:spPr>
          <a:xfrm>
            <a:off x="428394" y="6488668"/>
            <a:ext cx="448684"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74044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797767"/>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Releases to Environment (cont.)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815109" y="1828800"/>
            <a:ext cx="7772400" cy="4156364"/>
          </a:xfrm>
        </p:spPr>
        <p:txBody>
          <a:bodyPr>
            <a:normAutofit/>
          </a:bodyPr>
          <a:lstStyle/>
          <a:p>
            <a:pPr>
              <a:lnSpc>
                <a:spcPct val="100000"/>
              </a:lnSpc>
              <a:spcBef>
                <a:spcPct val="0"/>
              </a:spcBef>
              <a:spcAft>
                <a:spcPts val="600"/>
              </a:spcAf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Fukushima Tritiated Water Task Force 2016 Report identified 760 </a:t>
            </a:r>
            <a:r>
              <a:rPr lang="en-US" sz="2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TBq</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tritium (≈ 2.1 grams or 14 mL of HTO) contained in 860,000 m</a:t>
            </a:r>
            <a:r>
              <a:rPr lang="en-US" sz="2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onsite stored water</a:t>
            </a:r>
          </a:p>
          <a:p>
            <a:pPr>
              <a:lnSpc>
                <a:spcPct val="100000"/>
              </a:lnSpc>
              <a:spcBef>
                <a:spcPct val="0"/>
              </a:spcBef>
              <a:spcAft>
                <a:spcPts val="600"/>
              </a:spcAf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Tritiated water to be diluted with seawater to 1500 </a:t>
            </a:r>
            <a:r>
              <a:rPr lang="en-US" sz="2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Bq</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 before ocean discharge via 1 km long undersea tunnel</a:t>
            </a:r>
            <a:r>
              <a:rPr lang="en-US" sz="2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1,2</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lvl="1">
              <a:lnSpc>
                <a:spcPct val="100000"/>
              </a:lnSpc>
              <a:spcBef>
                <a:spcPct val="0"/>
              </a:spcBef>
              <a:spcAft>
                <a:spcPts val="0"/>
              </a:spcAft>
              <a:buFont typeface="Calibri" panose="020F050202020403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One-fortieth concentration allowed by Japanese drinking water</a:t>
            </a:r>
          </a:p>
          <a:p>
            <a:pPr marL="457200" lvl="1" indent="0">
              <a:lnSpc>
                <a:spcPct val="100000"/>
              </a:lnSpc>
              <a:spcBef>
                <a:spcPct val="0"/>
              </a:spcBef>
              <a:spcAft>
                <a:spcPts val="600"/>
              </a:spcAft>
              <a:buNone/>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safety standards</a:t>
            </a:r>
          </a:p>
          <a:p>
            <a:pPr lvl="1">
              <a:spcBef>
                <a:spcPct val="0"/>
              </a:spcBef>
              <a:spcAft>
                <a:spcPct val="50000"/>
              </a:spcAft>
              <a:buFont typeface="Calibri" panose="020F0502020204030204" pitchFamily="34" charset="0"/>
              <a:buChar cha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One-seventh WHO guideline for drinking water</a:t>
            </a:r>
          </a:p>
          <a:p>
            <a:pPr>
              <a:spcBef>
                <a:spcPct val="0"/>
              </a:spcBef>
              <a:spcAft>
                <a:spcPct val="50000"/>
              </a:spcAf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Final tritium concentration about 2.3 x 10</a:t>
            </a:r>
            <a:r>
              <a:rPr lang="en-US" sz="2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Bq</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 following 10-year discharge</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North Pacific Ocean</a:t>
            </a:r>
            <a:r>
              <a:rPr lang="en-US" sz="22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absolutely no health concern to aquatic life or humans</a:t>
            </a:r>
          </a:p>
        </p:txBody>
      </p:sp>
    </p:spTree>
    <p:extLst>
      <p:ext uri="{BB962C8B-B14F-4D97-AF65-F5344CB8AC3E}">
        <p14:creationId xmlns:p14="http://schemas.microsoft.com/office/powerpoint/2010/main" val="23055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31455"/>
            <a:ext cx="8229600" cy="634999"/>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The Burning Question</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805873" y="1905000"/>
            <a:ext cx="7772400" cy="3960091"/>
          </a:xfrm>
        </p:spPr>
        <p:txBody>
          <a:bodyPr>
            <a:normAutofit lnSpcReduction="10000"/>
          </a:bodyPr>
          <a:lstStyle/>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Whereas both carbon-14 and potassium-40 body burdens are much greater than the tritium body burden,</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Whereas both carbon-14  and potassium-40 emit higher energy beta particles than tritium (potassium-40 also emits high energy gamma-ray),</a:t>
            </a:r>
          </a:p>
          <a:p>
            <a:pPr>
              <a:lnSpc>
                <a:spcPct val="100000"/>
              </a:lnSpc>
              <a:spcBef>
                <a:spcPct val="0"/>
              </a:spcBef>
              <a:spcAft>
                <a:spcPts val="6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Whereas we don’t worry about radiological health effects from carbon-14 or potassium-40, </a:t>
            </a:r>
          </a:p>
          <a:p>
            <a:pPr>
              <a:lnSpc>
                <a:spcPct val="100000"/>
              </a:lnSpc>
              <a:spcBef>
                <a:spcPct val="0"/>
              </a:spcBef>
              <a:spcAft>
                <a:spcPts val="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Why does anyone get all bent out of shape over discharging tritium below drinking water standards to the ocean?</a:t>
            </a:r>
          </a:p>
        </p:txBody>
      </p:sp>
    </p:spTree>
    <p:extLst>
      <p:ext uri="{BB962C8B-B14F-4D97-AF65-F5344CB8AC3E}">
        <p14:creationId xmlns:p14="http://schemas.microsoft.com/office/powerpoint/2010/main" val="163076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10673"/>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The Sad Answer</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1371600" y="2133600"/>
            <a:ext cx="6324600" cy="2182762"/>
          </a:xfrm>
        </p:spPr>
        <p:txBody>
          <a:bodyPr/>
          <a:lstStyle/>
          <a:p>
            <a:pPr marL="0" indent="0">
              <a:lnSpc>
                <a:spcPct val="100000"/>
              </a:lnSpc>
              <a:spcBef>
                <a:spcPct val="0"/>
              </a:spcBef>
              <a:spcAft>
                <a:spcPts val="600"/>
              </a:spcAft>
              <a:buNone/>
            </a:pPr>
            <a:r>
              <a:rPr lang="en-US" altLang="en-US" sz="4000" dirty="0">
                <a:solidFill>
                  <a:srgbClr val="333333"/>
                </a:solidFill>
                <a:latin typeface="Calibri" panose="020F0502020204030204" pitchFamily="34" charset="0"/>
              </a:rPr>
              <a:t>As with other nuclear issues, tritium is a political problem, not a real problem.</a:t>
            </a:r>
          </a:p>
          <a:p>
            <a:pPr marL="0" indent="0">
              <a:lnSpc>
                <a:spcPct val="100000"/>
              </a:lnSpc>
              <a:spcBef>
                <a:spcPct val="0"/>
              </a:spcBef>
              <a:spcAft>
                <a:spcPts val="600"/>
              </a:spcAft>
              <a:buNone/>
            </a:pP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64595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3CBA-7A01-1FA0-A540-E5EF970016BB}"/>
              </a:ext>
            </a:extLst>
          </p:cNvPr>
          <p:cNvSpPr>
            <a:spLocks noGrp="1"/>
          </p:cNvSpPr>
          <p:nvPr>
            <p:ph type="title"/>
          </p:nvPr>
        </p:nvSpPr>
        <p:spPr>
          <a:xfrm>
            <a:off x="648162" y="373459"/>
            <a:ext cx="7847676" cy="584200"/>
          </a:xfrm>
        </p:spPr>
        <p:txBody>
          <a:bodyPr>
            <a:normAutofit fontScale="90000"/>
          </a:bodyPr>
          <a:lstStyle/>
          <a:p>
            <a:pPr algn="ctr"/>
            <a:r>
              <a:rPr lang="en-US" sz="3600" dirty="0">
                <a:solidFill>
                  <a:schemeClr val="tx1"/>
                </a:solidFill>
                <a:latin typeface="Arial" panose="020B0604020202020204" pitchFamily="34" charset="0"/>
                <a:cs typeface="Arial" panose="020B0604020202020204" pitchFamily="34" charset="0"/>
              </a:rPr>
              <a:t>Fukushima Tritiated Water Tanks</a:t>
            </a:r>
          </a:p>
        </p:txBody>
      </p:sp>
      <p:pic>
        <p:nvPicPr>
          <p:cNvPr id="4" name="Picture 3">
            <a:extLst>
              <a:ext uri="{FF2B5EF4-FFF2-40B4-BE49-F238E27FC236}">
                <a16:creationId xmlns:a16="http://schemas.microsoft.com/office/drawing/2014/main" id="{3AF286D8-2E07-8004-EC07-B26664EE5979}"/>
              </a:ext>
            </a:extLst>
          </p:cNvPr>
          <p:cNvPicPr>
            <a:picLocks noChangeAspect="1"/>
          </p:cNvPicPr>
          <p:nvPr/>
        </p:nvPicPr>
        <p:blipFill>
          <a:blip r:embed="rId3"/>
          <a:stretch>
            <a:fillRect/>
          </a:stretch>
        </p:blipFill>
        <p:spPr>
          <a:xfrm>
            <a:off x="767569" y="1167646"/>
            <a:ext cx="7608862" cy="5070764"/>
          </a:xfrm>
          <a:prstGeom prst="rect">
            <a:avLst/>
          </a:prstGeom>
        </p:spPr>
      </p:pic>
      <p:sp>
        <p:nvSpPr>
          <p:cNvPr id="5" name="TextBox 4">
            <a:extLst>
              <a:ext uri="{FF2B5EF4-FFF2-40B4-BE49-F238E27FC236}">
                <a16:creationId xmlns:a16="http://schemas.microsoft.com/office/drawing/2014/main" id="{48C54259-809A-A4BD-31E8-280B50476658}"/>
              </a:ext>
            </a:extLst>
          </p:cNvPr>
          <p:cNvSpPr txBox="1"/>
          <p:nvPr/>
        </p:nvSpPr>
        <p:spPr>
          <a:xfrm>
            <a:off x="382555" y="6484541"/>
            <a:ext cx="385014" cy="369332"/>
          </a:xfrm>
          <a:prstGeom prst="rect">
            <a:avLst/>
          </a:prstGeom>
          <a:noFill/>
        </p:spPr>
        <p:txBody>
          <a:bodyPr wrap="square">
            <a:spAutoFit/>
          </a:bodyPr>
          <a:lstStyle/>
          <a:p>
            <a:r>
              <a:rPr lang="en-US" dirty="0">
                <a:solidFill>
                  <a:srgbClr val="FF0000"/>
                </a:solidFill>
              </a:rPr>
              <a:t>3</a:t>
            </a:r>
          </a:p>
        </p:txBody>
      </p:sp>
    </p:spTree>
    <p:extLst>
      <p:ext uri="{BB962C8B-B14F-4D97-AF65-F5344CB8AC3E}">
        <p14:creationId xmlns:p14="http://schemas.microsoft.com/office/powerpoint/2010/main" val="322002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949855"/>
            <a:ext cx="8229600" cy="634181"/>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Fukushima Tritiated Water Controversy</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797791" y="1751781"/>
            <a:ext cx="7696200" cy="4156364"/>
          </a:xfrm>
        </p:spPr>
        <p:txBody>
          <a:bodyPr>
            <a:normAutofit lnSpcReduction="10000"/>
          </a:bodyPr>
          <a:lstStyle/>
          <a:p>
            <a:pPr marL="0" indent="0">
              <a:spcBef>
                <a:spcPct val="0"/>
              </a:spcBef>
              <a:spcAft>
                <a:spcPct val="50000"/>
              </a:spcAft>
              <a:buNone/>
            </a:pPr>
            <a:r>
              <a:rPr lang="en-US" altLang="en-US" sz="2400" b="1" dirty="0">
                <a:latin typeface="Calibri" panose="020F0502020204030204" pitchFamily="34" charset="0"/>
                <a:cs typeface="Calibri" panose="020F0502020204030204" pitchFamily="34" charset="0"/>
              </a:rPr>
              <a:t>The Real Problem</a:t>
            </a:r>
            <a:r>
              <a:rPr lang="en-US" altLang="en-US" sz="2400" dirty="0">
                <a:latin typeface="Calibri" panose="020F0502020204030204" pitchFamily="34" charset="0"/>
                <a:cs typeface="Calibri" panose="020F0502020204030204" pitchFamily="34" charset="0"/>
              </a:rPr>
              <a:t>:  There are many people who are very angry with the decision to dump </a:t>
            </a:r>
            <a:r>
              <a:rPr lang="en-US" altLang="en-US" sz="2400" u="sng" dirty="0">
                <a:latin typeface="Calibri" panose="020F0502020204030204" pitchFamily="34" charset="0"/>
                <a:cs typeface="Calibri" panose="020F0502020204030204" pitchFamily="34" charset="0"/>
              </a:rPr>
              <a:t>tritiated water</a:t>
            </a:r>
            <a:r>
              <a:rPr lang="en-US" altLang="en-US" sz="2400" dirty="0">
                <a:latin typeface="Calibri" panose="020F0502020204030204" pitchFamily="34" charset="0"/>
                <a:cs typeface="Calibri" panose="020F0502020204030204" pitchFamily="34" charset="0"/>
              </a:rPr>
              <a:t> from the Fukushima accident into the Pacific Ocean.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those who know it’s not a genuine health concern, but spread false information to advance an anti-nuclear agenda.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many more who uncritically repeat the disinformation. </a:t>
            </a:r>
          </a:p>
          <a:p>
            <a:pPr>
              <a:spcBef>
                <a:spcPct val="0"/>
              </a:spcBef>
              <a:spcAft>
                <a:spcPct val="50000"/>
              </a:spcAft>
            </a:pPr>
            <a:r>
              <a:rPr lang="en-US" altLang="en-US" sz="2400" dirty="0">
                <a:latin typeface="Calibri" panose="020F0502020204030204" pitchFamily="34" charset="0"/>
                <a:cs typeface="Calibri" panose="020F0502020204030204" pitchFamily="34" charset="0"/>
              </a:rPr>
              <a:t>There are the masses who become frightened because they willingly believe what they are told.</a:t>
            </a:r>
          </a:p>
        </p:txBody>
      </p:sp>
      <p:sp>
        <p:nvSpPr>
          <p:cNvPr id="3" name="TextBox 2">
            <a:extLst>
              <a:ext uri="{FF2B5EF4-FFF2-40B4-BE49-F238E27FC236}">
                <a16:creationId xmlns:a16="http://schemas.microsoft.com/office/drawing/2014/main" id="{CB35E0EB-FB8B-D985-7495-8642B3E2F03C}"/>
              </a:ext>
            </a:extLst>
          </p:cNvPr>
          <p:cNvSpPr txBox="1"/>
          <p:nvPr/>
        </p:nvSpPr>
        <p:spPr>
          <a:xfrm>
            <a:off x="457200" y="6488668"/>
            <a:ext cx="429208" cy="369332"/>
          </a:xfrm>
          <a:prstGeom prst="rect">
            <a:avLst/>
          </a:prstGeom>
          <a:noFill/>
        </p:spPr>
        <p:txBody>
          <a:bodyPr wrap="square">
            <a:spAutoFit/>
          </a:bodyPr>
          <a:lstStyle/>
          <a:p>
            <a:r>
              <a:rPr lang="en-US" dirty="0">
                <a:solidFill>
                  <a:srgbClr val="FF0000"/>
                </a:solidFill>
              </a:rPr>
              <a:t>4</a:t>
            </a:r>
          </a:p>
        </p:txBody>
      </p:sp>
    </p:spTree>
    <p:extLst>
      <p:ext uri="{BB962C8B-B14F-4D97-AF65-F5344CB8AC3E}">
        <p14:creationId xmlns:p14="http://schemas.microsoft.com/office/powerpoint/2010/main" val="326781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442F603-0BD5-8D76-E96E-63DD51DA8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35" y="1925783"/>
            <a:ext cx="67691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13307D27-6D34-458C-32B7-C896E4D6E370}"/>
              </a:ext>
            </a:extLst>
          </p:cNvPr>
          <p:cNvSpPr txBox="1">
            <a:spLocks noChangeArrowheads="1"/>
          </p:cNvSpPr>
          <p:nvPr/>
        </p:nvSpPr>
        <p:spPr bwMode="auto">
          <a:xfrm>
            <a:off x="1028700" y="865041"/>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dirty="0">
                <a:latin typeface="Arial" panose="020B0604020202020204" pitchFamily="34" charset="0"/>
              </a:rPr>
              <a:t>Isotopes of Hydrogen</a:t>
            </a:r>
          </a:p>
        </p:txBody>
      </p:sp>
      <p:sp>
        <p:nvSpPr>
          <p:cNvPr id="3" name="TextBox 2">
            <a:extLst>
              <a:ext uri="{FF2B5EF4-FFF2-40B4-BE49-F238E27FC236}">
                <a16:creationId xmlns:a16="http://schemas.microsoft.com/office/drawing/2014/main" id="{8A4BAAE3-C8B8-41E5-86A7-3DE212769AC2}"/>
              </a:ext>
            </a:extLst>
          </p:cNvPr>
          <p:cNvSpPr txBox="1"/>
          <p:nvPr/>
        </p:nvSpPr>
        <p:spPr>
          <a:xfrm>
            <a:off x="447870" y="6488668"/>
            <a:ext cx="419877" cy="369332"/>
          </a:xfrm>
          <a:prstGeom prst="rect">
            <a:avLst/>
          </a:prstGeom>
          <a:noFill/>
        </p:spPr>
        <p:txBody>
          <a:bodyPr wrap="square">
            <a:spAutoFit/>
          </a:bodyPr>
          <a:lstStyle/>
          <a:p>
            <a:r>
              <a:rPr lang="en-US" dirty="0">
                <a:solidFill>
                  <a:srgbClr val="FF0000"/>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962891"/>
            <a:ext cx="8229600" cy="579581"/>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Production</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780309"/>
            <a:ext cx="7772400" cy="4269509"/>
          </a:xfrm>
        </p:spPr>
        <p:txBody>
          <a:bodyPr>
            <a:normAutofit/>
          </a:bodyPr>
          <a:lstStyle/>
          <a:p>
            <a:pPr>
              <a:lnSpc>
                <a:spcPct val="100000"/>
              </a:lnSpc>
              <a:spcBef>
                <a:spcPct val="0"/>
              </a:spcBef>
              <a:spcAft>
                <a:spcPts val="600"/>
              </a:spcAft>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evels of tritium generated in normal industrial processes are harmless</a:t>
            </a:r>
          </a:p>
          <a:p>
            <a:pPr>
              <a:lnSpc>
                <a:spcPct val="100000"/>
              </a:lnSpc>
              <a:spcBef>
                <a:spcPct val="0"/>
              </a:spcBef>
              <a:spcAft>
                <a:spcPts val="600"/>
              </a:spcAft>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More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tritium created continuously in Earth’s upper atmosphere from neutron activation of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nitrogen (N-14 + neutron → C-12 + H-3)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 </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produc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 by nuclear reactors</a:t>
            </a:r>
          </a:p>
          <a:p>
            <a:pPr>
              <a:lnSpc>
                <a:spcPct val="100000"/>
              </a:lnSpc>
              <a:spcBef>
                <a:spcPct val="0"/>
              </a:spcBef>
              <a:spcAft>
                <a:spcPts val="600"/>
              </a:spcAft>
            </a:pPr>
            <a:r>
              <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Reactor-generated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tritium reacts with oxygen in reactor cooling water to produce HTO (tritiated water)</a:t>
            </a:r>
            <a:endParaRPr lang="en-US" sz="28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84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34211"/>
            <a:ext cx="8229600" cy="6858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Natural Tritium in Environment</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2001982"/>
            <a:ext cx="7772400" cy="3657600"/>
          </a:xfrm>
        </p:spPr>
        <p:txBody>
          <a:bodyPr>
            <a:normAutofit/>
          </a:bodyPr>
          <a:lstStyle/>
          <a:p>
            <a:pPr>
              <a:lnSpc>
                <a:spcPct val="100000"/>
              </a:lnSpc>
              <a:spcBef>
                <a:spcPct val="0"/>
              </a:spcBef>
              <a:spcAft>
                <a:spcPts val="600"/>
              </a:spcAft>
            </a:pPr>
            <a:r>
              <a:rPr lang="en-US" sz="2800" b="0" i="0" dirty="0">
                <a:solidFill>
                  <a:srgbClr val="333333"/>
                </a:solidFill>
                <a:effectLst/>
                <a:latin typeface="Calibri" panose="020F0502020204030204" pitchFamily="34" charset="0"/>
                <a:cs typeface="Calibri" panose="020F0502020204030204" pitchFamily="34" charset="0"/>
              </a:rPr>
              <a:t>Natural tritium (H-3) in waters of the Earth present at concentrations that range from 0.185 to 0.925 Becquerel per liter (</a:t>
            </a:r>
            <a:r>
              <a:rPr lang="en-US" sz="2800" b="0" i="0" dirty="0" err="1">
                <a:solidFill>
                  <a:srgbClr val="333333"/>
                </a:solidFill>
                <a:effectLst/>
                <a:latin typeface="Calibri" panose="020F0502020204030204" pitchFamily="34" charset="0"/>
                <a:cs typeface="Calibri" panose="020F0502020204030204" pitchFamily="34" charset="0"/>
              </a:rPr>
              <a:t>Bq</a:t>
            </a:r>
            <a:r>
              <a:rPr lang="en-US" sz="2800" b="0" i="0" dirty="0">
                <a:solidFill>
                  <a:srgbClr val="333333"/>
                </a:solidFill>
                <a:effectLst/>
                <a:latin typeface="Calibri" panose="020F0502020204030204" pitchFamily="34" charset="0"/>
                <a:cs typeface="Calibri" panose="020F0502020204030204" pitchFamily="34" charset="0"/>
              </a:rPr>
              <a:t>/L) of water.</a:t>
            </a:r>
            <a:r>
              <a:rPr lang="en-US" sz="2800" b="0" i="0" baseline="30000" dirty="0">
                <a:solidFill>
                  <a:srgbClr val="333333"/>
                </a:solidFill>
                <a:effectLst/>
                <a:latin typeface="Calibri" panose="020F0502020204030204" pitchFamily="34" charset="0"/>
                <a:cs typeface="Calibri" panose="020F0502020204030204" pitchFamily="34" charset="0"/>
              </a:rPr>
              <a:t>1</a:t>
            </a:r>
            <a:endParaRPr lang="en-US" sz="2800" b="0" i="0" dirty="0">
              <a:solidFill>
                <a:srgbClr val="333333"/>
              </a:solidFill>
              <a:effectLst/>
              <a:latin typeface="Calibri" panose="020F0502020204030204" pitchFamily="34" charset="0"/>
              <a:cs typeface="Calibri" panose="020F0502020204030204" pitchFamily="34" charset="0"/>
            </a:endParaRPr>
          </a:p>
          <a:p>
            <a:pPr>
              <a:lnSpc>
                <a:spcPct val="100000"/>
              </a:lnSpc>
              <a:spcBef>
                <a:spcPct val="0"/>
              </a:spcBef>
              <a:spcAft>
                <a:spcPts val="600"/>
              </a:spcAft>
            </a:pPr>
            <a:r>
              <a:rPr lang="en-US" sz="2800" dirty="0">
                <a:solidFill>
                  <a:srgbClr val="333333"/>
                </a:solidFill>
                <a:latin typeface="Calibri" panose="020F0502020204030204" pitchFamily="34" charset="0"/>
                <a:ea typeface="Calibri" panose="020F0502020204030204" pitchFamily="34" charset="0"/>
                <a:cs typeface="Calibri" panose="020F0502020204030204" pitchFamily="34" charset="0"/>
              </a:rPr>
              <a:t>Tritium </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harmless that maximum regulatory limits in drinking water range from low of 100 Bq/L (European Union) to high of 76,000 Bq/L (Australia)</a:t>
            </a:r>
            <a:r>
              <a:rPr lang="en-US" sz="28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n-US" sz="2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orders of magnitude higher than naturally occurring levels</a:t>
            </a:r>
            <a:endParaRPr lang="en-US" sz="2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6046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4233-A365-8613-69A1-8D63F9E5CD84}"/>
              </a:ext>
            </a:extLst>
          </p:cNvPr>
          <p:cNvSpPr>
            <a:spLocks noGrp="1"/>
          </p:cNvSpPr>
          <p:nvPr>
            <p:ph type="title"/>
          </p:nvPr>
        </p:nvSpPr>
        <p:spPr>
          <a:xfrm>
            <a:off x="628650" y="863600"/>
            <a:ext cx="7886700" cy="743527"/>
          </a:xfrm>
        </p:spPr>
        <p:txBody>
          <a:bodyPr>
            <a:noAutofit/>
          </a:bodyPr>
          <a:lstStyle/>
          <a:p>
            <a:pPr algn="ctr"/>
            <a:r>
              <a:rPr lang="en-US" sz="3200" dirty="0">
                <a:solidFill>
                  <a:schemeClr val="tx1"/>
                </a:solidFill>
                <a:latin typeface="Arial" panose="020B0604020202020204" pitchFamily="34" charset="0"/>
                <a:cs typeface="Arial" panose="020B0604020202020204" pitchFamily="34" charset="0"/>
              </a:rPr>
              <a:t>Tritium in Drinking Water Regulatory Limits</a:t>
            </a:r>
          </a:p>
        </p:txBody>
      </p:sp>
      <p:pic>
        <p:nvPicPr>
          <p:cNvPr id="1026" name="Picture 2">
            <a:extLst>
              <a:ext uri="{FF2B5EF4-FFF2-40B4-BE49-F238E27FC236}">
                <a16:creationId xmlns:a16="http://schemas.microsoft.com/office/drawing/2014/main" id="{288AA76C-C5FE-9230-E870-65F156502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89644" y="-179089"/>
            <a:ext cx="4063999" cy="8116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2E280F-CE39-57DA-A4FB-E844683244AA}"/>
              </a:ext>
            </a:extLst>
          </p:cNvPr>
          <p:cNvSpPr txBox="1"/>
          <p:nvPr/>
        </p:nvSpPr>
        <p:spPr>
          <a:xfrm>
            <a:off x="373224" y="6488668"/>
            <a:ext cx="401217" cy="369332"/>
          </a:xfrm>
          <a:prstGeom prst="rect">
            <a:avLst/>
          </a:prstGeom>
          <a:noFill/>
        </p:spPr>
        <p:txBody>
          <a:bodyPr wrap="square">
            <a:spAutoFit/>
          </a:bodyPr>
          <a:lstStyle/>
          <a:p>
            <a:r>
              <a:rPr lang="en-US" dirty="0">
                <a:solidFill>
                  <a:srgbClr val="FF0000"/>
                </a:solidFill>
              </a:rPr>
              <a:t>8</a:t>
            </a:r>
          </a:p>
        </p:txBody>
      </p:sp>
    </p:spTree>
    <p:extLst>
      <p:ext uri="{BB962C8B-B14F-4D97-AF65-F5344CB8AC3E}">
        <p14:creationId xmlns:p14="http://schemas.microsoft.com/office/powerpoint/2010/main" val="31593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133764"/>
            <a:ext cx="8229600" cy="609600"/>
          </a:xfrm>
        </p:spPr>
        <p:txBody>
          <a:bodyPr>
            <a:noAutofit/>
          </a:bodyPr>
          <a:lstStyle/>
          <a:p>
            <a:pPr algn="ctr"/>
            <a:r>
              <a:rPr lang="en-US" altLang="en-US" sz="3600" dirty="0">
                <a:solidFill>
                  <a:schemeClr val="tx1"/>
                </a:solidFill>
                <a:latin typeface="Arial" panose="020B0604020202020204" pitchFamily="34" charset="0"/>
                <a:cs typeface="Arial" panose="020B0604020202020204" pitchFamily="34" charset="0"/>
              </a:rPr>
              <a:t>Tritium Biological Facts</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874982"/>
            <a:ext cx="7772400" cy="3241964"/>
          </a:xfrm>
        </p:spPr>
        <p:txBody>
          <a:bodyPr>
            <a:noAutofit/>
          </a:bodyPr>
          <a:lstStyle/>
          <a:p>
            <a:pPr>
              <a:lnSpc>
                <a:spcPct val="100000"/>
              </a:lnSpc>
              <a:spcBef>
                <a:spcPct val="0"/>
              </a:spcBef>
              <a:spcAft>
                <a:spcPts val="60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ritium has weakest radioactivity of any radionuclide, with beta particle energy of 18.6 keV</a:t>
            </a:r>
          </a:p>
          <a:p>
            <a:pPr>
              <a:lnSpc>
                <a:spcPct val="100000"/>
              </a:lnSpc>
              <a:spcBef>
                <a:spcPct val="0"/>
              </a:spcBef>
              <a:spcAft>
                <a:spcPts val="0"/>
              </a:spcAft>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Low-energy beta particle has extremely limited range in biological material (&lt; 10 </a:t>
            </a:r>
            <a:r>
              <a:rPr lang="el-GR" sz="2800" dirty="0">
                <a:solidFill>
                  <a:srgbClr val="000000"/>
                </a:solidFill>
                <a:latin typeface="Calibri" panose="020F0502020204030204" pitchFamily="34" charset="0"/>
                <a:ea typeface="Calibri" panose="020F0502020204030204" pitchFamily="34" charset="0"/>
                <a:cs typeface="Calibri" panose="020F0502020204030204" pitchFamily="34" charset="0"/>
              </a:rPr>
              <a:t>μ</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m), depositing energy primarily through inelastic collisions with atomic electrons of cellular matter</a:t>
            </a:r>
            <a:r>
              <a:rPr lang="en-US" sz="28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E09E0E1-8937-119F-F589-F543000A1C56}"/>
              </a:ext>
            </a:extLst>
          </p:cNvPr>
          <p:cNvSpPr txBox="1"/>
          <p:nvPr/>
        </p:nvSpPr>
        <p:spPr>
          <a:xfrm>
            <a:off x="457200" y="6488668"/>
            <a:ext cx="363894" cy="369332"/>
          </a:xfrm>
          <a:prstGeom prst="rect">
            <a:avLst/>
          </a:prstGeom>
          <a:noFill/>
        </p:spPr>
        <p:txBody>
          <a:bodyPr wrap="square">
            <a:spAutoFit/>
          </a:bodyPr>
          <a:lstStyle/>
          <a:p>
            <a:r>
              <a:rPr lang="en-US" dirty="0">
                <a:solidFill>
                  <a:srgbClr val="FF0000"/>
                </a:solidFill>
              </a:rPr>
              <a:t>9</a:t>
            </a:r>
          </a:p>
        </p:txBody>
      </p:sp>
    </p:spTree>
    <p:extLst>
      <p:ext uri="{BB962C8B-B14F-4D97-AF65-F5344CB8AC3E}">
        <p14:creationId xmlns:p14="http://schemas.microsoft.com/office/powerpoint/2010/main" val="39078936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388</TotalTime>
  <Words>3219</Words>
  <Application>Microsoft Office PowerPoint</Application>
  <PresentationFormat>On-screen Show (4:3)</PresentationFormat>
  <Paragraphs>480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vt:lpstr>
      <vt:lpstr>Trebuchet MS</vt:lpstr>
      <vt:lpstr>Wingdings 3</vt:lpstr>
      <vt:lpstr>Facet</vt:lpstr>
      <vt:lpstr>The Tritium Tempest in a Teapot</vt:lpstr>
      <vt:lpstr>Problem Summary</vt:lpstr>
      <vt:lpstr>Fukushima Tritiated Water Tanks</vt:lpstr>
      <vt:lpstr>Fukushima Tritiated Water Controversy</vt:lpstr>
      <vt:lpstr>PowerPoint Presentation</vt:lpstr>
      <vt:lpstr>Tritium Production</vt:lpstr>
      <vt:lpstr>Natural Tritium in Environment</vt:lpstr>
      <vt:lpstr>Tritium in Drinking Water Regulatory Limits</vt:lpstr>
      <vt:lpstr>Tritium Biological Facts</vt:lpstr>
      <vt:lpstr>Tritium Biological Facts (cont.)</vt:lpstr>
      <vt:lpstr>Biological Tritium in Perspective</vt:lpstr>
      <vt:lpstr>Biological Tritium in Perspective (cont.)</vt:lpstr>
      <vt:lpstr>Biological Tritium in Perspective (cont.)</vt:lpstr>
      <vt:lpstr>PowerPoint Presentation</vt:lpstr>
      <vt:lpstr>PowerPoint Presentation</vt:lpstr>
      <vt:lpstr>PowerPoint Presentation</vt:lpstr>
      <vt:lpstr>Radioactive Elements in Human Body</vt:lpstr>
      <vt:lpstr>Tritium Releases to Environment</vt:lpstr>
      <vt:lpstr>Tritium Releases to Environment (cont.)</vt:lpstr>
      <vt:lpstr>PowerPoint Presentation</vt:lpstr>
      <vt:lpstr>Tritium Releases to Environment (cont.)</vt:lpstr>
      <vt:lpstr>The Burning Question</vt:lpstr>
      <vt:lpstr>The Sad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Tritium Tempest in a Teapot</dc:title>
  <dc:creator>Jeffrey Mahn</dc:creator>
  <cp:lastModifiedBy>Jeffrey Mahn</cp:lastModifiedBy>
  <cp:revision>9</cp:revision>
  <dcterms:created xsi:type="dcterms:W3CDTF">2023-06-14T16:21:51Z</dcterms:created>
  <dcterms:modified xsi:type="dcterms:W3CDTF">2025-06-11T22:23:20Z</dcterms:modified>
</cp:coreProperties>
</file>