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29"/>
  </p:notesMasterIdLst>
  <p:sldIdLst>
    <p:sldId id="330" r:id="rId2"/>
    <p:sldId id="477" r:id="rId3"/>
    <p:sldId id="281" r:id="rId4"/>
    <p:sldId id="316" r:id="rId5"/>
    <p:sldId id="435" r:id="rId6"/>
    <p:sldId id="319" r:id="rId7"/>
    <p:sldId id="308" r:id="rId8"/>
    <p:sldId id="387" r:id="rId9"/>
    <p:sldId id="388" r:id="rId10"/>
    <p:sldId id="483" r:id="rId11"/>
    <p:sldId id="484" r:id="rId12"/>
    <p:sldId id="335" r:id="rId13"/>
    <p:sldId id="460" r:id="rId14"/>
    <p:sldId id="336" r:id="rId15"/>
    <p:sldId id="341" r:id="rId16"/>
    <p:sldId id="485" r:id="rId17"/>
    <p:sldId id="337" r:id="rId18"/>
    <p:sldId id="261" r:id="rId19"/>
    <p:sldId id="264" r:id="rId20"/>
    <p:sldId id="481" r:id="rId21"/>
    <p:sldId id="385" r:id="rId22"/>
    <p:sldId id="285" r:id="rId23"/>
    <p:sldId id="432" r:id="rId24"/>
    <p:sldId id="378" r:id="rId25"/>
    <p:sldId id="486" r:id="rId26"/>
    <p:sldId id="487" r:id="rId27"/>
    <p:sldId id="488" r:id="rId28"/>
  </p:sldIdLst>
  <p:sldSz cx="9144000" cy="6858000" type="screen4x3"/>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4"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FF00FF"/>
    <a:srgbClr val="FF6600"/>
    <a:srgbClr val="CC0000"/>
    <a:srgbClr val="FFFF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19" autoAdjust="0"/>
    <p:restoredTop sz="94711" autoAdjust="0"/>
  </p:normalViewPr>
  <p:slideViewPr>
    <p:cSldViewPr>
      <p:cViewPr varScale="1">
        <p:scale>
          <a:sx n="77" d="100"/>
          <a:sy n="77" d="100"/>
        </p:scale>
        <p:origin x="1546" y="67"/>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p:scale>
          <a:sx n="100" d="100"/>
          <a:sy n="100" d="100"/>
        </p:scale>
        <p:origin x="2323" y="-1142"/>
      </p:cViewPr>
      <p:guideLst>
        <p:guide orient="horz" pos="2934"/>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Mahn" userId="109b16af98346827" providerId="LiveId" clId="{811582CA-383C-4879-B0DE-0F8B507431C4}"/>
    <pc:docChg chg="modSld">
      <pc:chgData name="Jeffrey Mahn" userId="109b16af98346827" providerId="LiveId" clId="{811582CA-383C-4879-B0DE-0F8B507431C4}" dt="2023-09-06T17:07:47.745" v="656" actId="20577"/>
      <pc:docMkLst>
        <pc:docMk/>
      </pc:docMkLst>
      <pc:sldChg chg="modSp mod">
        <pc:chgData name="Jeffrey Mahn" userId="109b16af98346827" providerId="LiveId" clId="{811582CA-383C-4879-B0DE-0F8B507431C4}" dt="2023-06-08T02:20:03.918" v="0" actId="1076"/>
        <pc:sldMkLst>
          <pc:docMk/>
          <pc:sldMk cId="1280483348" sldId="282"/>
        </pc:sldMkLst>
        <pc:spChg chg="mod">
          <ac:chgData name="Jeffrey Mahn" userId="109b16af98346827" providerId="LiveId" clId="{811582CA-383C-4879-B0DE-0F8B507431C4}" dt="2023-06-08T02:20:03.918" v="0" actId="1076"/>
          <ac:spMkLst>
            <pc:docMk/>
            <pc:sldMk cId="1280483348" sldId="282"/>
            <ac:spMk id="19458" creationId="{FA0E1F9D-CF28-3371-3802-DE713DCA8981}"/>
          </ac:spMkLst>
        </pc:spChg>
      </pc:sldChg>
      <pc:sldChg chg="modSp mod">
        <pc:chgData name="Jeffrey Mahn" userId="109b16af98346827" providerId="LiveId" clId="{811582CA-383C-4879-B0DE-0F8B507431C4}" dt="2023-06-08T02:20:25.795" v="1" actId="1076"/>
        <pc:sldMkLst>
          <pc:docMk/>
          <pc:sldMk cId="1759352139" sldId="283"/>
        </pc:sldMkLst>
        <pc:spChg chg="mod">
          <ac:chgData name="Jeffrey Mahn" userId="109b16af98346827" providerId="LiveId" clId="{811582CA-383C-4879-B0DE-0F8B507431C4}" dt="2023-06-08T02:20:25.795" v="1" actId="1076"/>
          <ac:spMkLst>
            <pc:docMk/>
            <pc:sldMk cId="1759352139" sldId="283"/>
            <ac:spMk id="21506" creationId="{A9AB16DF-1BF6-767A-B151-6D10B24DBE74}"/>
          </ac:spMkLst>
        </pc:spChg>
      </pc:sldChg>
      <pc:sldChg chg="modSp mod">
        <pc:chgData name="Jeffrey Mahn" userId="109b16af98346827" providerId="LiveId" clId="{811582CA-383C-4879-B0DE-0F8B507431C4}" dt="2023-06-08T02:20:48.666" v="2" actId="1076"/>
        <pc:sldMkLst>
          <pc:docMk/>
          <pc:sldMk cId="0" sldId="284"/>
        </pc:sldMkLst>
        <pc:spChg chg="mod">
          <ac:chgData name="Jeffrey Mahn" userId="109b16af98346827" providerId="LiveId" clId="{811582CA-383C-4879-B0DE-0F8B507431C4}" dt="2023-06-08T02:20:48.666" v="2" actId="1076"/>
          <ac:spMkLst>
            <pc:docMk/>
            <pc:sldMk cId="0" sldId="284"/>
            <ac:spMk id="25602" creationId="{F1266420-9695-D475-A37E-4DBEC6C848E6}"/>
          </ac:spMkLst>
        </pc:spChg>
      </pc:sldChg>
      <pc:sldChg chg="modNotes">
        <pc:chgData name="Jeffrey Mahn" userId="109b16af98346827" providerId="LiveId" clId="{811582CA-383C-4879-B0DE-0F8B507431C4}" dt="2023-08-19T13:09:29.469" v="29" actId="20577"/>
        <pc:sldMkLst>
          <pc:docMk/>
          <pc:sldMk cId="0" sldId="321"/>
        </pc:sldMkLst>
      </pc:sldChg>
      <pc:sldChg chg="modSp mod">
        <pc:chgData name="Jeffrey Mahn" userId="109b16af98346827" providerId="LiveId" clId="{811582CA-383C-4879-B0DE-0F8B507431C4}" dt="2023-06-08T02:22:14.615" v="3" actId="255"/>
        <pc:sldMkLst>
          <pc:docMk/>
          <pc:sldMk cId="0" sldId="336"/>
        </pc:sldMkLst>
        <pc:spChg chg="mod">
          <ac:chgData name="Jeffrey Mahn" userId="109b16af98346827" providerId="LiveId" clId="{811582CA-383C-4879-B0DE-0F8B507431C4}" dt="2023-06-08T02:22:14.615" v="3" actId="255"/>
          <ac:spMkLst>
            <pc:docMk/>
            <pc:sldMk cId="0" sldId="336"/>
            <ac:spMk id="58370" creationId="{0E72845D-C0D6-9E51-FD9E-C9AE653B6683}"/>
          </ac:spMkLst>
        </pc:spChg>
      </pc:sldChg>
      <pc:sldChg chg="modNotes">
        <pc:chgData name="Jeffrey Mahn" userId="109b16af98346827" providerId="LiveId" clId="{811582CA-383C-4879-B0DE-0F8B507431C4}" dt="2023-09-06T17:07:47.745" v="656" actId="20577"/>
        <pc:sldMkLst>
          <pc:docMk/>
          <pc:sldMk cId="0" sldId="385"/>
        </pc:sldMkLst>
      </pc:sldChg>
      <pc:sldChg chg="modNotes">
        <pc:chgData name="Jeffrey Mahn" userId="109b16af98346827" providerId="LiveId" clId="{811582CA-383C-4879-B0DE-0F8B507431C4}" dt="2023-09-06T17:04:40.238" v="608" actId="115"/>
        <pc:sldMkLst>
          <pc:docMk/>
          <pc:sldMk cId="0" sldId="43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0374535-337F-63D2-319C-2CD72D77E12A}"/>
              </a:ext>
            </a:extLst>
          </p:cNvPr>
          <p:cNvSpPr>
            <a:spLocks noGrp="1" noChangeArrowheads="1"/>
          </p:cNvSpPr>
          <p:nvPr>
            <p:ph type="hdr" sz="quarter"/>
          </p:nvPr>
        </p:nvSpPr>
        <p:spPr bwMode="auto">
          <a:xfrm>
            <a:off x="0" y="0"/>
            <a:ext cx="2971800" cy="465694"/>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mn-lt"/>
              </a:defRPr>
            </a:lvl1pPr>
          </a:lstStyle>
          <a:p>
            <a:pPr>
              <a:defRPr/>
            </a:pPr>
            <a:endParaRPr lang="en-US" altLang="en-US"/>
          </a:p>
        </p:txBody>
      </p:sp>
      <p:sp>
        <p:nvSpPr>
          <p:cNvPr id="25603" name="Rectangle 3">
            <a:extLst>
              <a:ext uri="{FF2B5EF4-FFF2-40B4-BE49-F238E27FC236}">
                <a16:creationId xmlns:a16="http://schemas.microsoft.com/office/drawing/2014/main" id="{B63F748B-F185-4E7F-B74A-6CC6F3F3FD3D}"/>
              </a:ext>
            </a:extLst>
          </p:cNvPr>
          <p:cNvSpPr>
            <a:spLocks noGrp="1" noChangeArrowheads="1"/>
          </p:cNvSpPr>
          <p:nvPr>
            <p:ph type="dt" idx="1"/>
          </p:nvPr>
        </p:nvSpPr>
        <p:spPr bwMode="auto">
          <a:xfrm>
            <a:off x="3884613" y="0"/>
            <a:ext cx="2971800" cy="465694"/>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endParaRPr lang="en-US" altLang="en-US"/>
          </a:p>
        </p:txBody>
      </p:sp>
      <p:sp>
        <p:nvSpPr>
          <p:cNvPr id="2052" name="Rectangle 4">
            <a:extLst>
              <a:ext uri="{FF2B5EF4-FFF2-40B4-BE49-F238E27FC236}">
                <a16:creationId xmlns:a16="http://schemas.microsoft.com/office/drawing/2014/main" id="{6B651F5B-AF26-222D-D085-A19F3DC39DFB}"/>
              </a:ext>
            </a:extLst>
          </p:cNvPr>
          <p:cNvSpPr>
            <a:spLocks noGrp="1" noRot="1" noChangeAspect="1" noChangeArrowheads="1" noTextEdit="1"/>
          </p:cNvSpPr>
          <p:nvPr>
            <p:ph type="sldImg" idx="2"/>
          </p:nvPr>
        </p:nvSpPr>
        <p:spPr bwMode="auto">
          <a:xfrm>
            <a:off x="1101725" y="700088"/>
            <a:ext cx="4654550" cy="34909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5">
            <a:extLst>
              <a:ext uri="{FF2B5EF4-FFF2-40B4-BE49-F238E27FC236}">
                <a16:creationId xmlns:a16="http://schemas.microsoft.com/office/drawing/2014/main" id="{78F9E7F3-1B46-D20C-33D8-F50F49BFEC6C}"/>
              </a:ext>
            </a:extLst>
          </p:cNvPr>
          <p:cNvSpPr>
            <a:spLocks noGrp="1" noChangeArrowheads="1"/>
          </p:cNvSpPr>
          <p:nvPr>
            <p:ph type="body" sz="quarter" idx="3"/>
          </p:nvPr>
        </p:nvSpPr>
        <p:spPr bwMode="auto">
          <a:xfrm>
            <a:off x="685800" y="4424886"/>
            <a:ext cx="5486400" cy="4191238"/>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5606" name="Rectangle 6">
            <a:extLst>
              <a:ext uri="{FF2B5EF4-FFF2-40B4-BE49-F238E27FC236}">
                <a16:creationId xmlns:a16="http://schemas.microsoft.com/office/drawing/2014/main" id="{D0061F35-1163-2480-ED7C-1A46C9567062}"/>
              </a:ext>
            </a:extLst>
          </p:cNvPr>
          <p:cNvSpPr>
            <a:spLocks noGrp="1" noChangeArrowheads="1"/>
          </p:cNvSpPr>
          <p:nvPr>
            <p:ph type="ftr" sz="quarter" idx="4"/>
          </p:nvPr>
        </p:nvSpPr>
        <p:spPr bwMode="auto">
          <a:xfrm>
            <a:off x="0" y="8846570"/>
            <a:ext cx="2971800" cy="465694"/>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mn-lt"/>
              </a:defRPr>
            </a:lvl1pPr>
          </a:lstStyle>
          <a:p>
            <a:pPr>
              <a:defRPr/>
            </a:pPr>
            <a:endParaRPr lang="en-US" altLang="en-US"/>
          </a:p>
        </p:txBody>
      </p:sp>
      <p:sp>
        <p:nvSpPr>
          <p:cNvPr id="25607" name="Rectangle 7">
            <a:extLst>
              <a:ext uri="{FF2B5EF4-FFF2-40B4-BE49-F238E27FC236}">
                <a16:creationId xmlns:a16="http://schemas.microsoft.com/office/drawing/2014/main" id="{130AA9A2-55CB-B3C0-7832-AA0594E69103}"/>
              </a:ext>
            </a:extLst>
          </p:cNvPr>
          <p:cNvSpPr>
            <a:spLocks noGrp="1" noChangeArrowheads="1"/>
          </p:cNvSpPr>
          <p:nvPr>
            <p:ph type="sldNum" sz="quarter" idx="5"/>
          </p:nvPr>
        </p:nvSpPr>
        <p:spPr bwMode="auto">
          <a:xfrm>
            <a:off x="3884613" y="8846570"/>
            <a:ext cx="2971800" cy="465694"/>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7F9B3552-87EA-4974-BE42-B5D1834D145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707929CF-0B79-105A-A481-D3B8E1A95673}"/>
              </a:ext>
            </a:extLst>
          </p:cNvPr>
          <p:cNvSpPr>
            <a:spLocks noGrp="1" noRot="1" noChangeAspect="1" noChangeArrowheads="1" noTextEdit="1"/>
          </p:cNvSpPr>
          <p:nvPr>
            <p:ph type="sldImg"/>
          </p:nvPr>
        </p:nvSpPr>
        <p:spPr>
          <a:ln/>
        </p:spPr>
      </p:sp>
      <p:sp>
        <p:nvSpPr>
          <p:cNvPr id="4099" name="Notes Placeholder 2">
            <a:extLst>
              <a:ext uri="{FF2B5EF4-FFF2-40B4-BE49-F238E27FC236}">
                <a16:creationId xmlns:a16="http://schemas.microsoft.com/office/drawing/2014/main" id="{2C7AF09F-B27B-394B-CF36-D16DD3704C9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100" name="Slide Number Placeholder 3">
            <a:extLst>
              <a:ext uri="{FF2B5EF4-FFF2-40B4-BE49-F238E27FC236}">
                <a16:creationId xmlns:a16="http://schemas.microsoft.com/office/drawing/2014/main" id="{5D033136-3827-6EBA-578E-45B81D6184A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D7904C6-F68D-4496-9BE8-997CF8B35B4A}" type="slidenum">
              <a:rPr lang="en-US" altLang="en-US" smtClean="0">
                <a:latin typeface="Arial" panose="020B0604020202020204" pitchFamily="34" charset="0"/>
              </a:rPr>
              <a:pPr fontAlgn="base">
                <a:spcBef>
                  <a:spcPct val="0"/>
                </a:spcBef>
                <a:spcAft>
                  <a:spcPct val="0"/>
                </a:spcAft>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61440-1286-2491-2D54-8576ED23D46B}"/>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6D6787F9-5F82-6B90-0562-A50A2B9A9B4B}"/>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F9009353-42AD-0A28-CFF9-B777C033020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cs typeface="Arial" panose="020B0604020202020204" pitchFamily="34" charset="0"/>
              </a:rPr>
              <a:t>Despite claims made by various organizations, radon is </a:t>
            </a:r>
            <a:r>
              <a:rPr lang="en-US" altLang="en-US" b="1" u="sng" dirty="0">
                <a:cs typeface="Arial" panose="020B0604020202020204" pitchFamily="34" charset="0"/>
              </a:rPr>
              <a:t>not</a:t>
            </a:r>
            <a:r>
              <a:rPr lang="en-US" altLang="en-US" dirty="0">
                <a:cs typeface="Arial" panose="020B0604020202020204" pitchFamily="34" charset="0"/>
              </a:rPr>
              <a:t> the leading cause of lung cancer in non-smokers.</a:t>
            </a:r>
          </a:p>
          <a:p>
            <a:endParaRPr lang="en-US" altLang="en-US" dirty="0">
              <a:cs typeface="Arial" panose="020B0604020202020204" pitchFamily="34" charset="0"/>
            </a:endParaRPr>
          </a:p>
          <a:p>
            <a:r>
              <a:rPr lang="en-US" altLang="en-US" dirty="0"/>
              <a:t>From </a:t>
            </a:r>
            <a:r>
              <a:rPr lang="en-US" altLang="en-US" i="1" dirty="0">
                <a:cs typeface="Arial" panose="020B0604020202020204" pitchFamily="34" charset="0"/>
              </a:rPr>
              <a:t>Cancer risk due to exposure to high levels of natural radon in the inhabitants of Ramsar, Iran</a:t>
            </a:r>
            <a:r>
              <a:rPr lang="en-US" altLang="en-US" dirty="0">
                <a:cs typeface="Arial" panose="020B0604020202020204" pitchFamily="34" charset="0"/>
              </a:rPr>
              <a:t>, International Congress Series, Vol. 1276, February 2005, pp. 436-437:</a:t>
            </a:r>
          </a:p>
          <a:p>
            <a:r>
              <a:rPr lang="en-US" altLang="en-US" dirty="0">
                <a:cs typeface="Arial" panose="020B0604020202020204" pitchFamily="34" charset="0"/>
              </a:rPr>
              <a:t>Inhabitants of Ramsar, a city in northern Iran, are exposed to levels of natural radiation 55–200 times higher than the average global </a:t>
            </a:r>
            <a:r>
              <a:rPr lang="en-US" altLang="en-US" u="sng" dirty="0">
                <a:cs typeface="Arial" panose="020B0604020202020204" pitchFamily="34" charset="0"/>
              </a:rPr>
              <a:t>dose-rate</a:t>
            </a:r>
            <a:r>
              <a:rPr lang="en-US" altLang="en-US" dirty="0">
                <a:cs typeface="Arial" panose="020B0604020202020204" pitchFamily="34" charset="0"/>
              </a:rPr>
              <a:t>. To assess the association between the </a:t>
            </a:r>
            <a:r>
              <a:rPr lang="en-US" altLang="en-US" u="sng" dirty="0">
                <a:cs typeface="Arial" panose="020B0604020202020204" pitchFamily="34" charset="0"/>
              </a:rPr>
              <a:t>radon</a:t>
            </a:r>
            <a:r>
              <a:rPr lang="en-US" altLang="en-US" dirty="0">
                <a:cs typeface="Arial" panose="020B0604020202020204" pitchFamily="34" charset="0"/>
              </a:rPr>
              <a:t> concentration and frequency of lung cancer, lung cancer patients in eight districts of Ramsar with different levels of radon were studied over 2 years. It was concluded that the lung cancer rate may show a negative correlation with natural </a:t>
            </a:r>
            <a:r>
              <a:rPr lang="en-US" altLang="en-US" u="sng" dirty="0">
                <a:cs typeface="Arial" panose="020B0604020202020204" pitchFamily="34" charset="0"/>
              </a:rPr>
              <a:t>radon</a:t>
            </a:r>
            <a:r>
              <a:rPr lang="en-US" altLang="en-US" dirty="0">
                <a:cs typeface="Arial" panose="020B0604020202020204" pitchFamily="34" charset="0"/>
              </a:rPr>
              <a:t> concentration.</a:t>
            </a:r>
          </a:p>
          <a:p>
            <a:endParaRPr lang="en-US" altLang="en-US" dirty="0">
              <a:cs typeface="Arial" panose="020B0604020202020204" pitchFamily="34" charset="0"/>
            </a:endParaRPr>
          </a:p>
          <a:p>
            <a:r>
              <a:rPr lang="en-US" altLang="en-US" dirty="0">
                <a:cs typeface="Arial" panose="020B0604020202020204" pitchFamily="34" charset="0"/>
              </a:rPr>
              <a:t>In other words, exposure to higher natural radon levels may actually reduce the risk of cancer.</a:t>
            </a:r>
          </a:p>
          <a:p>
            <a:endParaRPr lang="en-US" altLang="en-US" dirty="0">
              <a:cs typeface="Arial" panose="020B0604020202020204" pitchFamily="34" charset="0"/>
            </a:endParaRPr>
          </a:p>
        </p:txBody>
      </p:sp>
      <p:sp>
        <p:nvSpPr>
          <p:cNvPr id="34820" name="Slide Number Placeholder 3">
            <a:extLst>
              <a:ext uri="{FF2B5EF4-FFF2-40B4-BE49-F238E27FC236}">
                <a16:creationId xmlns:a16="http://schemas.microsoft.com/office/drawing/2014/main" id="{35CEACE9-278F-92C0-AF38-FE87611F6E1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80D9592-2F23-424C-8F1B-04D98924A9D3}" type="slidenum">
              <a:rPr lang="en-US" altLang="en-US" smtClean="0">
                <a:latin typeface="Arial" panose="020B0604020202020204" pitchFamily="34" charset="0"/>
              </a:rPr>
              <a:pPr fontAlgn="base">
                <a:spcBef>
                  <a:spcPct val="0"/>
                </a:spcBef>
                <a:spcAft>
                  <a:spcPct val="0"/>
                </a:spcAft>
              </a:pPr>
              <a:t>10</a:t>
            </a:fld>
            <a:endParaRPr lang="en-US" altLang="en-US">
              <a:latin typeface="Arial" panose="020B0604020202020204" pitchFamily="34" charset="0"/>
            </a:endParaRPr>
          </a:p>
        </p:txBody>
      </p:sp>
    </p:spTree>
    <p:extLst>
      <p:ext uri="{BB962C8B-B14F-4D97-AF65-F5344CB8AC3E}">
        <p14:creationId xmlns:p14="http://schemas.microsoft.com/office/powerpoint/2010/main" val="1531127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D6A76-65F4-5B2F-43B1-8FE9BC1949D5}"/>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DD618F2-2607-DD60-E71B-9DFC09F5E5D4}"/>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ADD1691D-2E55-F22C-9496-6F31D1CA532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cs typeface="Arial" panose="020B0604020202020204" pitchFamily="34" charset="0"/>
            </a:endParaRPr>
          </a:p>
        </p:txBody>
      </p:sp>
      <p:sp>
        <p:nvSpPr>
          <p:cNvPr id="34820" name="Slide Number Placeholder 3">
            <a:extLst>
              <a:ext uri="{FF2B5EF4-FFF2-40B4-BE49-F238E27FC236}">
                <a16:creationId xmlns:a16="http://schemas.microsoft.com/office/drawing/2014/main" id="{ACF8C1A7-733C-8F2E-BA87-1E94C654F4E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80D9592-2F23-424C-8F1B-04D98924A9D3}" type="slidenum">
              <a:rPr lang="en-US" altLang="en-US" smtClean="0">
                <a:latin typeface="Arial" panose="020B0604020202020204" pitchFamily="34" charset="0"/>
              </a:rPr>
              <a:pPr fontAlgn="base">
                <a:spcBef>
                  <a:spcPct val="0"/>
                </a:spcBef>
                <a:spcAft>
                  <a:spcPct val="0"/>
                </a:spcAft>
              </a:pPr>
              <a:t>11</a:t>
            </a:fld>
            <a:endParaRPr lang="en-US" altLang="en-US">
              <a:latin typeface="Arial" panose="020B0604020202020204" pitchFamily="34" charset="0"/>
            </a:endParaRPr>
          </a:p>
        </p:txBody>
      </p:sp>
    </p:spTree>
    <p:extLst>
      <p:ext uri="{BB962C8B-B14F-4D97-AF65-F5344CB8AC3E}">
        <p14:creationId xmlns:p14="http://schemas.microsoft.com/office/powerpoint/2010/main" val="4257861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17EAE891-F5B9-4ABC-80F9-7EBB430AE71A}"/>
              </a:ext>
            </a:extLst>
          </p:cNvPr>
          <p:cNvSpPr>
            <a:spLocks noGrp="1" noRot="1" noChangeAspect="1" noChangeArrowheads="1" noTextEdit="1"/>
          </p:cNvSpPr>
          <p:nvPr>
            <p:ph type="sldImg"/>
          </p:nvPr>
        </p:nvSpPr>
        <p:spPr>
          <a:ln/>
        </p:spPr>
      </p:sp>
      <p:sp>
        <p:nvSpPr>
          <p:cNvPr id="55299" name="Notes Placeholder 2">
            <a:extLst>
              <a:ext uri="{FF2B5EF4-FFF2-40B4-BE49-F238E27FC236}">
                <a16:creationId xmlns:a16="http://schemas.microsoft.com/office/drawing/2014/main" id="{200C895C-69B7-699D-E62E-E8B0CC5CB11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When people talk about low Linear Energy Transfer (LET) radiation they are referring to beta and gamma radiation.</a:t>
            </a:r>
          </a:p>
          <a:p>
            <a:endParaRPr lang="en-US" altLang="en-US"/>
          </a:p>
          <a:p>
            <a:r>
              <a:rPr lang="en-US" altLang="en-US"/>
              <a:t>Because they lose only small amounts of energy in each collision, the range of beta particles and gamma-rays in matter is relatively large by the time all of their energy has been lost in collisions.</a:t>
            </a:r>
          </a:p>
          <a:p>
            <a:endParaRPr lang="en-US" altLang="en-US"/>
          </a:p>
          <a:p>
            <a:r>
              <a:rPr lang="en-US" altLang="en-US"/>
              <a:t>Alpha radiation, on the other hand, loses a lot of its energy in each collision and therefore has a relatively short range in matter (about 2 inches in air).</a:t>
            </a:r>
          </a:p>
          <a:p>
            <a:endParaRPr lang="en-US" altLang="en-US"/>
          </a:p>
          <a:p>
            <a:r>
              <a:rPr lang="en-US" altLang="en-US"/>
              <a:t>With respect to alpha particle emitters as </a:t>
            </a:r>
            <a:r>
              <a:rPr lang="en-US" altLang="en-US" u="sng"/>
              <a:t>external</a:t>
            </a:r>
            <a:r>
              <a:rPr lang="en-US" altLang="en-US"/>
              <a:t> radiation sources, alpha particles have insufficient range to result in whole-body exposures (i.e. produce an external whole-body radiation dose).</a:t>
            </a:r>
          </a:p>
          <a:p>
            <a:endParaRPr lang="en-US" altLang="en-US"/>
          </a:p>
          <a:p>
            <a:r>
              <a:rPr lang="en-US" altLang="en-US"/>
              <a:t>Therefore, only beta particle and gamma-ray emitters produce </a:t>
            </a:r>
            <a:r>
              <a:rPr lang="en-US" altLang="en-US" u="sng"/>
              <a:t>external</a:t>
            </a:r>
            <a:r>
              <a:rPr lang="en-US" altLang="en-US"/>
              <a:t> whole-body radiation doses.</a:t>
            </a:r>
          </a:p>
          <a:p>
            <a:endParaRPr lang="en-US" altLang="en-US"/>
          </a:p>
          <a:p>
            <a:r>
              <a:rPr lang="en-US" altLang="en-US"/>
              <a:t>This will become evident in the Geiger counter activity.</a:t>
            </a:r>
          </a:p>
        </p:txBody>
      </p:sp>
      <p:sp>
        <p:nvSpPr>
          <p:cNvPr id="55300" name="Slide Number Placeholder 3">
            <a:extLst>
              <a:ext uri="{FF2B5EF4-FFF2-40B4-BE49-F238E27FC236}">
                <a16:creationId xmlns:a16="http://schemas.microsoft.com/office/drawing/2014/main" id="{2AD8DCC2-C4A0-3B13-D13C-526B6D68813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BE0ADB7-F425-43DB-8D7D-86245B69D144}" type="slidenum">
              <a:rPr lang="en-US" altLang="en-US" smtClean="0">
                <a:latin typeface="Arial" panose="020B0604020202020204" pitchFamily="34" charset="0"/>
              </a:rPr>
              <a:pPr fontAlgn="base">
                <a:spcBef>
                  <a:spcPct val="0"/>
                </a:spcBef>
                <a:spcAft>
                  <a:spcPct val="0"/>
                </a:spcAft>
              </a:pPr>
              <a:t>12</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16D4F563-738D-12EB-653C-8258BFA5E586}"/>
              </a:ext>
            </a:extLst>
          </p:cNvPr>
          <p:cNvSpPr>
            <a:spLocks noGrp="1" noRot="1" noChangeAspect="1" noChangeArrowheads="1" noTextEdit="1"/>
          </p:cNvSpPr>
          <p:nvPr>
            <p:ph type="sldImg"/>
          </p:nvPr>
        </p:nvSpPr>
        <p:spPr>
          <a:ln/>
        </p:spPr>
      </p:sp>
      <p:sp>
        <p:nvSpPr>
          <p:cNvPr id="57347" name="Notes Placeholder 2">
            <a:extLst>
              <a:ext uri="{FF2B5EF4-FFF2-40B4-BE49-F238E27FC236}">
                <a16:creationId xmlns:a16="http://schemas.microsoft.com/office/drawing/2014/main" id="{1362E898-3260-DB52-FB0C-DAFCFE08917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This graphic illustrates how high LET radiation produces more ionizations (i.e., deposits more energy) than low LET radiation over the same path length.</a:t>
            </a:r>
          </a:p>
        </p:txBody>
      </p:sp>
      <p:sp>
        <p:nvSpPr>
          <p:cNvPr id="57348" name="Slide Number Placeholder 3">
            <a:extLst>
              <a:ext uri="{FF2B5EF4-FFF2-40B4-BE49-F238E27FC236}">
                <a16:creationId xmlns:a16="http://schemas.microsoft.com/office/drawing/2014/main" id="{F860AA49-65FF-29CA-A493-76367358015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485B41C-C557-474D-B447-654A805DC930}" type="slidenum">
              <a:rPr lang="en-US" altLang="en-US" smtClean="0">
                <a:latin typeface="Arial" panose="020B0604020202020204" pitchFamily="34" charset="0"/>
              </a:rPr>
              <a:pPr fontAlgn="base">
                <a:spcBef>
                  <a:spcPct val="0"/>
                </a:spcBef>
                <a:spcAft>
                  <a:spcPct val="0"/>
                </a:spcAft>
              </a:pPr>
              <a:t>13</a:t>
            </a:fld>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C65B49C7-8C9C-9CAB-848D-D341DDCF9A39}"/>
              </a:ext>
            </a:extLst>
          </p:cNvPr>
          <p:cNvSpPr>
            <a:spLocks noGrp="1" noRot="1" noChangeAspect="1" noChangeArrowheads="1" noTextEdit="1"/>
          </p:cNvSpPr>
          <p:nvPr>
            <p:ph type="sldImg"/>
          </p:nvPr>
        </p:nvSpPr>
        <p:spPr>
          <a:ln/>
        </p:spPr>
      </p:sp>
      <p:sp>
        <p:nvSpPr>
          <p:cNvPr id="59395" name="Notes Placeholder 2">
            <a:extLst>
              <a:ext uri="{FF2B5EF4-FFF2-40B4-BE49-F238E27FC236}">
                <a16:creationId xmlns:a16="http://schemas.microsoft.com/office/drawing/2014/main" id="{6EC348D2-1729-0546-BEBA-C94EE692ED1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Alpha particles, having a high LET, have a very limited range in air, while the range of beta particles in air is dependent on the particular beta particle’s energy.</a:t>
            </a:r>
          </a:p>
          <a:p>
            <a:endParaRPr lang="en-US" altLang="en-US" dirty="0"/>
          </a:p>
          <a:p>
            <a:r>
              <a:rPr lang="en-US" altLang="en-US" dirty="0"/>
              <a:t>MeV – million electron volts; 1 MeV = 1.6 x 10</a:t>
            </a:r>
            <a:r>
              <a:rPr lang="en-US" altLang="en-US" baseline="30000" dirty="0"/>
              <a:t>-13</a:t>
            </a:r>
            <a:r>
              <a:rPr lang="en-US" altLang="en-US" dirty="0"/>
              <a:t> joule</a:t>
            </a:r>
          </a:p>
        </p:txBody>
      </p:sp>
      <p:sp>
        <p:nvSpPr>
          <p:cNvPr id="59396" name="Slide Number Placeholder 3">
            <a:extLst>
              <a:ext uri="{FF2B5EF4-FFF2-40B4-BE49-F238E27FC236}">
                <a16:creationId xmlns:a16="http://schemas.microsoft.com/office/drawing/2014/main" id="{D2AB321A-1681-FBB5-0ECF-7CA2D58D32D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0CC7ECC-5DCB-46E1-A572-F62BEC5E88BF}" type="slidenum">
              <a:rPr lang="en-US" altLang="en-US" smtClean="0">
                <a:latin typeface="Arial" panose="020B0604020202020204" pitchFamily="34" charset="0"/>
              </a:rPr>
              <a:pPr fontAlgn="base">
                <a:spcBef>
                  <a:spcPct val="0"/>
                </a:spcBef>
                <a:spcAft>
                  <a:spcPct val="0"/>
                </a:spcAft>
              </a:pPr>
              <a:t>14</a:t>
            </a:fld>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EB30E7C9-E7D3-E04C-5886-91FDED021F52}"/>
              </a:ext>
            </a:extLst>
          </p:cNvPr>
          <p:cNvSpPr>
            <a:spLocks noGrp="1" noRot="1" noChangeAspect="1" noChangeArrowheads="1" noTextEdit="1"/>
          </p:cNvSpPr>
          <p:nvPr>
            <p:ph type="sldImg"/>
          </p:nvPr>
        </p:nvSpPr>
        <p:spPr>
          <a:ln/>
        </p:spPr>
      </p:sp>
      <p:sp>
        <p:nvSpPr>
          <p:cNvPr id="61443" name="Notes Placeholder 2">
            <a:extLst>
              <a:ext uri="{FF2B5EF4-FFF2-40B4-BE49-F238E27FC236}">
                <a16:creationId xmlns:a16="http://schemas.microsoft.com/office/drawing/2014/main" id="{2BFF644E-7EC4-3D81-352A-4617037121A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graphic illustrates the relative penetrating power of alpha, beta, x-ray, and gamma-ray radiation.</a:t>
            </a:r>
          </a:p>
          <a:p>
            <a:endParaRPr lang="en-US" altLang="en-US" dirty="0"/>
          </a:p>
          <a:p>
            <a:r>
              <a:rPr lang="en-US" altLang="en-US" dirty="0"/>
              <a:t>Alpha particles can be blocked by a sheet of paper.</a:t>
            </a:r>
          </a:p>
          <a:p>
            <a:endParaRPr lang="en-US" altLang="en-US" dirty="0"/>
          </a:p>
          <a:p>
            <a:r>
              <a:rPr lang="en-US" altLang="en-US" dirty="0"/>
              <a:t>Most beta particles can be blocked by a sheet of plastic, a thin sheet of any metal, or the dead layer of human skin.</a:t>
            </a:r>
          </a:p>
          <a:p>
            <a:endParaRPr lang="en-US" altLang="en-US" dirty="0"/>
          </a:p>
          <a:p>
            <a:r>
              <a:rPr lang="en-US" altLang="en-US" dirty="0"/>
              <a:t>X-rays and gamma-rays can penetrate the human body, but can be blocked by large thicknesses of very dense metals such as lead.</a:t>
            </a:r>
          </a:p>
        </p:txBody>
      </p:sp>
      <p:sp>
        <p:nvSpPr>
          <p:cNvPr id="61444" name="Slide Number Placeholder 3">
            <a:extLst>
              <a:ext uri="{FF2B5EF4-FFF2-40B4-BE49-F238E27FC236}">
                <a16:creationId xmlns:a16="http://schemas.microsoft.com/office/drawing/2014/main" id="{09727465-9B07-9889-C9D2-17144486732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5EDA79A-51CF-4374-BF0A-96C55D73E26E}" type="slidenum">
              <a:rPr lang="en-US" altLang="en-US" smtClean="0">
                <a:latin typeface="Arial" panose="020B0604020202020204" pitchFamily="34" charset="0"/>
              </a:rPr>
              <a:pPr fontAlgn="base">
                <a:spcBef>
                  <a:spcPct val="0"/>
                </a:spcBef>
                <a:spcAft>
                  <a:spcPct val="0"/>
                </a:spcAft>
              </a:pPr>
              <a:t>15</a:t>
            </a:fld>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8718E-B788-DF65-6CAC-46039CC8A491}"/>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3EB8826B-8582-2183-B7A0-9EE0AAD7748E}"/>
              </a:ext>
            </a:extLst>
          </p:cNvPr>
          <p:cNvSpPr>
            <a:spLocks noGrp="1" noRot="1" noChangeAspect="1" noChangeArrowheads="1" noTextEdit="1"/>
          </p:cNvSpPr>
          <p:nvPr>
            <p:ph type="sldImg"/>
          </p:nvPr>
        </p:nvSpPr>
        <p:spPr>
          <a:ln/>
        </p:spPr>
      </p:sp>
      <p:sp>
        <p:nvSpPr>
          <p:cNvPr id="65539" name="Notes Placeholder 2">
            <a:extLst>
              <a:ext uri="{FF2B5EF4-FFF2-40B4-BE49-F238E27FC236}">
                <a16:creationId xmlns:a16="http://schemas.microsoft.com/office/drawing/2014/main" id="{B03F259B-E289-596D-91DA-83437675D6C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Sources of alpha and beta particle radiation are not external radiation hazards because these particles cannot penetrate the dead layer of human skin.</a:t>
            </a:r>
          </a:p>
          <a:p>
            <a:endParaRPr lang="en-US" altLang="en-US" dirty="0"/>
          </a:p>
          <a:p>
            <a:r>
              <a:rPr lang="en-US" altLang="en-US" dirty="0"/>
              <a:t>In addition, alpha particles have an extremely short range in air.</a:t>
            </a:r>
          </a:p>
          <a:p>
            <a:endParaRPr lang="en-US" altLang="en-US" dirty="0"/>
          </a:p>
          <a:p>
            <a:r>
              <a:rPr lang="en-US" altLang="en-US" dirty="0"/>
              <a:t>Gamma-rays and x-rays are </a:t>
            </a:r>
            <a:r>
              <a:rPr lang="en-US" altLang="en-US" u="sng" dirty="0"/>
              <a:t>potential</a:t>
            </a:r>
            <a:r>
              <a:rPr lang="en-US" altLang="en-US" dirty="0"/>
              <a:t> external health hazards. The actual hazard depends on the source strength. For example, the museum gamma-ray sources are not a health hazard because they contain so little cobalt-60.</a:t>
            </a:r>
          </a:p>
        </p:txBody>
      </p:sp>
      <p:sp>
        <p:nvSpPr>
          <p:cNvPr id="65540" name="Slide Number Placeholder 3">
            <a:extLst>
              <a:ext uri="{FF2B5EF4-FFF2-40B4-BE49-F238E27FC236}">
                <a16:creationId xmlns:a16="http://schemas.microsoft.com/office/drawing/2014/main" id="{A6D86CE8-CF00-E7FB-B995-82E67C180DF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FA40CF1-3ED9-4621-A41E-218360C86A84}" type="slidenum">
              <a:rPr lang="en-US" altLang="en-US" smtClean="0">
                <a:latin typeface="Arial" panose="020B0604020202020204" pitchFamily="34" charset="0"/>
              </a:rPr>
              <a:pPr fontAlgn="base">
                <a:spcBef>
                  <a:spcPct val="0"/>
                </a:spcBef>
                <a:spcAft>
                  <a:spcPct val="0"/>
                </a:spcAft>
              </a:pPr>
              <a:t>16</a:t>
            </a:fld>
            <a:endParaRPr lang="en-US" altLang="en-US">
              <a:latin typeface="Arial" panose="020B0604020202020204" pitchFamily="34" charset="0"/>
            </a:endParaRPr>
          </a:p>
        </p:txBody>
      </p:sp>
    </p:spTree>
    <p:extLst>
      <p:ext uri="{BB962C8B-B14F-4D97-AF65-F5344CB8AC3E}">
        <p14:creationId xmlns:p14="http://schemas.microsoft.com/office/powerpoint/2010/main" val="11177574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E8712F9F-B998-DFC8-22FD-BA0D0B8496F5}"/>
              </a:ext>
            </a:extLst>
          </p:cNvPr>
          <p:cNvSpPr>
            <a:spLocks noGrp="1" noRot="1" noChangeAspect="1" noChangeArrowheads="1" noTextEdit="1"/>
          </p:cNvSpPr>
          <p:nvPr>
            <p:ph type="sldImg"/>
          </p:nvPr>
        </p:nvSpPr>
        <p:spPr>
          <a:ln/>
        </p:spPr>
      </p:sp>
      <p:sp>
        <p:nvSpPr>
          <p:cNvPr id="65539" name="Notes Placeholder 2">
            <a:extLst>
              <a:ext uri="{FF2B5EF4-FFF2-40B4-BE49-F238E27FC236}">
                <a16:creationId xmlns:a16="http://schemas.microsoft.com/office/drawing/2014/main" id="{6A3BCCFC-6D30-96CC-6AF1-E3B83535FB2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Historically, radiation exposure for x-ray and gamma-ray radiation was measured in a unit called the roentgen (R), which was defined in terms of the energy deposited in one gram of air.</a:t>
            </a:r>
          </a:p>
          <a:p>
            <a:endParaRPr lang="en-US" altLang="en-US" dirty="0"/>
          </a:p>
          <a:p>
            <a:r>
              <a:rPr lang="en-US" altLang="en-US" dirty="0"/>
              <a:t>However, the roentgen was not found to be useful for comparing the effects of x-ray and gamma-ray radiation on other materials.</a:t>
            </a:r>
          </a:p>
          <a:p>
            <a:endParaRPr lang="en-US" altLang="en-US" dirty="0"/>
          </a:p>
          <a:p>
            <a:r>
              <a:rPr lang="en-US" altLang="en-US" dirty="0"/>
              <a:t>The radiation absorbed dose (rad) applies to all radiations and materials, and is generally used to measure radiation energy deposited in biological systems.</a:t>
            </a:r>
          </a:p>
          <a:p>
            <a:endParaRPr lang="en-US" altLang="en-US" dirty="0"/>
          </a:p>
          <a:p>
            <a:r>
              <a:rPr lang="en-US" altLang="en-US" dirty="0"/>
              <a:t>Since about 1980, the accepted standard used for absorbed dose is the Gray.</a:t>
            </a:r>
          </a:p>
        </p:txBody>
      </p:sp>
      <p:sp>
        <p:nvSpPr>
          <p:cNvPr id="65540" name="Slide Number Placeholder 3">
            <a:extLst>
              <a:ext uri="{FF2B5EF4-FFF2-40B4-BE49-F238E27FC236}">
                <a16:creationId xmlns:a16="http://schemas.microsoft.com/office/drawing/2014/main" id="{49D3A179-17FB-DFB7-782F-DFCCF986C15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FA40CF1-3ED9-4621-A41E-218360C86A84}" type="slidenum">
              <a:rPr lang="en-US" altLang="en-US" smtClean="0">
                <a:latin typeface="Arial" panose="020B0604020202020204" pitchFamily="34" charset="0"/>
              </a:rPr>
              <a:pPr fontAlgn="base">
                <a:spcBef>
                  <a:spcPct val="0"/>
                </a:spcBef>
                <a:spcAft>
                  <a:spcPct val="0"/>
                </a:spcAft>
              </a:pPr>
              <a:t>17</a:t>
            </a:fld>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51F6E73F-FCFE-CEE4-D301-A32E542C9CE9}"/>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5A897AB3-A95D-C1CD-C245-D7B58F9AC1C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effects of radiation on biological systems depend on both the absorbed dose and the radiation LET.</a:t>
            </a:r>
          </a:p>
          <a:p>
            <a:endParaRPr lang="en-US" altLang="en-US" dirty="0"/>
          </a:p>
          <a:p>
            <a:r>
              <a:rPr lang="en-US" altLang="en-US" dirty="0"/>
              <a:t>In the past, biological effects of radiation have been quantified by using a quality factor for the particular radiation.</a:t>
            </a:r>
          </a:p>
          <a:p>
            <a:endParaRPr lang="en-US" altLang="en-US" dirty="0"/>
          </a:p>
          <a:p>
            <a:r>
              <a:rPr lang="en-US" altLang="en-US" dirty="0"/>
              <a:t>A quality factor of 1 was chosen for low LET radiation and a factor of 20 was chosen for alpha particle radiation to characterize the difference in adverse biological effects from absorbed radiation doses.</a:t>
            </a:r>
          </a:p>
          <a:p>
            <a:endParaRPr lang="en-US" altLang="en-US" dirty="0"/>
          </a:p>
          <a:p>
            <a:r>
              <a:rPr lang="en-US" altLang="en-US" dirty="0"/>
              <a:t>More recently, the use of quality factors has come under some criticism for not accurately characterizing actual biological effects.</a:t>
            </a:r>
          </a:p>
          <a:p>
            <a:endParaRPr lang="en-US" altLang="en-US" dirty="0"/>
          </a:p>
          <a:p>
            <a:r>
              <a:rPr lang="en-US" altLang="en-US" dirty="0">
                <a:solidFill>
                  <a:srgbClr val="222222"/>
                </a:solidFill>
                <a:ea typeface="Times New Roman" panose="02020603050405020304" pitchFamily="18" charset="0"/>
                <a:cs typeface="Arial" panose="020B0604020202020204" pitchFamily="34" charset="0"/>
              </a:rPr>
              <a:t>Tissue weighting factors have been proposed as being more appropriate to use for calculating dose than quality factors so that dose is then dependent on the specific biological tissue receiving the exposure (some tissues are more susceptible to radiation damage than others).</a:t>
            </a:r>
            <a:endParaRPr lang="en-US" altLang="en-US" dirty="0">
              <a:cs typeface="Arial" panose="020B0604020202020204" pitchFamily="34" charset="0"/>
            </a:endParaRPr>
          </a:p>
        </p:txBody>
      </p:sp>
      <p:sp>
        <p:nvSpPr>
          <p:cNvPr id="67588" name="Slide Number Placeholder 3">
            <a:extLst>
              <a:ext uri="{FF2B5EF4-FFF2-40B4-BE49-F238E27FC236}">
                <a16:creationId xmlns:a16="http://schemas.microsoft.com/office/drawing/2014/main" id="{BCA6BDDB-4119-CECA-4CF5-0AFC398E03B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D0C05A9-0114-4512-9334-686C80BEDC8F}" type="slidenum">
              <a:rPr lang="en-US" altLang="en-US" smtClean="0">
                <a:latin typeface="Arial" panose="020B0604020202020204" pitchFamily="34" charset="0"/>
              </a:rPr>
              <a:pPr fontAlgn="base">
                <a:spcBef>
                  <a:spcPct val="0"/>
                </a:spcBef>
                <a:spcAft>
                  <a:spcPct val="0"/>
                </a:spcAft>
              </a:pPr>
              <a:t>18</a:t>
            </a:fld>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4611E656-2310-B652-3DF3-2D2106CDBF76}"/>
              </a:ext>
            </a:extLst>
          </p:cNvPr>
          <p:cNvSpPr>
            <a:spLocks noGrp="1" noRot="1" noChangeAspect="1" noChangeArrowheads="1" noTextEdit="1"/>
          </p:cNvSpPr>
          <p:nvPr>
            <p:ph type="sldImg"/>
          </p:nvPr>
        </p:nvSpPr>
        <p:spPr>
          <a:ln/>
        </p:spPr>
      </p:sp>
      <p:sp>
        <p:nvSpPr>
          <p:cNvPr id="69635" name="Notes Placeholder 2">
            <a:extLst>
              <a:ext uri="{FF2B5EF4-FFF2-40B4-BE49-F238E27FC236}">
                <a16:creationId xmlns:a16="http://schemas.microsoft.com/office/drawing/2014/main" id="{D2CC1589-7905-F416-F5C2-86BC829A40B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dose in rem (roentgen equivalent man) was then derived by multiplying the radiation absorbed dose by the QF for the radiation type.</a:t>
            </a:r>
          </a:p>
          <a:p>
            <a:endParaRPr lang="en-US" altLang="en-US" dirty="0"/>
          </a:p>
          <a:p>
            <a:r>
              <a:rPr lang="en-US" altLang="en-US" dirty="0"/>
              <a:t>For low LET radiation the rem is then equivalent to the rad, so 1 </a:t>
            </a:r>
            <a:r>
              <a:rPr lang="en-US" altLang="en-US" dirty="0" err="1"/>
              <a:t>Gy</a:t>
            </a:r>
            <a:r>
              <a:rPr lang="en-US" altLang="en-US" dirty="0"/>
              <a:t> is equivalent to 100 rem.</a:t>
            </a:r>
          </a:p>
          <a:p>
            <a:endParaRPr lang="en-US" altLang="en-US" dirty="0"/>
          </a:p>
          <a:p>
            <a:r>
              <a:rPr lang="en-US" altLang="en-US" dirty="0"/>
              <a:t>For alpha radiation (with a QF of 20), 1 Gy is equivalent to 2000 rem. </a:t>
            </a:r>
          </a:p>
          <a:p>
            <a:endParaRPr lang="en-US" altLang="en-US" dirty="0"/>
          </a:p>
          <a:p>
            <a:r>
              <a:rPr lang="en-US" altLang="en-US" dirty="0"/>
              <a:t>Note that </a:t>
            </a:r>
            <a:r>
              <a:rPr lang="en-US" altLang="en-US" u="sng" dirty="0"/>
              <a:t>effective dose</a:t>
            </a:r>
            <a:r>
              <a:rPr lang="en-US" altLang="en-US" dirty="0"/>
              <a:t> is a whole-body dose, calculated as </a:t>
            </a:r>
            <a:r>
              <a:rPr lang="en-US" b="0" i="0" dirty="0">
                <a:solidFill>
                  <a:srgbClr val="222222"/>
                </a:solidFill>
                <a:effectLst/>
                <a:latin typeface="Arial" panose="020B0604020202020204" pitchFamily="34" charset="0"/>
              </a:rPr>
              <a:t>the addition of equivalent doses to all organs, each adjusted to account for the sensitivity of the organ to radiation type.</a:t>
            </a:r>
            <a:endParaRPr lang="en-US" altLang="en-US" dirty="0"/>
          </a:p>
        </p:txBody>
      </p:sp>
      <p:sp>
        <p:nvSpPr>
          <p:cNvPr id="69636" name="Slide Number Placeholder 3">
            <a:extLst>
              <a:ext uri="{FF2B5EF4-FFF2-40B4-BE49-F238E27FC236}">
                <a16:creationId xmlns:a16="http://schemas.microsoft.com/office/drawing/2014/main" id="{1F39B7FE-777D-37A3-2344-B0563B5ECB5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130260A-E3CE-4906-B9BD-A764615124ED}" type="slidenum">
              <a:rPr lang="en-US" altLang="en-US" smtClean="0">
                <a:latin typeface="Arial" panose="020B0604020202020204" pitchFamily="34" charset="0"/>
              </a:rPr>
              <a:pPr fontAlgn="base">
                <a:spcBef>
                  <a:spcPct val="0"/>
                </a:spcBef>
                <a:spcAft>
                  <a:spcPct val="0"/>
                </a:spcAft>
              </a:pPr>
              <a:t>19</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7F62FB2-01CE-497D-BB67-79197E70EEB6}" type="slidenum">
              <a:rPr lang="en-US" altLang="en-US" smtClean="0"/>
              <a:pPr>
                <a:defRPr/>
              </a:pPr>
              <a:t>2</a:t>
            </a:fld>
            <a:endParaRPr lang="en-US" altLang="en-US"/>
          </a:p>
        </p:txBody>
      </p:sp>
    </p:spTree>
    <p:extLst>
      <p:ext uri="{BB962C8B-B14F-4D97-AF65-F5344CB8AC3E}">
        <p14:creationId xmlns:p14="http://schemas.microsoft.com/office/powerpoint/2010/main" val="31062657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D7A0F-B24F-CDAC-447C-DDA1C33218B0}"/>
            </a:ext>
          </a:extLst>
        </p:cNvPr>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855844F9-DCCE-8AB6-C1C9-DB029248C640}"/>
              </a:ext>
            </a:extLst>
          </p:cNvPr>
          <p:cNvSpPr>
            <a:spLocks noGrp="1" noRot="1" noChangeAspect="1" noChangeArrowheads="1" noTextEdit="1"/>
          </p:cNvSpPr>
          <p:nvPr>
            <p:ph type="sldImg"/>
          </p:nvPr>
        </p:nvSpPr>
        <p:spPr>
          <a:ln/>
        </p:spPr>
      </p:sp>
      <p:sp>
        <p:nvSpPr>
          <p:cNvPr id="69635" name="Notes Placeholder 2">
            <a:extLst>
              <a:ext uri="{FF2B5EF4-FFF2-40B4-BE49-F238E27FC236}">
                <a16:creationId xmlns:a16="http://schemas.microsoft.com/office/drawing/2014/main" id="{DED8CF10-0D69-E544-A9F8-C2A3E141F00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dose in rem (roentgen equivalent man) was then derived by multiplying the radiation absorbed dose by the QF for the radiation type.</a:t>
            </a:r>
          </a:p>
          <a:p>
            <a:endParaRPr lang="en-US" altLang="en-US" dirty="0"/>
          </a:p>
          <a:p>
            <a:r>
              <a:rPr lang="en-US" altLang="en-US" dirty="0"/>
              <a:t>For low LET radiation the rem is then equivalent to the rad, so 1 </a:t>
            </a:r>
            <a:r>
              <a:rPr lang="en-US" altLang="en-US" dirty="0" err="1"/>
              <a:t>Gy</a:t>
            </a:r>
            <a:r>
              <a:rPr lang="en-US" altLang="en-US" dirty="0"/>
              <a:t> is equivalent to 100 rem.</a:t>
            </a:r>
          </a:p>
          <a:p>
            <a:endParaRPr lang="en-US" altLang="en-US" dirty="0"/>
          </a:p>
          <a:p>
            <a:r>
              <a:rPr lang="en-US" altLang="en-US" dirty="0"/>
              <a:t>For alpha radiation (with a QF of 20), 1 </a:t>
            </a:r>
            <a:r>
              <a:rPr lang="en-US" altLang="en-US" dirty="0" err="1"/>
              <a:t>Gy</a:t>
            </a:r>
            <a:r>
              <a:rPr lang="en-US" altLang="en-US" dirty="0"/>
              <a:t> is equivalent to 2000 rem. </a:t>
            </a:r>
          </a:p>
        </p:txBody>
      </p:sp>
      <p:sp>
        <p:nvSpPr>
          <p:cNvPr id="69636" name="Slide Number Placeholder 3">
            <a:extLst>
              <a:ext uri="{FF2B5EF4-FFF2-40B4-BE49-F238E27FC236}">
                <a16:creationId xmlns:a16="http://schemas.microsoft.com/office/drawing/2014/main" id="{767260FE-F8E5-AE2F-29CF-22D060AEFA6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130260A-E3CE-4906-B9BD-A764615124ED}" type="slidenum">
              <a:rPr lang="en-US" altLang="en-US" smtClean="0">
                <a:latin typeface="Arial" panose="020B0604020202020204" pitchFamily="34" charset="0"/>
              </a:rPr>
              <a:pPr fontAlgn="base">
                <a:spcBef>
                  <a:spcPct val="0"/>
                </a:spcBef>
                <a:spcAft>
                  <a:spcPct val="0"/>
                </a:spcAft>
              </a:pPr>
              <a:t>20</a:t>
            </a:fld>
            <a:endParaRPr lang="en-US" altLang="en-US">
              <a:latin typeface="Arial" panose="020B0604020202020204" pitchFamily="34" charset="0"/>
            </a:endParaRPr>
          </a:p>
        </p:txBody>
      </p:sp>
    </p:spTree>
    <p:extLst>
      <p:ext uri="{BB962C8B-B14F-4D97-AF65-F5344CB8AC3E}">
        <p14:creationId xmlns:p14="http://schemas.microsoft.com/office/powerpoint/2010/main" val="30996916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E9DC11BD-8A01-04AA-82C3-CB874BE2140E}"/>
              </a:ext>
            </a:extLst>
          </p:cNvPr>
          <p:cNvSpPr>
            <a:spLocks noGrp="1" noRot="1" noChangeAspect="1" noChangeArrowheads="1" noTextEdit="1"/>
          </p:cNvSpPr>
          <p:nvPr>
            <p:ph type="sldImg"/>
          </p:nvPr>
        </p:nvSpPr>
        <p:spPr>
          <a:ln/>
        </p:spPr>
      </p:sp>
      <p:sp>
        <p:nvSpPr>
          <p:cNvPr id="75779" name="Notes Placeholder 2">
            <a:extLst>
              <a:ext uri="{FF2B5EF4-FFF2-40B4-BE49-F238E27FC236}">
                <a16:creationId xmlns:a16="http://schemas.microsoft.com/office/drawing/2014/main" id="{16596BE5-7067-89A1-4815-9EEBFC1E9BC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 nice summary table of traditional and International Standard units</a:t>
            </a:r>
          </a:p>
          <a:p>
            <a:endParaRPr lang="en-US" altLang="en-US" dirty="0"/>
          </a:p>
          <a:p>
            <a:r>
              <a:rPr lang="en-US" altLang="en-US" dirty="0"/>
              <a:t>Rad and Gray are measures of radiation energy absorption in materials.</a:t>
            </a:r>
          </a:p>
          <a:p>
            <a:endParaRPr lang="en-US" altLang="en-US" dirty="0"/>
          </a:p>
          <a:p>
            <a:r>
              <a:rPr lang="en-US" altLang="en-US" dirty="0"/>
              <a:t>Rem and Sievert are measures of radiation-induced damage based on the linear, no-threshold dose-response model that denies the existence of biological repair or removal mechanisms for cell damage.</a:t>
            </a:r>
          </a:p>
        </p:txBody>
      </p:sp>
      <p:sp>
        <p:nvSpPr>
          <p:cNvPr id="75780" name="Slide Number Placeholder 3">
            <a:extLst>
              <a:ext uri="{FF2B5EF4-FFF2-40B4-BE49-F238E27FC236}">
                <a16:creationId xmlns:a16="http://schemas.microsoft.com/office/drawing/2014/main" id="{0F50DDED-88BF-2E4A-77C8-99CDEFD7871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7E760CB-7964-42B0-8812-6AC652FE721C}" type="slidenum">
              <a:rPr lang="en-US" altLang="en-US" smtClean="0">
                <a:latin typeface="Arial" panose="020B0604020202020204" pitchFamily="34" charset="0"/>
              </a:rPr>
              <a:pPr fontAlgn="base">
                <a:spcBef>
                  <a:spcPct val="0"/>
                </a:spcBef>
                <a:spcAft>
                  <a:spcPct val="0"/>
                </a:spcAft>
              </a:pPr>
              <a:t>21</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B497CCFB-A086-213D-BF1A-437F4FB0BDFC}"/>
              </a:ext>
            </a:extLst>
          </p:cNvPr>
          <p:cNvSpPr>
            <a:spLocks noGrp="1" noRot="1" noChangeAspect="1" noChangeArrowheads="1" noTextEdit="1"/>
          </p:cNvSpPr>
          <p:nvPr>
            <p:ph type="sldImg"/>
          </p:nvPr>
        </p:nvSpPr>
        <p:spPr>
          <a:ln/>
        </p:spPr>
      </p:sp>
      <p:sp>
        <p:nvSpPr>
          <p:cNvPr id="77827" name="Notes Placeholder 2">
            <a:extLst>
              <a:ext uri="{FF2B5EF4-FFF2-40B4-BE49-F238E27FC236}">
                <a16:creationId xmlns:a16="http://schemas.microsoft.com/office/drawing/2014/main" id="{82070FB5-7787-7C0D-8C75-95F41F8FB04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 name="Slide Number Placeholder 3">
            <a:extLst>
              <a:ext uri="{FF2B5EF4-FFF2-40B4-BE49-F238E27FC236}">
                <a16:creationId xmlns:a16="http://schemas.microsoft.com/office/drawing/2014/main" id="{16784C57-6CC2-55A9-DC23-FA0676DA57F4}"/>
              </a:ext>
            </a:extLst>
          </p:cNvPr>
          <p:cNvSpPr>
            <a:spLocks noGrp="1"/>
          </p:cNvSpPr>
          <p:nvPr>
            <p:ph type="sldNum" sz="quarter" idx="5"/>
          </p:nvPr>
        </p:nvSpPr>
        <p:spPr/>
        <p:txBody>
          <a:bodyPr/>
          <a:lstStyle/>
          <a:p>
            <a:pPr>
              <a:defRPr/>
            </a:pPr>
            <a:fld id="{6D162A94-CCB9-4719-8B6A-F1B280175604}" type="slidenum">
              <a:rPr lang="en-US" altLang="en-US" smtClean="0"/>
              <a:pPr>
                <a:defRPr/>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F971093B-5C5B-5C81-0F09-7FCF8C2972DD}"/>
              </a:ext>
            </a:extLst>
          </p:cNvPr>
          <p:cNvSpPr>
            <a:spLocks noGrp="1" noRot="1" noChangeAspect="1" noChangeArrowheads="1" noTextEdit="1"/>
          </p:cNvSpPr>
          <p:nvPr>
            <p:ph type="sldImg"/>
          </p:nvPr>
        </p:nvSpPr>
        <p:spPr>
          <a:ln/>
        </p:spPr>
      </p:sp>
      <p:sp>
        <p:nvSpPr>
          <p:cNvPr id="79875" name="Notes Placeholder 2">
            <a:extLst>
              <a:ext uri="{FF2B5EF4-FFF2-40B4-BE49-F238E27FC236}">
                <a16:creationId xmlns:a16="http://schemas.microsoft.com/office/drawing/2014/main" id="{DF0454D3-7E99-66A7-6D05-A1F575392C0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This slide nicely illustrates the effect of dose rate.</a:t>
            </a:r>
          </a:p>
        </p:txBody>
      </p:sp>
      <p:sp>
        <p:nvSpPr>
          <p:cNvPr id="79876" name="Slide Number Placeholder 3">
            <a:extLst>
              <a:ext uri="{FF2B5EF4-FFF2-40B4-BE49-F238E27FC236}">
                <a16:creationId xmlns:a16="http://schemas.microsoft.com/office/drawing/2014/main" id="{4A357311-96B1-9D30-FEB2-ABC7AC03FB2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B09904B-099D-4058-AF1A-3296950FCA97}" type="slidenum">
              <a:rPr lang="en-US" altLang="en-US" smtClean="0">
                <a:latin typeface="Arial" panose="020B0604020202020204" pitchFamily="34" charset="0"/>
              </a:rPr>
              <a:pPr fontAlgn="base">
                <a:spcBef>
                  <a:spcPct val="0"/>
                </a:spcBef>
                <a:spcAft>
                  <a:spcPct val="0"/>
                </a:spcAft>
              </a:pPr>
              <a:t>23</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D05CF3EF-CF4B-6E50-4B3F-6376D428CE4A}"/>
              </a:ext>
            </a:extLst>
          </p:cNvPr>
          <p:cNvSpPr>
            <a:spLocks noGrp="1" noRot="1" noChangeAspect="1" noChangeArrowheads="1" noTextEdit="1"/>
          </p:cNvSpPr>
          <p:nvPr>
            <p:ph type="sldImg"/>
          </p:nvPr>
        </p:nvSpPr>
        <p:spPr>
          <a:ln/>
        </p:spPr>
      </p:sp>
      <p:sp>
        <p:nvSpPr>
          <p:cNvPr id="86019" name="Notes Placeholder 2">
            <a:extLst>
              <a:ext uri="{FF2B5EF4-FFF2-40B4-BE49-F238E27FC236}">
                <a16:creationId xmlns:a16="http://schemas.microsoft.com/office/drawing/2014/main" id="{9B1C4833-4428-87C1-4382-CD22C296D5B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The Radiation Protection Principles are time, distance, and shielding.</a:t>
            </a:r>
          </a:p>
          <a:p>
            <a:endParaRPr lang="en-US" altLang="en-US"/>
          </a:p>
          <a:p>
            <a:r>
              <a:rPr lang="en-US" altLang="en-US"/>
              <a:t>Minimize radiation exposure time.</a:t>
            </a:r>
          </a:p>
          <a:p>
            <a:endParaRPr lang="en-US" altLang="en-US"/>
          </a:p>
          <a:p>
            <a:r>
              <a:rPr lang="en-US" altLang="en-US"/>
              <a:t>Maximize the distance from the radiation source.</a:t>
            </a:r>
          </a:p>
          <a:p>
            <a:endParaRPr lang="en-US" altLang="en-US"/>
          </a:p>
          <a:p>
            <a:r>
              <a:rPr lang="en-US" altLang="en-US"/>
              <a:t>Use appropriate shielding material (i.e., high density material) to decrease the radiation intensity.</a:t>
            </a:r>
          </a:p>
          <a:p>
            <a:endParaRPr lang="en-US" altLang="en-US"/>
          </a:p>
        </p:txBody>
      </p:sp>
      <p:sp>
        <p:nvSpPr>
          <p:cNvPr id="86020" name="Slide Number Placeholder 3">
            <a:extLst>
              <a:ext uri="{FF2B5EF4-FFF2-40B4-BE49-F238E27FC236}">
                <a16:creationId xmlns:a16="http://schemas.microsoft.com/office/drawing/2014/main" id="{D3254CDF-FD9A-5AD3-C05F-D16CB36BD11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B3FFAA2-9F03-4873-96D2-1F48E2387691}" type="slidenum">
              <a:rPr lang="en-US" altLang="en-US" smtClean="0">
                <a:latin typeface="Arial" panose="020B0604020202020204" pitchFamily="34" charset="0"/>
              </a:rPr>
              <a:pPr fontAlgn="base">
                <a:spcBef>
                  <a:spcPct val="0"/>
                </a:spcBef>
                <a:spcAft>
                  <a:spcPct val="0"/>
                </a:spcAft>
              </a:pPr>
              <a:t>24</a:t>
            </a:fld>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AA14E-8A3B-42F5-B69A-A72CC202C014}"/>
            </a:ext>
          </a:extLst>
        </p:cNvPr>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A5F754B0-48B6-D0B5-ED8F-E89EE40FD164}"/>
              </a:ext>
            </a:extLst>
          </p:cNvPr>
          <p:cNvSpPr>
            <a:spLocks noGrp="1" noRot="1" noChangeAspect="1" noChangeArrowheads="1" noTextEdit="1"/>
          </p:cNvSpPr>
          <p:nvPr>
            <p:ph type="sldImg"/>
          </p:nvPr>
        </p:nvSpPr>
        <p:spPr>
          <a:xfrm>
            <a:off x="1143000" y="688975"/>
            <a:ext cx="4654550" cy="3490913"/>
          </a:xfrm>
          <a:ln/>
        </p:spPr>
      </p:sp>
      <p:sp>
        <p:nvSpPr>
          <p:cNvPr id="69635" name="Notes Placeholder 2">
            <a:extLst>
              <a:ext uri="{FF2B5EF4-FFF2-40B4-BE49-F238E27FC236}">
                <a16:creationId xmlns:a16="http://schemas.microsoft.com/office/drawing/2014/main" id="{E25C9D96-B74E-E4E4-AE6A-2E735A61BEC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Radioactive decay changes the atomic nucleus. </a:t>
            </a:r>
          </a:p>
          <a:p>
            <a:endParaRPr lang="en-US" altLang="en-US" dirty="0"/>
          </a:p>
          <a:p>
            <a:r>
              <a:rPr lang="en-US" altLang="en-US" dirty="0"/>
              <a:t>The emitted radiation merely deposits energy in matter; it does not affect the number of protons or neutrons in interactions with atomic nuclei.</a:t>
            </a:r>
          </a:p>
          <a:p>
            <a:endParaRPr lang="en-US" altLang="en-US" dirty="0"/>
          </a:p>
          <a:p>
            <a:r>
              <a:rPr lang="en-US" altLang="en-US" dirty="0"/>
              <a:t>Exposure to any kind of ionizing radiation cannot make anything radioactive, period.</a:t>
            </a:r>
          </a:p>
        </p:txBody>
      </p:sp>
      <p:sp>
        <p:nvSpPr>
          <p:cNvPr id="69636" name="Slide Number Placeholder 3">
            <a:extLst>
              <a:ext uri="{FF2B5EF4-FFF2-40B4-BE49-F238E27FC236}">
                <a16:creationId xmlns:a16="http://schemas.microsoft.com/office/drawing/2014/main" id="{E6A8481C-B9B6-B5CD-0A6B-CE7A3714F70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130260A-E3CE-4906-B9BD-A764615124ED}" type="slidenum">
              <a:rPr lang="en-US" altLang="en-US" smtClean="0">
                <a:latin typeface="Arial" panose="020B0604020202020204" pitchFamily="34" charset="0"/>
              </a:rPr>
              <a:pPr fontAlgn="base">
                <a:spcBef>
                  <a:spcPct val="0"/>
                </a:spcBef>
                <a:spcAft>
                  <a:spcPct val="0"/>
                </a:spcAft>
              </a:pPr>
              <a:t>25</a:t>
            </a:fld>
            <a:endParaRPr lang="en-US" altLang="en-US">
              <a:latin typeface="Arial" panose="020B0604020202020204" pitchFamily="34" charset="0"/>
            </a:endParaRPr>
          </a:p>
        </p:txBody>
      </p:sp>
    </p:spTree>
    <p:extLst>
      <p:ext uri="{BB962C8B-B14F-4D97-AF65-F5344CB8AC3E}">
        <p14:creationId xmlns:p14="http://schemas.microsoft.com/office/powerpoint/2010/main" val="39971822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66253-4B88-5C83-7F67-9B17B73DC41E}"/>
            </a:ext>
          </a:extLst>
        </p:cNvPr>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C023F2A1-E2D7-3FD3-EE95-7A808D8460D4}"/>
              </a:ext>
            </a:extLst>
          </p:cNvPr>
          <p:cNvSpPr>
            <a:spLocks noGrp="1" noRot="1" noChangeAspect="1" noChangeArrowheads="1" noTextEdit="1"/>
          </p:cNvSpPr>
          <p:nvPr>
            <p:ph type="sldImg"/>
          </p:nvPr>
        </p:nvSpPr>
        <p:spPr>
          <a:xfrm>
            <a:off x="1143000" y="688975"/>
            <a:ext cx="4654550" cy="3490913"/>
          </a:xfrm>
          <a:ln/>
        </p:spPr>
      </p:sp>
      <p:sp>
        <p:nvSpPr>
          <p:cNvPr id="69635" name="Notes Placeholder 2">
            <a:extLst>
              <a:ext uri="{FF2B5EF4-FFF2-40B4-BE49-F238E27FC236}">
                <a16:creationId xmlns:a16="http://schemas.microsoft.com/office/drawing/2014/main" id="{E9A04955-D980-39EB-BD60-FBBF4BBA63E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9636" name="Slide Number Placeholder 3">
            <a:extLst>
              <a:ext uri="{FF2B5EF4-FFF2-40B4-BE49-F238E27FC236}">
                <a16:creationId xmlns:a16="http://schemas.microsoft.com/office/drawing/2014/main" id="{90AC0C38-3CC9-0C47-B15A-ABF27C8D0FE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130260A-E3CE-4906-B9BD-A764615124ED}" type="slidenum">
              <a:rPr lang="en-US" altLang="en-US" smtClean="0">
                <a:latin typeface="Arial" panose="020B0604020202020204" pitchFamily="34" charset="0"/>
              </a:rPr>
              <a:pPr fontAlgn="base">
                <a:spcBef>
                  <a:spcPct val="0"/>
                </a:spcBef>
                <a:spcAft>
                  <a:spcPct val="0"/>
                </a:spcAft>
              </a:pPr>
              <a:t>26</a:t>
            </a:fld>
            <a:endParaRPr lang="en-US" altLang="en-US">
              <a:latin typeface="Arial" panose="020B0604020202020204" pitchFamily="34" charset="0"/>
            </a:endParaRPr>
          </a:p>
        </p:txBody>
      </p:sp>
    </p:spTree>
    <p:extLst>
      <p:ext uri="{BB962C8B-B14F-4D97-AF65-F5344CB8AC3E}">
        <p14:creationId xmlns:p14="http://schemas.microsoft.com/office/powerpoint/2010/main" val="19712742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09218-8674-98BF-3F67-F18D20E88A82}"/>
            </a:ext>
          </a:extLst>
        </p:cNvPr>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41C41D2B-CB5B-1D28-3902-34529551C653}"/>
              </a:ext>
            </a:extLst>
          </p:cNvPr>
          <p:cNvSpPr>
            <a:spLocks noGrp="1" noRot="1" noChangeAspect="1" noChangeArrowheads="1" noTextEdit="1"/>
          </p:cNvSpPr>
          <p:nvPr>
            <p:ph type="sldImg"/>
          </p:nvPr>
        </p:nvSpPr>
        <p:spPr>
          <a:xfrm>
            <a:off x="1143000" y="688975"/>
            <a:ext cx="4654550" cy="3490913"/>
          </a:xfrm>
          <a:ln/>
        </p:spPr>
      </p:sp>
      <p:sp>
        <p:nvSpPr>
          <p:cNvPr id="69635" name="Notes Placeholder 2">
            <a:extLst>
              <a:ext uri="{FF2B5EF4-FFF2-40B4-BE49-F238E27FC236}">
                <a16:creationId xmlns:a16="http://schemas.microsoft.com/office/drawing/2014/main" id="{181D5A22-30FF-1858-02A3-7C6AC2DE5CB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9636" name="Slide Number Placeholder 3">
            <a:extLst>
              <a:ext uri="{FF2B5EF4-FFF2-40B4-BE49-F238E27FC236}">
                <a16:creationId xmlns:a16="http://schemas.microsoft.com/office/drawing/2014/main" id="{7F0EC374-19D4-F2A1-6041-E8DA11FBA9D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130260A-E3CE-4906-B9BD-A764615124ED}" type="slidenum">
              <a:rPr lang="en-US" altLang="en-US" smtClean="0">
                <a:latin typeface="Arial" panose="020B0604020202020204" pitchFamily="34" charset="0"/>
              </a:rPr>
              <a:pPr fontAlgn="base">
                <a:spcBef>
                  <a:spcPct val="0"/>
                </a:spcBef>
                <a:spcAft>
                  <a:spcPct val="0"/>
                </a:spcAft>
              </a:pPr>
              <a:t>27</a:t>
            </a:fld>
            <a:endParaRPr lang="en-US" altLang="en-US">
              <a:latin typeface="Arial" panose="020B0604020202020204" pitchFamily="34" charset="0"/>
            </a:endParaRPr>
          </a:p>
        </p:txBody>
      </p:sp>
    </p:spTree>
    <p:extLst>
      <p:ext uri="{BB962C8B-B14F-4D97-AF65-F5344CB8AC3E}">
        <p14:creationId xmlns:p14="http://schemas.microsoft.com/office/powerpoint/2010/main" val="3136796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958EB991-8143-D8E0-B603-527E67E3B27D}"/>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0EA140F6-EF97-9986-4E2B-556DB0A639B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All of our electrical devices (e.g., TVs, microwave ovens, lights, cell phones, electrical transformers, high voltage transmission lines, etc.) emit only non-ionizing radiation.</a:t>
            </a:r>
          </a:p>
          <a:p>
            <a:endParaRPr lang="en-US" altLang="en-US" dirty="0"/>
          </a:p>
          <a:p>
            <a:r>
              <a:rPr lang="en-US" altLang="en-US" dirty="0"/>
              <a:t>Despite some claims, there is no evidence that exposure to non-ionizing radiation sources causes cancer.</a:t>
            </a:r>
          </a:p>
        </p:txBody>
      </p:sp>
      <p:sp>
        <p:nvSpPr>
          <p:cNvPr id="12292" name="Slide Number Placeholder 3">
            <a:extLst>
              <a:ext uri="{FF2B5EF4-FFF2-40B4-BE49-F238E27FC236}">
                <a16:creationId xmlns:a16="http://schemas.microsoft.com/office/drawing/2014/main" id="{AFD914FD-9D62-9885-FAED-C32E612A326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C07CBE0-E62B-45C3-81C9-7A9BB61ACFE2}" type="slidenum">
              <a:rPr lang="en-US" altLang="en-US" smtClean="0">
                <a:latin typeface="Arial" panose="020B0604020202020204" pitchFamily="34" charset="0"/>
              </a:rPr>
              <a:pPr fontAlgn="base">
                <a:spcBef>
                  <a:spcPct val="0"/>
                </a:spcBef>
                <a:spcAft>
                  <a:spcPct val="0"/>
                </a:spcAft>
              </a:pPr>
              <a:t>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82D1582-315A-EAAF-1FA6-8BA5CE6E07A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defRPr>
            </a:lvl9pPr>
          </a:lstStyle>
          <a:p>
            <a:pPr fontAlgn="base">
              <a:spcBef>
                <a:spcPct val="0"/>
              </a:spcBef>
              <a:spcAft>
                <a:spcPct val="0"/>
              </a:spcAft>
            </a:pPr>
            <a:fld id="{0ECAC178-F6F5-4785-B983-E44ABA72C185}" type="slidenum">
              <a:rPr lang="en-US" altLang="en-US" smtClean="0"/>
              <a:pPr fontAlgn="base">
                <a:spcBef>
                  <a:spcPct val="0"/>
                </a:spcBef>
                <a:spcAft>
                  <a:spcPct val="0"/>
                </a:spcAft>
              </a:pPr>
              <a:t>4</a:t>
            </a:fld>
            <a:endParaRPr lang="en-US" altLang="en-US"/>
          </a:p>
        </p:txBody>
      </p:sp>
      <p:sp>
        <p:nvSpPr>
          <p:cNvPr id="8195" name="Rectangle 2">
            <a:extLst>
              <a:ext uri="{FF2B5EF4-FFF2-40B4-BE49-F238E27FC236}">
                <a16:creationId xmlns:a16="http://schemas.microsoft.com/office/drawing/2014/main" id="{CE2CB881-99DD-3417-8277-5598DD240F2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02431831-7FBB-1B0B-241B-AAD838303806}"/>
              </a:ext>
            </a:extLst>
          </p:cNvPr>
          <p:cNvSpPr>
            <a:spLocks noGrp="1" noChangeArrowheads="1"/>
          </p:cNvSpPr>
          <p:nvPr>
            <p:ph type="body" idx="1"/>
          </p:nvPr>
        </p:nvSpPr>
        <p:spPr>
          <a:xfrm>
            <a:off x="914400" y="4424886"/>
            <a:ext cx="5029200" cy="419123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a:t>While alpha and beta radiation are particles, gamma-rays are pure energy and are part of the electromagnetic spectrum (next slide).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3BAACCA5-F030-6E87-0A1F-1E35BEABE4C8}"/>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999411D2-A1ED-5302-4F15-094D4570590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This slide shows the electromagnetic spectrum.</a:t>
            </a:r>
          </a:p>
          <a:p>
            <a:endParaRPr lang="en-US" altLang="en-US"/>
          </a:p>
          <a:p>
            <a:r>
              <a:rPr lang="en-US" altLang="en-US"/>
              <a:t>At the low energy end of the spectrum are long wavelength, low frequency waves such as radio waves.</a:t>
            </a:r>
          </a:p>
          <a:p>
            <a:endParaRPr lang="en-US" altLang="en-US"/>
          </a:p>
          <a:p>
            <a:r>
              <a:rPr lang="en-US" altLang="en-US"/>
              <a:t>At the high energy end of the spectrum are short wavelength, high frequency waves such as x-rays and gamma-rays.</a:t>
            </a:r>
          </a:p>
          <a:p>
            <a:endParaRPr lang="en-US" altLang="en-US" u="sng"/>
          </a:p>
          <a:p>
            <a:r>
              <a:rPr lang="en-US" altLang="en-US"/>
              <a:t>The </a:t>
            </a:r>
            <a:r>
              <a:rPr lang="en-US" altLang="en-US" u="sng"/>
              <a:t>non-ionizing</a:t>
            </a:r>
            <a:r>
              <a:rPr lang="en-US" altLang="en-US"/>
              <a:t> portion of the spectrum extends from the low energy end of the spectrum to the low energy end of the ultraviolet region, and includes the visible frequencies as well as the frequencies of all electrical and electronic devices.</a:t>
            </a:r>
          </a:p>
          <a:p>
            <a:endParaRPr lang="en-US" altLang="en-US"/>
          </a:p>
          <a:p>
            <a:r>
              <a:rPr lang="en-US" altLang="en-US"/>
              <a:t>The </a:t>
            </a:r>
            <a:r>
              <a:rPr lang="en-US" altLang="en-US" u="sng"/>
              <a:t>ionizing</a:t>
            </a:r>
            <a:r>
              <a:rPr lang="en-US" altLang="en-US"/>
              <a:t> portion of the spectrum begins in the high energy end of the ultraviolet region and extends to cosmic rays. </a:t>
            </a:r>
          </a:p>
          <a:p>
            <a:endParaRPr lang="en-US" altLang="en-US"/>
          </a:p>
          <a:p>
            <a:endParaRPr lang="en-US" altLang="en-US"/>
          </a:p>
        </p:txBody>
      </p:sp>
      <p:sp>
        <p:nvSpPr>
          <p:cNvPr id="10244" name="Slide Number Placeholder 3">
            <a:extLst>
              <a:ext uri="{FF2B5EF4-FFF2-40B4-BE49-F238E27FC236}">
                <a16:creationId xmlns:a16="http://schemas.microsoft.com/office/drawing/2014/main" id="{76A5D810-1649-2783-3DDC-E700C635230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668A461-C5A6-41B1-8772-655167E0CE0A}" type="slidenum">
              <a:rPr lang="en-US" altLang="en-US" smtClean="0">
                <a:latin typeface="Arial" panose="020B0604020202020204" pitchFamily="34" charset="0"/>
              </a:rPr>
              <a:pPr fontAlgn="base">
                <a:spcBef>
                  <a:spcPct val="0"/>
                </a:spcBef>
                <a:spcAft>
                  <a:spcPct val="0"/>
                </a:spcAft>
              </a:pPr>
              <a:t>5</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4CEEDFF2-840F-462A-8DD4-F672F5D67A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defRPr>
            </a:lvl9pPr>
          </a:lstStyle>
          <a:p>
            <a:pPr fontAlgn="base">
              <a:spcBef>
                <a:spcPct val="0"/>
              </a:spcBef>
              <a:spcAft>
                <a:spcPct val="0"/>
              </a:spcAft>
            </a:pPr>
            <a:fld id="{78983E1F-A9A3-4232-B5F8-64C9C6DC818C}" type="slidenum">
              <a:rPr lang="en-US" altLang="en-US" smtClean="0"/>
              <a:pPr fontAlgn="base">
                <a:spcBef>
                  <a:spcPct val="0"/>
                </a:spcBef>
                <a:spcAft>
                  <a:spcPct val="0"/>
                </a:spcAft>
              </a:pPr>
              <a:t>6</a:t>
            </a:fld>
            <a:endParaRPr lang="en-US" altLang="en-US"/>
          </a:p>
        </p:txBody>
      </p:sp>
      <p:sp>
        <p:nvSpPr>
          <p:cNvPr id="24579" name="Rectangle 2">
            <a:extLst>
              <a:ext uri="{FF2B5EF4-FFF2-40B4-BE49-F238E27FC236}">
                <a16:creationId xmlns:a16="http://schemas.microsoft.com/office/drawing/2014/main" id="{6088EE3A-A910-4752-7E1C-E8C5369DEED0}"/>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2BA95699-D2D6-219D-A59D-CA7EFFEEE5E6}"/>
              </a:ext>
            </a:extLst>
          </p:cNvPr>
          <p:cNvSpPr>
            <a:spLocks noGrp="1" noChangeArrowheads="1"/>
          </p:cNvSpPr>
          <p:nvPr>
            <p:ph type="body" idx="1"/>
          </p:nvPr>
        </p:nvSpPr>
        <p:spPr>
          <a:xfrm>
            <a:off x="914400" y="4424886"/>
            <a:ext cx="5029200" cy="419123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A7C12DC-124D-97AF-4360-0173FC994400}"/>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623F7207-0208-ABB3-DB63-3DF10477108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This graphic illustrates the two beta particle decay modes for cobalt-60.</a:t>
            </a:r>
          </a:p>
          <a:p>
            <a:endParaRPr lang="en-US" altLang="en-US"/>
          </a:p>
          <a:p>
            <a:r>
              <a:rPr lang="en-US" altLang="en-US"/>
              <a:t>Both decay modes produce nickel-60 with its nucleus in an elevated energy state.</a:t>
            </a:r>
          </a:p>
          <a:p>
            <a:endParaRPr lang="en-US" altLang="en-US"/>
          </a:p>
          <a:p>
            <a:r>
              <a:rPr lang="en-US" altLang="en-US"/>
              <a:t>To get to the ground energy state, the nickel-60 nucleus emits one or two gamma-rays.</a:t>
            </a:r>
          </a:p>
          <a:p>
            <a:endParaRPr lang="en-US" altLang="en-US"/>
          </a:p>
        </p:txBody>
      </p:sp>
      <p:sp>
        <p:nvSpPr>
          <p:cNvPr id="28676" name="Slide Number Placeholder 3">
            <a:extLst>
              <a:ext uri="{FF2B5EF4-FFF2-40B4-BE49-F238E27FC236}">
                <a16:creationId xmlns:a16="http://schemas.microsoft.com/office/drawing/2014/main" id="{200068B4-BFD0-D777-1411-859AC298392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defTabSz="4572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4572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4572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457200" eaLnBrk="0" fontAlgn="base" hangingPunct="0">
              <a:spcBef>
                <a:spcPct val="30000"/>
              </a:spcBef>
              <a:spcAft>
                <a:spcPct val="0"/>
              </a:spcAft>
              <a:defRPr sz="1200">
                <a:solidFill>
                  <a:schemeClr val="tx1"/>
                </a:solidFill>
                <a:latin typeface="Arial" panose="020B0604020202020204" pitchFamily="34" charset="0"/>
              </a:defRPr>
            </a:lvl9pPr>
          </a:lstStyle>
          <a:p>
            <a:pPr fontAlgn="base">
              <a:spcBef>
                <a:spcPct val="0"/>
              </a:spcBef>
              <a:spcAft>
                <a:spcPct val="0"/>
              </a:spcAft>
            </a:pPr>
            <a:fld id="{8FA60761-D630-4F93-ADB1-21794B6D9CDE}" type="slidenum">
              <a:rPr lang="en-US" altLang="en-US" smtClean="0"/>
              <a:pPr fontAlgn="base">
                <a:spcBef>
                  <a:spcPct val="0"/>
                </a:spcBef>
                <a:spcAft>
                  <a:spcPct val="0"/>
                </a:spcAft>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8BF41287-0B06-8371-45BE-9396710F8E3E}"/>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67DBA765-0330-34EF-FE1E-67CC05175B7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Radioisotope – short for radioactive isotope</a:t>
            </a:r>
          </a:p>
          <a:p>
            <a:endParaRPr lang="en-US" altLang="en-US" dirty="0"/>
          </a:p>
          <a:p>
            <a:r>
              <a:rPr lang="en-US" altLang="en-US" dirty="0"/>
              <a:t>Decay constant – probability per unit time that a decay will occur</a:t>
            </a:r>
          </a:p>
          <a:p>
            <a:endParaRPr lang="en-US" altLang="en-US" dirty="0"/>
          </a:p>
          <a:p>
            <a:r>
              <a:rPr lang="en-US" altLang="en-US" dirty="0"/>
              <a:t>Disintegrations per second is the same as radioactive decays per second.</a:t>
            </a:r>
          </a:p>
          <a:p>
            <a:endParaRPr lang="en-US" altLang="en-US" dirty="0"/>
          </a:p>
          <a:p>
            <a:r>
              <a:rPr lang="en-US" altLang="en-US" dirty="0"/>
              <a:t>Since the number of atoms of a particular radioisotope decreases with time, as atoms decay, the activity of a radioisotope decreases with time.</a:t>
            </a:r>
          </a:p>
        </p:txBody>
      </p:sp>
      <p:sp>
        <p:nvSpPr>
          <p:cNvPr id="32772" name="Slide Number Placeholder 3">
            <a:extLst>
              <a:ext uri="{FF2B5EF4-FFF2-40B4-BE49-F238E27FC236}">
                <a16:creationId xmlns:a16="http://schemas.microsoft.com/office/drawing/2014/main" id="{09787626-229A-FDB9-831B-18F322B7752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2107889-6B5C-4CAB-868B-AF77167D1CDF}" type="slidenum">
              <a:rPr lang="en-US" altLang="en-US" smtClean="0">
                <a:latin typeface="Arial" panose="020B0604020202020204" pitchFamily="34" charset="0"/>
              </a:rPr>
              <a:pPr fontAlgn="base">
                <a:spcBef>
                  <a:spcPct val="0"/>
                </a:spcBef>
                <a:spcAft>
                  <a:spcPct val="0"/>
                </a:spcAft>
              </a:pPr>
              <a:t>8</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58A194F9-AF12-68F0-EA86-3CAE00351B94}"/>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8CE2B4D6-760D-473D-A2D1-87823F52442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dirty="0">
                <a:solidFill>
                  <a:srgbClr val="222222"/>
                </a:solidFill>
                <a:ea typeface="Times New Roman" panose="02020603050405020304" pitchFamily="18" charset="0"/>
                <a:cs typeface="Arial" panose="020B0604020202020204" pitchFamily="34" charset="0"/>
              </a:rPr>
              <a:t>Given the same number of atoms (N)</a:t>
            </a:r>
            <a:r>
              <a:rPr lang="en-US" altLang="en-US" dirty="0">
                <a:solidFill>
                  <a:srgbClr val="222222"/>
                </a:solidFill>
                <a:ea typeface="Times New Roman" panose="02020603050405020304" pitchFamily="18" charset="0"/>
                <a:cs typeface="Arial" panose="020B0604020202020204" pitchFamily="34" charset="0"/>
              </a:rPr>
              <a:t>, radioactive isotopes with short half-lives (or large decay constants) have a higher activity than isotopes with long half-lives (or small decay constants) because more short-lived atoms undergo radioactive decay than long-lived atoms in a given amount of time.</a:t>
            </a:r>
          </a:p>
          <a:p>
            <a:endParaRPr lang="en-US" altLang="en-US" dirty="0">
              <a:solidFill>
                <a:srgbClr val="222222"/>
              </a:solidFill>
              <a:ea typeface="Calibri" panose="020F0502020204030204" pitchFamily="34" charset="0"/>
              <a:cs typeface="Arial" panose="020B0604020202020204" pitchFamily="34" charset="0"/>
            </a:endParaRPr>
          </a:p>
          <a:p>
            <a:r>
              <a:rPr lang="en-US" altLang="en-US" dirty="0">
                <a:solidFill>
                  <a:srgbClr val="222222"/>
                </a:solidFill>
                <a:ea typeface="Calibri" panose="020F0502020204030204" pitchFamily="34" charset="0"/>
                <a:cs typeface="Arial" panose="020B0604020202020204" pitchFamily="34" charset="0"/>
              </a:rPr>
              <a:t>The higher the activity of a radioactive material, the higher the dose-rate.</a:t>
            </a:r>
          </a:p>
          <a:p>
            <a:endParaRPr lang="en-US" altLang="en-US" dirty="0">
              <a:solidFill>
                <a:srgbClr val="222222"/>
              </a:solidFill>
              <a:ea typeface="Calibri" panose="020F0502020204030204" pitchFamily="34" charset="0"/>
              <a:cs typeface="Arial" panose="020B0604020202020204" pitchFamily="34" charset="0"/>
            </a:endParaRPr>
          </a:p>
          <a:p>
            <a:r>
              <a:rPr lang="en-US" altLang="en-US" u="sng" dirty="0">
                <a:solidFill>
                  <a:srgbClr val="222222"/>
                </a:solidFill>
                <a:ea typeface="Calibri" panose="020F0502020204030204" pitchFamily="34" charset="0"/>
                <a:cs typeface="Arial" panose="020B0604020202020204" pitchFamily="34" charset="0"/>
              </a:rPr>
              <a:t>In a given amount of time</a:t>
            </a:r>
            <a:r>
              <a:rPr lang="en-US" altLang="en-US" dirty="0">
                <a:solidFill>
                  <a:srgbClr val="222222"/>
                </a:solidFill>
                <a:ea typeface="Calibri" panose="020F0502020204030204" pitchFamily="34" charset="0"/>
                <a:cs typeface="Arial" panose="020B0604020202020204" pitchFamily="34" charset="0"/>
              </a:rPr>
              <a:t>, a higher activity source of radioactivity will result in a higher dose than a lower activity source.</a:t>
            </a:r>
            <a:endParaRPr lang="en-US" altLang="en-US" u="sng" dirty="0">
              <a:solidFill>
                <a:srgbClr val="222222"/>
              </a:solidFill>
              <a:ea typeface="Calibri" panose="020F0502020204030204" pitchFamily="34" charset="0"/>
              <a:cs typeface="Arial" panose="020B0604020202020204" pitchFamily="34" charset="0"/>
            </a:endParaRPr>
          </a:p>
        </p:txBody>
      </p:sp>
      <p:sp>
        <p:nvSpPr>
          <p:cNvPr id="34820" name="Slide Number Placeholder 3">
            <a:extLst>
              <a:ext uri="{FF2B5EF4-FFF2-40B4-BE49-F238E27FC236}">
                <a16:creationId xmlns:a16="http://schemas.microsoft.com/office/drawing/2014/main" id="{033F4956-4E3F-33D0-20AE-E1414A7395D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80D9592-2F23-424C-8F1B-04D98924A9D3}" type="slidenum">
              <a:rPr lang="en-US" altLang="en-US" smtClean="0">
                <a:latin typeface="Arial" panose="020B0604020202020204" pitchFamily="34" charset="0"/>
              </a:rPr>
              <a:pPr fontAlgn="base">
                <a:spcBef>
                  <a:spcPct val="0"/>
                </a:spcBef>
                <a:spcAft>
                  <a:spcPct val="0"/>
                </a:spcAft>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BAA742A5-C93C-4D5A-877D-F339D04DBA7E}" type="slidenum">
              <a:rPr lang="en-US" altLang="en-US" smtClean="0"/>
              <a:pPr>
                <a:defRPr/>
              </a:pPr>
              <a:t>‹#›</a:t>
            </a:fld>
            <a:endParaRPr lang="en-US" altLang="en-US"/>
          </a:p>
        </p:txBody>
      </p:sp>
    </p:spTree>
    <p:extLst>
      <p:ext uri="{BB962C8B-B14F-4D97-AF65-F5344CB8AC3E}">
        <p14:creationId xmlns:p14="http://schemas.microsoft.com/office/powerpoint/2010/main" val="3424739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1E56405B-9046-4ADA-983A-1FC4F62FA52E}" type="slidenum">
              <a:rPr lang="en-US" altLang="en-US" smtClean="0"/>
              <a:pPr>
                <a:defRPr/>
              </a:pPr>
              <a:t>‹#›</a:t>
            </a:fld>
            <a:endParaRPr lang="en-US" altLang="en-US"/>
          </a:p>
        </p:txBody>
      </p:sp>
    </p:spTree>
    <p:extLst>
      <p:ext uri="{BB962C8B-B14F-4D97-AF65-F5344CB8AC3E}">
        <p14:creationId xmlns:p14="http://schemas.microsoft.com/office/powerpoint/2010/main" val="291401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1E56405B-9046-4ADA-983A-1FC4F62FA52E}" type="slidenum">
              <a:rPr lang="en-US" altLang="en-US" smtClean="0"/>
              <a:pPr>
                <a:defRPr/>
              </a:pPr>
              <a:t>‹#›</a:t>
            </a:fld>
            <a:endParaRPr lang="en-US"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636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1E56405B-9046-4ADA-983A-1FC4F62FA52E}" type="slidenum">
              <a:rPr lang="en-US" altLang="en-US" smtClean="0"/>
              <a:pPr>
                <a:defRPr/>
              </a:pPr>
              <a:t>‹#›</a:t>
            </a:fld>
            <a:endParaRPr lang="en-US" altLang="en-US"/>
          </a:p>
        </p:txBody>
      </p:sp>
    </p:spTree>
    <p:extLst>
      <p:ext uri="{BB962C8B-B14F-4D97-AF65-F5344CB8AC3E}">
        <p14:creationId xmlns:p14="http://schemas.microsoft.com/office/powerpoint/2010/main" val="1697468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1E56405B-9046-4ADA-983A-1FC4F62FA52E}" type="slidenum">
              <a:rPr lang="en-US" altLang="en-US" smtClean="0"/>
              <a:pPr>
                <a:defRPr/>
              </a:pPr>
              <a:t>‹#›</a:t>
            </a:fld>
            <a:endParaRPr lang="en-US"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31466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1E56405B-9046-4ADA-983A-1FC4F62FA52E}" type="slidenum">
              <a:rPr lang="en-US" altLang="en-US" smtClean="0"/>
              <a:pPr>
                <a:defRPr/>
              </a:pPr>
              <a:t>‹#›</a:t>
            </a:fld>
            <a:endParaRPr lang="en-US" altLang="en-US"/>
          </a:p>
        </p:txBody>
      </p:sp>
    </p:spTree>
    <p:extLst>
      <p:ext uri="{BB962C8B-B14F-4D97-AF65-F5344CB8AC3E}">
        <p14:creationId xmlns:p14="http://schemas.microsoft.com/office/powerpoint/2010/main" val="1927833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B70154B0-2072-4BF6-953B-5E41BDAB085B}" type="slidenum">
              <a:rPr lang="en-US" altLang="en-US" smtClean="0"/>
              <a:pPr>
                <a:defRPr/>
              </a:pPr>
              <a:t>‹#›</a:t>
            </a:fld>
            <a:endParaRPr lang="en-US" altLang="en-US"/>
          </a:p>
        </p:txBody>
      </p:sp>
    </p:spTree>
    <p:extLst>
      <p:ext uri="{BB962C8B-B14F-4D97-AF65-F5344CB8AC3E}">
        <p14:creationId xmlns:p14="http://schemas.microsoft.com/office/powerpoint/2010/main" val="15807374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5D7A5A6-DF1F-4536-90D5-B6DC111AFFF9}" type="slidenum">
              <a:rPr lang="en-US" altLang="en-US" smtClean="0"/>
              <a:pPr>
                <a:defRPr/>
              </a:pPr>
              <a:t>‹#›</a:t>
            </a:fld>
            <a:endParaRPr lang="en-US" altLang="en-US"/>
          </a:p>
        </p:txBody>
      </p:sp>
    </p:spTree>
    <p:extLst>
      <p:ext uri="{BB962C8B-B14F-4D97-AF65-F5344CB8AC3E}">
        <p14:creationId xmlns:p14="http://schemas.microsoft.com/office/powerpoint/2010/main" val="685347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rtlCol="0">
            <a:normAutofit/>
          </a:bodyPr>
          <a:lstStyle/>
          <a:p>
            <a:pPr lvl="0"/>
            <a:endParaRPr lang="en-US" noProof="0"/>
          </a:p>
        </p:txBody>
      </p:sp>
      <p:sp>
        <p:nvSpPr>
          <p:cNvPr id="4" name="Date Placeholder 3">
            <a:extLst>
              <a:ext uri="{FF2B5EF4-FFF2-40B4-BE49-F238E27FC236}">
                <a16:creationId xmlns:a16="http://schemas.microsoft.com/office/drawing/2014/main" id="{D9BF368F-C949-BC69-554A-E2C484E7D77F}"/>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A5ACD54-B0A2-388C-EA48-49DEF2FED6F1}"/>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D443359-B00F-C7D6-BE51-536EBF97D6BE}"/>
              </a:ext>
            </a:extLst>
          </p:cNvPr>
          <p:cNvSpPr>
            <a:spLocks noGrp="1"/>
          </p:cNvSpPr>
          <p:nvPr>
            <p:ph type="sldNum" sz="quarter" idx="12"/>
          </p:nvPr>
        </p:nvSpPr>
        <p:spPr/>
        <p:txBody>
          <a:bodyPr/>
          <a:lstStyle>
            <a:lvl1pPr>
              <a:defRPr/>
            </a:lvl1pPr>
          </a:lstStyle>
          <a:p>
            <a:pPr>
              <a:defRPr/>
            </a:pPr>
            <a:fld id="{44B36416-746A-4D16-A575-1DE4D16D328A}" type="slidenum">
              <a:rPr lang="en-US" altLang="en-US"/>
              <a:pPr>
                <a:defRPr/>
              </a:pPr>
              <a:t>‹#›</a:t>
            </a:fld>
            <a:endParaRPr lang="en-US" altLang="en-US"/>
          </a:p>
        </p:txBody>
      </p:sp>
    </p:spTree>
    <p:extLst>
      <p:ext uri="{BB962C8B-B14F-4D97-AF65-F5344CB8AC3E}">
        <p14:creationId xmlns:p14="http://schemas.microsoft.com/office/powerpoint/2010/main" val="3259730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E636E163-05F8-4FB7-99D2-2424CC4A25C6}" type="slidenum">
              <a:rPr lang="en-US" altLang="en-US" smtClean="0"/>
              <a:pPr>
                <a:defRPr/>
              </a:pPr>
              <a:t>‹#›</a:t>
            </a:fld>
            <a:endParaRPr lang="en-US" altLang="en-US"/>
          </a:p>
        </p:txBody>
      </p:sp>
    </p:spTree>
    <p:extLst>
      <p:ext uri="{BB962C8B-B14F-4D97-AF65-F5344CB8AC3E}">
        <p14:creationId xmlns:p14="http://schemas.microsoft.com/office/powerpoint/2010/main" val="590657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9C6D882-7892-412A-B9DB-73221DA9B595}" type="slidenum">
              <a:rPr lang="en-US" altLang="en-US" smtClean="0"/>
              <a:pPr>
                <a:defRPr/>
              </a:pPr>
              <a:t>‹#›</a:t>
            </a:fld>
            <a:endParaRPr lang="en-US" altLang="en-US"/>
          </a:p>
        </p:txBody>
      </p:sp>
    </p:spTree>
    <p:extLst>
      <p:ext uri="{BB962C8B-B14F-4D97-AF65-F5344CB8AC3E}">
        <p14:creationId xmlns:p14="http://schemas.microsoft.com/office/powerpoint/2010/main" val="2673864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A199D87F-6BE5-457B-B9E9-94922A9FFB3E}" type="slidenum">
              <a:rPr lang="en-US" altLang="en-US" smtClean="0"/>
              <a:pPr>
                <a:defRPr/>
              </a:pPr>
              <a:t>‹#›</a:t>
            </a:fld>
            <a:endParaRPr lang="en-US" altLang="en-US"/>
          </a:p>
        </p:txBody>
      </p:sp>
    </p:spTree>
    <p:extLst>
      <p:ext uri="{BB962C8B-B14F-4D97-AF65-F5344CB8AC3E}">
        <p14:creationId xmlns:p14="http://schemas.microsoft.com/office/powerpoint/2010/main" val="1159795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1FAA99AE-A79B-4CD3-891B-78B83940ECF6}" type="slidenum">
              <a:rPr lang="en-US" altLang="en-US" smtClean="0"/>
              <a:pPr>
                <a:defRPr/>
              </a:pPr>
              <a:t>‹#›</a:t>
            </a:fld>
            <a:endParaRPr lang="en-US" altLang="en-US"/>
          </a:p>
        </p:txBody>
      </p:sp>
    </p:spTree>
    <p:extLst>
      <p:ext uri="{BB962C8B-B14F-4D97-AF65-F5344CB8AC3E}">
        <p14:creationId xmlns:p14="http://schemas.microsoft.com/office/powerpoint/2010/main" val="3175819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pPr>
              <a:defRPr/>
            </a:pPr>
            <a:fld id="{6AAAD672-056D-46DD-8A10-26711F4C9427}" type="slidenum">
              <a:rPr lang="en-US" altLang="en-US" smtClean="0"/>
              <a:pPr>
                <a:defRPr/>
              </a:pPr>
              <a:t>‹#›</a:t>
            </a:fld>
            <a:endParaRPr lang="en-US" altLang="en-US"/>
          </a:p>
        </p:txBody>
      </p:sp>
    </p:spTree>
    <p:extLst>
      <p:ext uri="{BB962C8B-B14F-4D97-AF65-F5344CB8AC3E}">
        <p14:creationId xmlns:p14="http://schemas.microsoft.com/office/powerpoint/2010/main" val="2990966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9DF0977C-FC20-4EE3-8347-E7454A03B95F}" type="slidenum">
              <a:rPr lang="en-US" altLang="en-US" smtClean="0"/>
              <a:pPr>
                <a:defRPr/>
              </a:pPr>
              <a:t>‹#›</a:t>
            </a:fld>
            <a:endParaRPr lang="en-US" altLang="en-US"/>
          </a:p>
        </p:txBody>
      </p:sp>
    </p:spTree>
    <p:extLst>
      <p:ext uri="{BB962C8B-B14F-4D97-AF65-F5344CB8AC3E}">
        <p14:creationId xmlns:p14="http://schemas.microsoft.com/office/powerpoint/2010/main" val="2279360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2DD9DE3E-1464-40D9-8185-D79A4D062547}" type="slidenum">
              <a:rPr lang="en-US" altLang="en-US" smtClean="0"/>
              <a:pPr>
                <a:defRPr/>
              </a:pPr>
              <a:t>‹#›</a:t>
            </a:fld>
            <a:endParaRPr lang="en-US" altLang="en-US"/>
          </a:p>
        </p:txBody>
      </p:sp>
    </p:spTree>
    <p:extLst>
      <p:ext uri="{BB962C8B-B14F-4D97-AF65-F5344CB8AC3E}">
        <p14:creationId xmlns:p14="http://schemas.microsoft.com/office/powerpoint/2010/main" val="2133933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83DAC2A8-BB67-4004-A435-F4335BE2AC8B}" type="slidenum">
              <a:rPr lang="en-US" altLang="en-US" smtClean="0"/>
              <a:pPr>
                <a:defRPr/>
              </a:pPr>
              <a:t>‹#›</a:t>
            </a:fld>
            <a:endParaRPr lang="en-US" altLang="en-US"/>
          </a:p>
        </p:txBody>
      </p:sp>
    </p:spTree>
    <p:extLst>
      <p:ext uri="{BB962C8B-B14F-4D97-AF65-F5344CB8AC3E}">
        <p14:creationId xmlns:p14="http://schemas.microsoft.com/office/powerpoint/2010/main" val="111155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1E56405B-9046-4ADA-983A-1FC4F62FA52E}" type="slidenum">
              <a:rPr lang="en-US" altLang="en-US" smtClean="0"/>
              <a:pPr>
                <a:defRPr/>
              </a:pPr>
              <a:t>‹#›</a:t>
            </a:fld>
            <a:endParaRPr lang="en-US" altLang="en-US"/>
          </a:p>
        </p:txBody>
      </p:sp>
    </p:spTree>
    <p:extLst>
      <p:ext uri="{BB962C8B-B14F-4D97-AF65-F5344CB8AC3E}">
        <p14:creationId xmlns:p14="http://schemas.microsoft.com/office/powerpoint/2010/main" val="3477498736"/>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3"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File:Cobalt-60_Decay_Scheme.sv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2698CAF-553B-E209-1997-6FE7E02EDBAC}"/>
              </a:ext>
            </a:extLst>
          </p:cNvPr>
          <p:cNvSpPr>
            <a:spLocks noGrp="1" noChangeArrowheads="1"/>
          </p:cNvSpPr>
          <p:nvPr>
            <p:ph type="ctrTitle"/>
          </p:nvPr>
        </p:nvSpPr>
        <p:spPr>
          <a:xfrm>
            <a:off x="685800" y="2286000"/>
            <a:ext cx="7772400" cy="914400"/>
          </a:xfrm>
        </p:spPr>
        <p:txBody>
          <a:bodyPr/>
          <a:lstStyle/>
          <a:p>
            <a:pPr algn="ctr" eaLnBrk="1" hangingPunct="1"/>
            <a:r>
              <a:rPr lang="en-US" altLang="en-US" sz="4000" dirty="0">
                <a:solidFill>
                  <a:schemeClr val="tx1"/>
                </a:solidFill>
                <a:latin typeface="Arial" panose="020B0604020202020204" pitchFamily="34" charset="0"/>
                <a:cs typeface="Arial" panose="020B0604020202020204" pitchFamily="34" charset="0"/>
              </a:rPr>
              <a:t>Understanding Ionizing Radiation</a:t>
            </a:r>
          </a:p>
        </p:txBody>
      </p:sp>
      <p:sp>
        <p:nvSpPr>
          <p:cNvPr id="3076" name="Text Box 4">
            <a:extLst>
              <a:ext uri="{FF2B5EF4-FFF2-40B4-BE49-F238E27FC236}">
                <a16:creationId xmlns:a16="http://schemas.microsoft.com/office/drawing/2014/main" id="{C6D4A514-FF8B-7585-4EF4-17997548BE9F}"/>
              </a:ext>
            </a:extLst>
          </p:cNvPr>
          <p:cNvSpPr txBox="1">
            <a:spLocks noChangeArrowheads="1"/>
          </p:cNvSpPr>
          <p:nvPr/>
        </p:nvSpPr>
        <p:spPr bwMode="auto">
          <a:xfrm>
            <a:off x="2743200" y="3667540"/>
            <a:ext cx="34290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2000" dirty="0">
                <a:latin typeface="Arial" panose="020B0604020202020204" pitchFamily="34" charset="0"/>
              </a:rPr>
              <a:t>Jeffrey A. Mahn</a:t>
            </a:r>
          </a:p>
          <a:p>
            <a:pPr algn="ctr" eaLnBrk="1" hangingPunct="1">
              <a:lnSpc>
                <a:spcPct val="100000"/>
              </a:lnSpc>
              <a:spcBef>
                <a:spcPct val="0"/>
              </a:spcBef>
              <a:buFontTx/>
              <a:buNone/>
            </a:pPr>
            <a:r>
              <a:rPr lang="en-US" altLang="en-US" sz="2000" dirty="0">
                <a:latin typeface="Arial" panose="020B0604020202020204" pitchFamily="34" charset="0"/>
              </a:rPr>
              <a:t>Nuclear Engineer (Retired)</a:t>
            </a:r>
          </a:p>
          <a:p>
            <a:pPr algn="ctr" eaLnBrk="1" hangingPunct="1">
              <a:lnSpc>
                <a:spcPct val="100000"/>
              </a:lnSpc>
              <a:spcBef>
                <a:spcPct val="0"/>
              </a:spcBef>
              <a:buFontTx/>
              <a:buNone/>
            </a:pPr>
            <a:r>
              <a:rPr lang="en-US" altLang="en-US" sz="2000" dirty="0">
                <a:latin typeface="Arial" panose="020B0604020202020204" pitchFamily="34" charset="0"/>
              </a:rPr>
              <a:t>Albuquerque, NM USA</a:t>
            </a:r>
          </a:p>
          <a:p>
            <a:pPr algn="ctr" eaLnBrk="1" hangingPunct="1">
              <a:lnSpc>
                <a:spcPct val="100000"/>
              </a:lnSpc>
              <a:spcBef>
                <a:spcPct val="0"/>
              </a:spcBef>
              <a:buFontTx/>
              <a:buNone/>
            </a:pPr>
            <a:r>
              <a:rPr lang="en-US" altLang="en-US" sz="2000" dirty="0">
                <a:latin typeface="Arial" panose="020B0604020202020204" pitchFamily="34" charset="0"/>
              </a:rPr>
              <a:t>jamahn47@gmail.com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5FA3E-D93E-5BB4-818D-69E9D7655CD9}"/>
            </a:ext>
          </a:extLst>
        </p:cNvPr>
        <p:cNvGrpSpPr/>
        <p:nvPr/>
      </p:nvGrpSpPr>
      <p:grpSpPr>
        <a:xfrm>
          <a:off x="0" y="0"/>
          <a:ext cx="0" cy="0"/>
          <a:chOff x="0" y="0"/>
          <a:chExt cx="0" cy="0"/>
        </a:xfrm>
      </p:grpSpPr>
      <p:sp>
        <p:nvSpPr>
          <p:cNvPr id="33794" name="Title 1">
            <a:extLst>
              <a:ext uri="{FF2B5EF4-FFF2-40B4-BE49-F238E27FC236}">
                <a16:creationId xmlns:a16="http://schemas.microsoft.com/office/drawing/2014/main" id="{E9CCF079-E5F6-2B88-0F6A-BC5CA02DB5B0}"/>
              </a:ext>
            </a:extLst>
          </p:cNvPr>
          <p:cNvSpPr>
            <a:spLocks noGrp="1" noChangeArrowheads="1"/>
          </p:cNvSpPr>
          <p:nvPr>
            <p:ph type="title"/>
          </p:nvPr>
        </p:nvSpPr>
        <p:spPr>
          <a:xfrm>
            <a:off x="521110" y="725557"/>
            <a:ext cx="8229600" cy="762000"/>
          </a:xfrm>
        </p:spPr>
        <p:txBody>
          <a:bodyPr/>
          <a:lstStyle/>
          <a:p>
            <a:pPr algn="ctr" eaLnBrk="1" hangingPunct="1">
              <a:lnSpc>
                <a:spcPct val="100000"/>
              </a:lnSpc>
              <a:spcBef>
                <a:spcPct val="0"/>
              </a:spcBef>
              <a:buFontTx/>
              <a:buNone/>
            </a:pPr>
            <a:r>
              <a:rPr lang="en-US" altLang="en-US" sz="3600" dirty="0">
                <a:solidFill>
                  <a:schemeClr val="tx1"/>
                </a:solidFill>
                <a:latin typeface="Arial" panose="020B0604020202020204" pitchFamily="34" charset="0"/>
                <a:cs typeface="Arial" panose="020B0604020202020204" pitchFamily="34" charset="0"/>
              </a:rPr>
              <a:t>Natural Radiation Exposures</a:t>
            </a:r>
          </a:p>
        </p:txBody>
      </p:sp>
      <p:sp>
        <p:nvSpPr>
          <p:cNvPr id="32771" name="Content Placeholder 2">
            <a:extLst>
              <a:ext uri="{FF2B5EF4-FFF2-40B4-BE49-F238E27FC236}">
                <a16:creationId xmlns:a16="http://schemas.microsoft.com/office/drawing/2014/main" id="{85782B63-B528-B584-4472-83FDAD3A5B08}"/>
              </a:ext>
            </a:extLst>
          </p:cNvPr>
          <p:cNvSpPr>
            <a:spLocks noGrp="1" noChangeArrowheads="1"/>
          </p:cNvSpPr>
          <p:nvPr>
            <p:ph idx="1"/>
          </p:nvPr>
        </p:nvSpPr>
        <p:spPr>
          <a:xfrm>
            <a:off x="521110" y="1752600"/>
            <a:ext cx="7632290" cy="4343400"/>
          </a:xfrm>
        </p:spPr>
        <p:txBody>
          <a:bodyPr rtlCol="0">
            <a:normAutofit/>
          </a:bodyPr>
          <a:lstStyle/>
          <a:p>
            <a:pPr eaLnBrk="1" fontAlgn="auto" hangingPunct="1">
              <a:spcBef>
                <a:spcPct val="50000"/>
              </a:spcBef>
              <a:spcAft>
                <a:spcPts val="0"/>
              </a:spcAft>
              <a:defRPr/>
            </a:pPr>
            <a:r>
              <a:rPr lang="en-US" altLang="en-US" sz="2400" dirty="0"/>
              <a:t>Radioactive </a:t>
            </a:r>
            <a:r>
              <a:rPr lang="en-US" altLang="en-US" sz="2400" dirty="0">
                <a:latin typeface="+mn-lt"/>
              </a:rPr>
              <a:t>content of Earth’s crust responsible for</a:t>
            </a:r>
          </a:p>
          <a:p>
            <a:pPr eaLnBrk="1" fontAlgn="auto" hangingPunct="1">
              <a:spcBef>
                <a:spcPts val="0"/>
              </a:spcBef>
              <a:spcAft>
                <a:spcPts val="0"/>
              </a:spcAft>
              <a:buFontTx/>
              <a:buNone/>
              <a:defRPr/>
            </a:pPr>
            <a:r>
              <a:rPr lang="en-US" altLang="en-US" sz="2400" dirty="0">
                <a:latin typeface="+mn-lt"/>
              </a:rPr>
              <a:t>    about 65% of natural radiation exposure (mostly</a:t>
            </a:r>
          </a:p>
          <a:p>
            <a:pPr eaLnBrk="1" fontAlgn="auto" hangingPunct="1">
              <a:spcBef>
                <a:spcPts val="0"/>
              </a:spcBef>
              <a:spcAft>
                <a:spcPts val="0"/>
              </a:spcAft>
              <a:buFontTx/>
              <a:buNone/>
              <a:defRPr/>
            </a:pPr>
            <a:r>
              <a:rPr lang="en-US" altLang="en-US" sz="2400" dirty="0">
                <a:latin typeface="+mn-lt"/>
              </a:rPr>
              <a:t>    from radon)</a:t>
            </a:r>
          </a:p>
          <a:p>
            <a:pPr eaLnBrk="1" fontAlgn="auto" hangingPunct="1">
              <a:spcBef>
                <a:spcPts val="600"/>
              </a:spcBef>
              <a:spcAft>
                <a:spcPts val="0"/>
              </a:spcAft>
              <a:defRPr/>
            </a:pPr>
            <a:r>
              <a:rPr lang="en-US" altLang="en-US" sz="2400" dirty="0"/>
              <a:t>Areas </a:t>
            </a:r>
            <a:r>
              <a:rPr lang="en-US" altLang="en-US" sz="2400" dirty="0">
                <a:latin typeface="+mn-lt"/>
              </a:rPr>
              <a:t>in the world where natural background radiation much higher than in U.S. (350 mrem/yr average)</a:t>
            </a:r>
            <a:endParaRPr lang="en-US" altLang="en-US" sz="2000" dirty="0">
              <a:cs typeface="Arial" panose="020B0604020202020204" pitchFamily="34" charset="0"/>
            </a:endParaRPr>
          </a:p>
          <a:p>
            <a:pPr lvl="1" eaLnBrk="1" fontAlgn="auto" hangingPunct="1">
              <a:spcBef>
                <a:spcPts val="600"/>
              </a:spcBef>
              <a:spcAft>
                <a:spcPts val="0"/>
              </a:spcAft>
              <a:buFont typeface="Calibri" panose="020F0502020204030204" pitchFamily="34" charset="0"/>
              <a:buChar char="―"/>
              <a:defRPr/>
            </a:pPr>
            <a:r>
              <a:rPr lang="en-US" altLang="en-US" sz="2000" dirty="0">
                <a:cs typeface="Arial" panose="020B0604020202020204" pitchFamily="34" charset="0"/>
              </a:rPr>
              <a:t> </a:t>
            </a:r>
            <a:r>
              <a:rPr lang="en-US" altLang="en-US" sz="2000" u="sng" dirty="0">
                <a:cs typeface="Arial" panose="020B0604020202020204" pitchFamily="34" charset="0"/>
              </a:rPr>
              <a:t>average</a:t>
            </a:r>
            <a:r>
              <a:rPr lang="en-US" altLang="en-US" sz="2000" dirty="0">
                <a:cs typeface="Arial" panose="020B0604020202020204" pitchFamily="34" charset="0"/>
              </a:rPr>
              <a:t> </a:t>
            </a:r>
            <a:r>
              <a:rPr lang="en-US" altLang="en-US" sz="2000" dirty="0">
                <a:latin typeface="+mn-lt"/>
              </a:rPr>
              <a:t>annual dose in </a:t>
            </a:r>
            <a:r>
              <a:rPr lang="en-US" altLang="en-US" sz="2000" dirty="0" err="1">
                <a:latin typeface="+mn-lt"/>
              </a:rPr>
              <a:t>Araxa</a:t>
            </a:r>
            <a:r>
              <a:rPr lang="en-US" altLang="en-US" sz="2000" dirty="0">
                <a:latin typeface="+mn-lt"/>
              </a:rPr>
              <a:t>, Brazil is 2,500 mrem</a:t>
            </a:r>
            <a:r>
              <a:rPr lang="en-US" altLang="en-US" sz="2000" dirty="0">
                <a:cs typeface="Arial" panose="020B0604020202020204" pitchFamily="34" charset="0"/>
              </a:rPr>
              <a:t> </a:t>
            </a:r>
          </a:p>
          <a:p>
            <a:pPr marL="800100" lvl="1" indent="-342900" eaLnBrk="1" fontAlgn="auto" hangingPunct="1">
              <a:spcBef>
                <a:spcPts val="600"/>
              </a:spcBef>
              <a:spcAft>
                <a:spcPts val="0"/>
              </a:spcAft>
              <a:buFont typeface="Times" panose="02020603050405020304" pitchFamily="18" charset="0"/>
              <a:buChar char="―"/>
              <a:defRPr/>
            </a:pPr>
            <a:r>
              <a:rPr lang="en-US" altLang="en-US" sz="2000" dirty="0">
                <a:cs typeface="Arial" panose="020B0604020202020204" pitchFamily="34" charset="0"/>
              </a:rPr>
              <a:t>annual </a:t>
            </a:r>
            <a:r>
              <a:rPr lang="en-US" altLang="en-US" sz="2000" dirty="0">
                <a:latin typeface="+mn-lt"/>
              </a:rPr>
              <a:t>dose in State of Kerala, India as high as 3,500 mrem</a:t>
            </a:r>
          </a:p>
          <a:p>
            <a:pPr marL="800100" lvl="1" indent="-342900" eaLnBrk="1" fontAlgn="auto" hangingPunct="1">
              <a:spcBef>
                <a:spcPct val="25000"/>
              </a:spcBef>
              <a:spcAft>
                <a:spcPts val="0"/>
              </a:spcAft>
              <a:buFont typeface="Times" panose="02020603050405020304" pitchFamily="18" charset="0"/>
              <a:buChar char="―"/>
              <a:defRPr/>
            </a:pPr>
            <a:r>
              <a:rPr lang="en-US" altLang="en-US" sz="2000" dirty="0">
                <a:cs typeface="Arial" panose="020B0604020202020204" pitchFamily="34" charset="0"/>
              </a:rPr>
              <a:t>annual </a:t>
            </a:r>
            <a:r>
              <a:rPr lang="en-US" altLang="en-US" sz="2000" dirty="0">
                <a:latin typeface="+mn-lt"/>
              </a:rPr>
              <a:t>dose in </a:t>
            </a:r>
            <a:r>
              <a:rPr lang="en-US" altLang="en-US" sz="2000" dirty="0" err="1">
                <a:latin typeface="+mn-lt"/>
              </a:rPr>
              <a:t>Guarapari</a:t>
            </a:r>
            <a:r>
              <a:rPr lang="en-US" altLang="en-US" sz="2000" dirty="0">
                <a:latin typeface="+mn-lt"/>
              </a:rPr>
              <a:t>, Brazil as high as 17,500 mrem</a:t>
            </a:r>
          </a:p>
          <a:p>
            <a:pPr marL="800100" lvl="1" indent="-342900" eaLnBrk="1" fontAlgn="auto" hangingPunct="1">
              <a:spcBef>
                <a:spcPct val="25000"/>
              </a:spcBef>
              <a:spcAft>
                <a:spcPts val="0"/>
              </a:spcAft>
              <a:buFont typeface="Times" panose="02020603050405020304" pitchFamily="18" charset="0"/>
              <a:buChar char="―"/>
              <a:defRPr/>
            </a:pPr>
            <a:r>
              <a:rPr lang="en-US" altLang="en-US" sz="2000" dirty="0">
                <a:cs typeface="Arial" panose="020B0604020202020204" pitchFamily="34" charset="0"/>
              </a:rPr>
              <a:t>annual </a:t>
            </a:r>
            <a:r>
              <a:rPr lang="en-US" altLang="en-US" sz="2000" dirty="0">
                <a:latin typeface="+mn-lt"/>
              </a:rPr>
              <a:t>dose in Ramsar, Iran as high as 26,000 mrem</a:t>
            </a:r>
          </a:p>
          <a:p>
            <a:pPr lvl="1" eaLnBrk="1" fontAlgn="auto" hangingPunct="1">
              <a:spcBef>
                <a:spcPts val="600"/>
              </a:spcBef>
              <a:spcAft>
                <a:spcPts val="0"/>
              </a:spcAft>
              <a:buFont typeface="Calibri" panose="020F0502020204030204" pitchFamily="34" charset="0"/>
              <a:buChar char="―"/>
              <a:defRPr/>
            </a:pPr>
            <a:endParaRPr lang="en-US" altLang="en-US" sz="2000" dirty="0">
              <a:cs typeface="Arial" panose="020B0604020202020204" pitchFamily="34" charset="0"/>
            </a:endParaRPr>
          </a:p>
        </p:txBody>
      </p:sp>
      <p:sp>
        <p:nvSpPr>
          <p:cNvPr id="3" name="TextBox 2">
            <a:extLst>
              <a:ext uri="{FF2B5EF4-FFF2-40B4-BE49-F238E27FC236}">
                <a16:creationId xmlns:a16="http://schemas.microsoft.com/office/drawing/2014/main" id="{C3A35F76-8BFE-6525-3211-CB728A447889}"/>
              </a:ext>
            </a:extLst>
          </p:cNvPr>
          <p:cNvSpPr txBox="1"/>
          <p:nvPr/>
        </p:nvSpPr>
        <p:spPr>
          <a:xfrm>
            <a:off x="381000" y="6518485"/>
            <a:ext cx="457200" cy="369332"/>
          </a:xfrm>
          <a:prstGeom prst="rect">
            <a:avLst/>
          </a:prstGeom>
          <a:noFill/>
        </p:spPr>
        <p:txBody>
          <a:bodyPr wrap="square">
            <a:spAutoFit/>
          </a:bodyPr>
          <a:lstStyle/>
          <a:p>
            <a:r>
              <a:rPr lang="en-US" dirty="0">
                <a:solidFill>
                  <a:srgbClr val="FF0000"/>
                </a:solidFill>
              </a:rPr>
              <a:t>10</a:t>
            </a:r>
          </a:p>
        </p:txBody>
      </p:sp>
    </p:spTree>
    <p:extLst>
      <p:ext uri="{BB962C8B-B14F-4D97-AF65-F5344CB8AC3E}">
        <p14:creationId xmlns:p14="http://schemas.microsoft.com/office/powerpoint/2010/main" val="235118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CB7FA-8B33-69F3-4B04-8492543FCB16}"/>
            </a:ext>
          </a:extLst>
        </p:cNvPr>
        <p:cNvGrpSpPr/>
        <p:nvPr/>
      </p:nvGrpSpPr>
      <p:grpSpPr>
        <a:xfrm>
          <a:off x="0" y="0"/>
          <a:ext cx="0" cy="0"/>
          <a:chOff x="0" y="0"/>
          <a:chExt cx="0" cy="0"/>
        </a:xfrm>
      </p:grpSpPr>
      <p:sp>
        <p:nvSpPr>
          <p:cNvPr id="33794" name="Title 1">
            <a:extLst>
              <a:ext uri="{FF2B5EF4-FFF2-40B4-BE49-F238E27FC236}">
                <a16:creationId xmlns:a16="http://schemas.microsoft.com/office/drawing/2014/main" id="{AEFCDABD-7BC9-64DB-0663-FEB5A16E0328}"/>
              </a:ext>
            </a:extLst>
          </p:cNvPr>
          <p:cNvSpPr>
            <a:spLocks noGrp="1" noChangeArrowheads="1"/>
          </p:cNvSpPr>
          <p:nvPr>
            <p:ph type="title"/>
          </p:nvPr>
        </p:nvSpPr>
        <p:spPr>
          <a:xfrm>
            <a:off x="457200" y="457200"/>
            <a:ext cx="8229600" cy="762000"/>
          </a:xfrm>
        </p:spPr>
        <p:txBody>
          <a:bodyPr/>
          <a:lstStyle/>
          <a:p>
            <a:pPr algn="ctr" eaLnBrk="1" hangingPunct="1">
              <a:lnSpc>
                <a:spcPct val="100000"/>
              </a:lnSpc>
              <a:spcBef>
                <a:spcPct val="50000"/>
              </a:spcBef>
              <a:buFontTx/>
              <a:buNone/>
            </a:pPr>
            <a:r>
              <a:rPr lang="en-US" altLang="en-US" sz="3600" dirty="0">
                <a:solidFill>
                  <a:schemeClr val="tx1"/>
                </a:solidFill>
                <a:latin typeface="Arial" panose="020B0604020202020204" pitchFamily="34" charset="0"/>
                <a:ea typeface="MS PGothic" panose="020B0600070205080204" pitchFamily="34" charset="-128"/>
                <a:cs typeface="Arial" panose="020B0604020202020204" pitchFamily="34" charset="0"/>
              </a:rPr>
              <a:t>How much is a millirem (mrem)?</a:t>
            </a:r>
          </a:p>
        </p:txBody>
      </p:sp>
      <p:sp>
        <p:nvSpPr>
          <p:cNvPr id="32771" name="Content Placeholder 2">
            <a:extLst>
              <a:ext uri="{FF2B5EF4-FFF2-40B4-BE49-F238E27FC236}">
                <a16:creationId xmlns:a16="http://schemas.microsoft.com/office/drawing/2014/main" id="{8CCF8340-AD21-03A5-44CA-276484A011FA}"/>
              </a:ext>
            </a:extLst>
          </p:cNvPr>
          <p:cNvSpPr>
            <a:spLocks noGrp="1" noChangeArrowheads="1"/>
          </p:cNvSpPr>
          <p:nvPr>
            <p:ph idx="1"/>
          </p:nvPr>
        </p:nvSpPr>
        <p:spPr>
          <a:xfrm>
            <a:off x="609600" y="1447800"/>
            <a:ext cx="7632290" cy="4724400"/>
          </a:xfrm>
        </p:spPr>
        <p:txBody>
          <a:bodyPr rtlCol="0">
            <a:normAutofit/>
          </a:bodyPr>
          <a:lstStyle/>
          <a:p>
            <a:pPr eaLnBrk="1" fontAlgn="auto" hangingPunct="1">
              <a:spcBef>
                <a:spcPct val="50000"/>
              </a:spcBef>
              <a:spcAft>
                <a:spcPts val="0"/>
              </a:spcAft>
              <a:defRPr/>
            </a:pPr>
            <a:r>
              <a:rPr lang="en-US" altLang="en-US" sz="2400" dirty="0"/>
              <a:t>Assume </a:t>
            </a:r>
            <a:r>
              <a:rPr lang="en-US" altLang="en-US" sz="2400" dirty="0">
                <a:latin typeface="+mn-lt"/>
                <a:ea typeface="MS PGothic" panose="020B0600070205080204" pitchFamily="34" charset="-128"/>
              </a:rPr>
              <a:t>annual radiation exposure for typical American is 360 mrem</a:t>
            </a:r>
            <a:endParaRPr lang="en-US" altLang="en-US" sz="2400" dirty="0">
              <a:latin typeface="+mn-lt"/>
            </a:endParaRPr>
          </a:p>
          <a:p>
            <a:pPr eaLnBrk="1" fontAlgn="auto" hangingPunct="1">
              <a:spcBef>
                <a:spcPts val="600"/>
              </a:spcBef>
              <a:spcAft>
                <a:spcPts val="0"/>
              </a:spcAft>
              <a:defRPr/>
            </a:pPr>
            <a:r>
              <a:rPr lang="en-US" altLang="en-US" sz="2400" dirty="0">
                <a:ea typeface="MS PGothic" panose="020B0600070205080204" pitchFamily="34" charset="-128"/>
              </a:rPr>
              <a:t>A</a:t>
            </a:r>
            <a:r>
              <a:rPr lang="en-US" altLang="en-US" sz="2400" dirty="0">
                <a:latin typeface="+mn-lt"/>
                <a:ea typeface="MS PGothic" panose="020B0600070205080204" pitchFamily="34" charset="-128"/>
              </a:rPr>
              <a:t>verage dose from watching color TV is 2 mrem each year</a:t>
            </a:r>
            <a:r>
              <a:rPr lang="en-US" altLang="en-US" sz="2400" dirty="0"/>
              <a:t> </a:t>
            </a:r>
          </a:p>
          <a:p>
            <a:pPr eaLnBrk="1" fontAlgn="auto" hangingPunct="1">
              <a:spcBef>
                <a:spcPts val="600"/>
              </a:spcBef>
              <a:spcAft>
                <a:spcPts val="0"/>
              </a:spcAft>
              <a:defRPr/>
            </a:pPr>
            <a:r>
              <a:rPr lang="en-US" altLang="en-US" sz="2400" dirty="0">
                <a:ea typeface="MS PGothic" panose="020B0600070205080204" pitchFamily="34" charset="-128"/>
              </a:rPr>
              <a:t>G</a:t>
            </a:r>
            <a:r>
              <a:rPr lang="en-US" altLang="en-US" sz="2400" dirty="0">
                <a:latin typeface="+mn-lt"/>
                <a:ea typeface="MS PGothic" panose="020B0600070205080204" pitchFamily="34" charset="-128"/>
              </a:rPr>
              <a:t>ranite from Grand Central Station exposes employees to 120 mrem of radiation each year</a:t>
            </a:r>
          </a:p>
          <a:p>
            <a:pPr eaLnBrk="1" fontAlgn="auto" hangingPunct="1">
              <a:spcBef>
                <a:spcPts val="600"/>
              </a:spcBef>
              <a:spcAft>
                <a:spcPts val="0"/>
              </a:spcAft>
              <a:defRPr/>
            </a:pPr>
            <a:r>
              <a:rPr lang="en-US" altLang="en-US" sz="2400" dirty="0"/>
              <a:t>People </a:t>
            </a:r>
            <a:r>
              <a:rPr lang="en-US" altLang="en-US" sz="2400" dirty="0">
                <a:latin typeface="+mn-lt"/>
                <a:ea typeface="MS PGothic" panose="020B0600070205080204" pitchFamily="34" charset="-128"/>
              </a:rPr>
              <a:t>in Denver receive 50 mrem more each year than those in LA because of altitude</a:t>
            </a:r>
          </a:p>
          <a:p>
            <a:pPr eaLnBrk="1" fontAlgn="auto" hangingPunct="1">
              <a:spcBef>
                <a:spcPts val="600"/>
              </a:spcBef>
              <a:spcAft>
                <a:spcPts val="0"/>
              </a:spcAft>
              <a:defRPr/>
            </a:pPr>
            <a:r>
              <a:rPr lang="en-US" altLang="en-US" sz="2400" dirty="0">
                <a:ea typeface="MS PGothic" panose="020B0600070205080204" pitchFamily="34" charset="-128"/>
              </a:rPr>
              <a:t>N</a:t>
            </a:r>
            <a:r>
              <a:rPr lang="en-US" altLang="en-US" sz="2400" dirty="0">
                <a:latin typeface="+mn-lt"/>
                <a:ea typeface="MS PGothic" panose="020B0600070205080204" pitchFamily="34" charset="-128"/>
              </a:rPr>
              <a:t>uclear industry contributes less than 1 mrem/year to an individual’</a:t>
            </a:r>
            <a:r>
              <a:rPr lang="en-US" altLang="ja-JP" sz="2400" dirty="0">
                <a:latin typeface="+mn-lt"/>
                <a:ea typeface="MS PGothic" panose="020B0600070205080204" pitchFamily="34" charset="-128"/>
              </a:rPr>
              <a:t>s background radiation</a:t>
            </a:r>
          </a:p>
          <a:p>
            <a:pPr eaLnBrk="1" fontAlgn="auto" hangingPunct="1">
              <a:spcBef>
                <a:spcPts val="600"/>
              </a:spcBef>
              <a:spcAft>
                <a:spcPts val="0"/>
              </a:spcAft>
              <a:defRPr/>
            </a:pPr>
            <a:r>
              <a:rPr lang="en-US" altLang="en-US" sz="2400" dirty="0">
                <a:ea typeface="MS PGothic" panose="020B0600070205080204" pitchFamily="34" charset="-128"/>
              </a:rPr>
              <a:t>M</a:t>
            </a:r>
            <a:r>
              <a:rPr lang="en-US" altLang="en-US" sz="2400" dirty="0">
                <a:latin typeface="+mn-lt"/>
                <a:ea typeface="MS PGothic" panose="020B0600070205080204" pitchFamily="34" charset="-128"/>
              </a:rPr>
              <a:t>illirem is small unit of measure</a:t>
            </a:r>
            <a:endParaRPr lang="en-US" altLang="en-US" sz="2400" dirty="0"/>
          </a:p>
        </p:txBody>
      </p:sp>
    </p:spTree>
    <p:extLst>
      <p:ext uri="{BB962C8B-B14F-4D97-AF65-F5344CB8AC3E}">
        <p14:creationId xmlns:p14="http://schemas.microsoft.com/office/powerpoint/2010/main" val="2909205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87D1B15B-58E6-E189-D1F8-7324B3FE9867}"/>
              </a:ext>
            </a:extLst>
          </p:cNvPr>
          <p:cNvSpPr>
            <a:spLocks noGrp="1" noChangeArrowheads="1"/>
          </p:cNvSpPr>
          <p:nvPr>
            <p:ph type="title"/>
          </p:nvPr>
        </p:nvSpPr>
        <p:spPr>
          <a:xfrm>
            <a:off x="419100" y="629290"/>
            <a:ext cx="8305800" cy="7620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Interaction With Matter</a:t>
            </a:r>
          </a:p>
        </p:txBody>
      </p:sp>
      <p:sp>
        <p:nvSpPr>
          <p:cNvPr id="53251" name="Rectangle 3">
            <a:extLst>
              <a:ext uri="{FF2B5EF4-FFF2-40B4-BE49-F238E27FC236}">
                <a16:creationId xmlns:a16="http://schemas.microsoft.com/office/drawing/2014/main" id="{61E2B50E-FEA2-A209-950F-8FA58F22DEBF}"/>
              </a:ext>
            </a:extLst>
          </p:cNvPr>
          <p:cNvSpPr>
            <a:spLocks noGrp="1" noChangeArrowheads="1"/>
          </p:cNvSpPr>
          <p:nvPr>
            <p:ph idx="1"/>
          </p:nvPr>
        </p:nvSpPr>
        <p:spPr>
          <a:xfrm>
            <a:off x="609600" y="1571945"/>
            <a:ext cx="7696200" cy="3810000"/>
          </a:xfrm>
        </p:spPr>
        <p:txBody>
          <a:bodyPr rtlCol="0">
            <a:normAutofit/>
          </a:bodyPr>
          <a:lstStyle/>
          <a:p>
            <a:pPr eaLnBrk="1" fontAlgn="auto" hangingPunct="1">
              <a:spcAft>
                <a:spcPts val="0"/>
              </a:spcAft>
              <a:defRPr/>
            </a:pPr>
            <a:endParaRPr lang="en-US" altLang="en-US" dirty="0"/>
          </a:p>
          <a:p>
            <a:pPr lvl="1" eaLnBrk="1" fontAlgn="auto" hangingPunct="1">
              <a:spcAft>
                <a:spcPts val="0"/>
              </a:spcAft>
              <a:buFontTx/>
              <a:buNone/>
              <a:defRPr/>
            </a:pPr>
            <a:r>
              <a:rPr lang="en-US" altLang="en-US" dirty="0"/>
              <a:t>	</a:t>
            </a:r>
            <a:r>
              <a:rPr lang="en-US" altLang="en-US" sz="2400" dirty="0"/>
              <a:t>--------------------------------------------------</a:t>
            </a:r>
            <a:br>
              <a:rPr lang="en-US" altLang="en-US" sz="2400" dirty="0"/>
            </a:br>
            <a:r>
              <a:rPr lang="en-US" altLang="en-US" sz="2400" dirty="0"/>
              <a:t>					Relative		Relative</a:t>
            </a:r>
            <a:br>
              <a:rPr lang="en-US" altLang="en-US" sz="2400" dirty="0"/>
            </a:br>
            <a:r>
              <a:rPr lang="en-US" altLang="en-US" sz="2400" dirty="0"/>
              <a:t>	Radiation		  Range		   LET*</a:t>
            </a:r>
            <a:br>
              <a:rPr lang="en-US" altLang="en-US" sz="2400" dirty="0"/>
            </a:br>
            <a:r>
              <a:rPr lang="en-US" altLang="en-US" sz="2400" dirty="0"/>
              <a:t>	--------------------------------------------------</a:t>
            </a:r>
            <a:br>
              <a:rPr lang="en-US" altLang="en-US" sz="2400" dirty="0"/>
            </a:br>
            <a:r>
              <a:rPr lang="en-US" altLang="en-US" sz="2400" dirty="0"/>
              <a:t>	Alpha 		         		1 		 10,000</a:t>
            </a:r>
            <a:br>
              <a:rPr lang="en-US" altLang="en-US" sz="2400" dirty="0"/>
            </a:br>
            <a:r>
              <a:rPr lang="en-US" altLang="en-US" sz="2400" dirty="0"/>
              <a:t>	Beta 		     	  100 		     100</a:t>
            </a:r>
            <a:br>
              <a:rPr lang="en-US" altLang="en-US" sz="2400" dirty="0"/>
            </a:br>
            <a:r>
              <a:rPr lang="en-US" altLang="en-US" sz="2400" dirty="0"/>
              <a:t>	Gamma 		   10,000 		        1</a:t>
            </a:r>
            <a:br>
              <a:rPr lang="en-US" altLang="en-US" sz="2400" dirty="0"/>
            </a:br>
            <a:r>
              <a:rPr lang="en-US" altLang="en-US" sz="2400" dirty="0"/>
              <a:t>	--------------------------------------------------</a:t>
            </a:r>
          </a:p>
        </p:txBody>
      </p:sp>
      <p:sp>
        <p:nvSpPr>
          <p:cNvPr id="54276" name="Text Box 4">
            <a:extLst>
              <a:ext uri="{FF2B5EF4-FFF2-40B4-BE49-F238E27FC236}">
                <a16:creationId xmlns:a16="http://schemas.microsoft.com/office/drawing/2014/main" id="{1E5017A1-E2AA-B02A-7A15-FC16587DDAD6}"/>
              </a:ext>
            </a:extLst>
          </p:cNvPr>
          <p:cNvSpPr txBox="1">
            <a:spLocks noChangeArrowheads="1"/>
          </p:cNvSpPr>
          <p:nvPr/>
        </p:nvSpPr>
        <p:spPr bwMode="auto">
          <a:xfrm>
            <a:off x="1295400" y="5562600"/>
            <a:ext cx="6553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800" dirty="0">
                <a:latin typeface="Arial" panose="020B0604020202020204" pitchFamily="34" charset="0"/>
              </a:rPr>
              <a:t>* Linear Energy Transfer – energy deposition per unit of</a:t>
            </a:r>
          </a:p>
          <a:p>
            <a:pPr eaLnBrk="1" hangingPunct="1">
              <a:lnSpc>
                <a:spcPct val="100000"/>
              </a:lnSpc>
              <a:spcBef>
                <a:spcPct val="0"/>
              </a:spcBef>
              <a:buFontTx/>
              <a:buNone/>
            </a:pPr>
            <a:r>
              <a:rPr lang="en-US" altLang="en-US" sz="1800" dirty="0">
                <a:latin typeface="Arial" panose="020B0604020202020204" pitchFamily="34" charset="0"/>
              </a:rPr>
              <a:t>  distance traveled</a:t>
            </a:r>
          </a:p>
        </p:txBody>
      </p:sp>
      <p:sp>
        <p:nvSpPr>
          <p:cNvPr id="3" name="TextBox 2">
            <a:extLst>
              <a:ext uri="{FF2B5EF4-FFF2-40B4-BE49-F238E27FC236}">
                <a16:creationId xmlns:a16="http://schemas.microsoft.com/office/drawing/2014/main" id="{CF9B3F4D-3D4A-551F-69A5-B914AB3B4E01}"/>
              </a:ext>
            </a:extLst>
          </p:cNvPr>
          <p:cNvSpPr txBox="1"/>
          <p:nvPr/>
        </p:nvSpPr>
        <p:spPr>
          <a:xfrm>
            <a:off x="419100" y="6488668"/>
            <a:ext cx="495300" cy="369332"/>
          </a:xfrm>
          <a:prstGeom prst="rect">
            <a:avLst/>
          </a:prstGeom>
          <a:noFill/>
        </p:spPr>
        <p:txBody>
          <a:bodyPr wrap="square">
            <a:spAutoFit/>
          </a:bodyPr>
          <a:lstStyle/>
          <a:p>
            <a:r>
              <a:rPr lang="en-US" dirty="0">
                <a:solidFill>
                  <a:srgbClr val="FF0000"/>
                </a:solidFil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6" descr="See the source image">
            <a:extLst>
              <a:ext uri="{FF2B5EF4-FFF2-40B4-BE49-F238E27FC236}">
                <a16:creationId xmlns:a16="http://schemas.microsoft.com/office/drawing/2014/main" id="{EFC611E9-D81A-C91C-D926-B4B1D7EFC7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57200"/>
            <a:ext cx="7924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B3DD7BCC-8BAC-70B1-664D-FF3339BBFE8B}"/>
              </a:ext>
            </a:extLst>
          </p:cNvPr>
          <p:cNvSpPr txBox="1"/>
          <p:nvPr/>
        </p:nvSpPr>
        <p:spPr>
          <a:xfrm>
            <a:off x="381000" y="6518485"/>
            <a:ext cx="457200" cy="369332"/>
          </a:xfrm>
          <a:prstGeom prst="rect">
            <a:avLst/>
          </a:prstGeom>
          <a:noFill/>
        </p:spPr>
        <p:txBody>
          <a:bodyPr wrap="square">
            <a:spAutoFit/>
          </a:bodyPr>
          <a:lstStyle/>
          <a:p>
            <a:r>
              <a:rPr lang="en-US" dirty="0">
                <a:solidFill>
                  <a:srgbClr val="FF0000"/>
                </a:solidFil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0E72845D-C0D6-9E51-FD9E-C9AE653B6683}"/>
              </a:ext>
            </a:extLst>
          </p:cNvPr>
          <p:cNvSpPr>
            <a:spLocks noGrp="1" noChangeArrowheads="1"/>
          </p:cNvSpPr>
          <p:nvPr>
            <p:ph type="title"/>
          </p:nvPr>
        </p:nvSpPr>
        <p:spPr>
          <a:xfrm>
            <a:off x="457200" y="1143000"/>
            <a:ext cx="8229600" cy="563563"/>
          </a:xfrm>
        </p:spPr>
        <p:txBody>
          <a:bodyPr>
            <a:noAutofit/>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What Does This Mean?</a:t>
            </a:r>
          </a:p>
        </p:txBody>
      </p:sp>
      <p:graphicFrame>
        <p:nvGraphicFramePr>
          <p:cNvPr id="108547" name="Group 3">
            <a:extLst>
              <a:ext uri="{FF2B5EF4-FFF2-40B4-BE49-F238E27FC236}">
                <a16:creationId xmlns:a16="http://schemas.microsoft.com/office/drawing/2014/main" id="{DC496CE3-6276-22B2-B096-0EA96A000326}"/>
              </a:ext>
            </a:extLst>
          </p:cNvPr>
          <p:cNvGraphicFramePr>
            <a:graphicFrameLocks noGrp="1"/>
          </p:cNvGraphicFramePr>
          <p:nvPr>
            <p:ph type="tbl" idx="1"/>
          </p:nvPr>
        </p:nvGraphicFramePr>
        <p:xfrm>
          <a:off x="2209800" y="2133600"/>
          <a:ext cx="4724400" cy="2193926"/>
        </p:xfrm>
        <a:graphic>
          <a:graphicData uri="http://schemas.openxmlformats.org/drawingml/2006/table">
            <a:tbl>
              <a:tblPr/>
              <a:tblGrid>
                <a:gridCol w="25146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tblGrid>
              <a:tr h="533107">
                <a:tc>
                  <a:txBody>
                    <a:bodyPr/>
                    <a:lstStyle>
                      <a:lvl1pPr>
                        <a:spcBef>
                          <a:spcPct val="20000"/>
                        </a:spcBef>
                        <a:defRPr sz="2800">
                          <a:solidFill>
                            <a:schemeClr val="tx1"/>
                          </a:solidFill>
                          <a:latin typeface="Arial" pitchFamily="34" charset="0"/>
                        </a:defRPr>
                      </a:lvl1pPr>
                      <a:lvl2pPr>
                        <a:spcBef>
                          <a:spcPct val="20000"/>
                        </a:spcBef>
                        <a:defRPr sz="2400">
                          <a:solidFill>
                            <a:schemeClr val="tx1"/>
                          </a:solidFill>
                          <a:latin typeface="Arial" pitchFamily="34" charset="0"/>
                        </a:defRPr>
                      </a:lvl2pPr>
                      <a:lvl3pPr>
                        <a:spcBef>
                          <a:spcPct val="20000"/>
                        </a:spcBef>
                        <a:defRPr sz="2000">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itchFamily="34" charset="0"/>
                        </a:rPr>
                        <a:t>Radiation</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50000"/>
                      </a:schemeClr>
                    </a:solidFill>
                  </a:tcPr>
                </a:tc>
                <a:tc>
                  <a:txBody>
                    <a:bodyPr/>
                    <a:lstStyle>
                      <a:lvl1pPr>
                        <a:spcBef>
                          <a:spcPct val="20000"/>
                        </a:spcBef>
                        <a:defRPr sz="2800">
                          <a:solidFill>
                            <a:schemeClr val="tx1"/>
                          </a:solidFill>
                          <a:latin typeface="Arial" pitchFamily="34" charset="0"/>
                        </a:defRPr>
                      </a:lvl1pPr>
                      <a:lvl2pPr>
                        <a:spcBef>
                          <a:spcPct val="20000"/>
                        </a:spcBef>
                        <a:defRPr sz="2400">
                          <a:solidFill>
                            <a:schemeClr val="tx1"/>
                          </a:solidFill>
                          <a:latin typeface="Arial" pitchFamily="34" charset="0"/>
                        </a:defRPr>
                      </a:lvl2pPr>
                      <a:lvl3pPr>
                        <a:spcBef>
                          <a:spcPct val="20000"/>
                        </a:spcBef>
                        <a:defRPr sz="2000">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itchFamily="34" charset="0"/>
                        </a:rPr>
                        <a:t>Range in Air</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50000"/>
                      </a:schemeClr>
                    </a:solidFill>
                  </a:tcPr>
                </a:tc>
                <a:extLst>
                  <a:ext uri="{0D108BD9-81ED-4DB2-BD59-A6C34878D82A}">
                    <a16:rowId xmlns:a16="http://schemas.microsoft.com/office/drawing/2014/main" val="10000"/>
                  </a:ext>
                </a:extLst>
              </a:tr>
              <a:tr h="533107">
                <a:tc>
                  <a:txBody>
                    <a:bodyPr/>
                    <a:lstStyle>
                      <a:lvl1pPr>
                        <a:spcBef>
                          <a:spcPct val="20000"/>
                        </a:spcBef>
                        <a:defRPr sz="2800">
                          <a:solidFill>
                            <a:schemeClr val="tx1"/>
                          </a:solidFill>
                          <a:latin typeface="Arial" pitchFamily="34" charset="0"/>
                        </a:defRPr>
                      </a:lvl1pPr>
                      <a:lvl2pPr>
                        <a:spcBef>
                          <a:spcPct val="20000"/>
                        </a:spcBef>
                        <a:defRPr sz="2400">
                          <a:solidFill>
                            <a:schemeClr val="tx1"/>
                          </a:solidFill>
                          <a:latin typeface="Arial" pitchFamily="34" charset="0"/>
                        </a:defRPr>
                      </a:lvl2pPr>
                      <a:lvl3pPr>
                        <a:spcBef>
                          <a:spcPct val="20000"/>
                        </a:spcBef>
                        <a:defRPr sz="2000">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rPr>
                        <a:t>Alpha (4-5 MeV)</a:t>
                      </a:r>
                      <a:r>
                        <a:rPr kumimoji="0" lang="en-US" altLang="en-US" sz="2000" b="0" i="0" u="none" strike="noStrike" cap="none" normalizeH="0" baseline="30000">
                          <a:ln>
                            <a:noFill/>
                          </a:ln>
                          <a:solidFill>
                            <a:schemeClr val="tx1"/>
                          </a:solidFill>
                          <a:effectLst/>
                          <a:latin typeface="Arial" pitchFamily="34" charset="0"/>
                        </a:rPr>
                        <a:t>a</a:t>
                      </a:r>
                      <a:endParaRPr kumimoji="0" lang="en-US" altLang="en-US" sz="2000" b="0" i="0" u="none" strike="noStrike" cap="none" normalizeH="0" baseline="0">
                        <a:ln>
                          <a:noFill/>
                        </a:ln>
                        <a:solidFill>
                          <a:schemeClr val="tx1"/>
                        </a:solidFill>
                        <a:effectLst/>
                        <a:latin typeface="Arial" pitchFamily="34" charset="0"/>
                      </a:endParaRP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itchFamily="34" charset="0"/>
                        </a:defRPr>
                      </a:lvl1pPr>
                      <a:lvl2pPr>
                        <a:spcBef>
                          <a:spcPct val="20000"/>
                        </a:spcBef>
                        <a:defRPr sz="2400">
                          <a:solidFill>
                            <a:schemeClr val="tx1"/>
                          </a:solidFill>
                          <a:latin typeface="Arial" pitchFamily="34" charset="0"/>
                        </a:defRPr>
                      </a:lvl2pPr>
                      <a:lvl3pPr>
                        <a:spcBef>
                          <a:spcPct val="20000"/>
                        </a:spcBef>
                        <a:defRPr sz="2000">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rPr>
                        <a:t>1-2 inches</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27711">
                <a:tc>
                  <a:txBody>
                    <a:bodyPr/>
                    <a:lstStyle>
                      <a:lvl1pPr>
                        <a:spcBef>
                          <a:spcPct val="20000"/>
                        </a:spcBef>
                        <a:defRPr sz="2800">
                          <a:solidFill>
                            <a:schemeClr val="tx1"/>
                          </a:solidFill>
                          <a:latin typeface="Arial" pitchFamily="34" charset="0"/>
                        </a:defRPr>
                      </a:lvl1pPr>
                      <a:lvl2pPr>
                        <a:spcBef>
                          <a:spcPct val="20000"/>
                        </a:spcBef>
                        <a:defRPr sz="2400">
                          <a:solidFill>
                            <a:schemeClr val="tx1"/>
                          </a:solidFill>
                          <a:latin typeface="Arial" pitchFamily="34" charset="0"/>
                        </a:defRPr>
                      </a:lvl2pPr>
                      <a:lvl3pPr>
                        <a:spcBef>
                          <a:spcPct val="20000"/>
                        </a:spcBef>
                        <a:defRPr sz="2000">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rPr>
                        <a:t>Beta – 0.1 MeV</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rPr>
                        <a:t>            1.0 MeV</a:t>
                      </a:r>
                      <a:r>
                        <a:rPr kumimoji="0" lang="en-US" altLang="en-US" sz="2000" b="0" i="0" u="none" strike="noStrike" cap="none" normalizeH="0" baseline="30000">
                          <a:ln>
                            <a:noFill/>
                          </a:ln>
                          <a:solidFill>
                            <a:schemeClr val="tx1"/>
                          </a:solidFill>
                          <a:effectLst/>
                          <a:latin typeface="Arial" pitchFamily="34" charset="0"/>
                        </a:rPr>
                        <a:t>b</a:t>
                      </a:r>
                      <a:endParaRPr kumimoji="0" lang="en-US" altLang="en-US" sz="2000" b="0" i="0" u="none" strike="noStrike" cap="none" normalizeH="0" baseline="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rPr>
                        <a:t>            3.0 MeV</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itchFamily="34" charset="0"/>
                        </a:defRPr>
                      </a:lvl1pPr>
                      <a:lvl2pPr>
                        <a:spcBef>
                          <a:spcPct val="20000"/>
                        </a:spcBef>
                        <a:defRPr sz="2400">
                          <a:solidFill>
                            <a:schemeClr val="tx1"/>
                          </a:solidFill>
                          <a:latin typeface="Arial" pitchFamily="34" charset="0"/>
                        </a:defRPr>
                      </a:lvl2pPr>
                      <a:lvl3pPr>
                        <a:spcBef>
                          <a:spcPct val="20000"/>
                        </a:spcBef>
                        <a:defRPr sz="2000">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itchFamily="34" charset="0"/>
                        </a:rPr>
                        <a:t>4 inches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itchFamily="34" charset="0"/>
                        </a:rPr>
                        <a:t>12 feet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itchFamily="34" charset="0"/>
                        </a:rPr>
                        <a:t>43 feet</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8385" name="Text Box 17">
            <a:extLst>
              <a:ext uri="{FF2B5EF4-FFF2-40B4-BE49-F238E27FC236}">
                <a16:creationId xmlns:a16="http://schemas.microsoft.com/office/drawing/2014/main" id="{7AA885DB-55F8-9938-B96F-EA048526F563}"/>
              </a:ext>
            </a:extLst>
          </p:cNvPr>
          <p:cNvSpPr txBox="1">
            <a:spLocks noChangeArrowheads="1"/>
          </p:cNvSpPr>
          <p:nvPr/>
        </p:nvSpPr>
        <p:spPr bwMode="auto">
          <a:xfrm>
            <a:off x="2209800" y="4495800"/>
            <a:ext cx="4800600" cy="110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200">
                <a:latin typeface="Arial" panose="020B0604020202020204" pitchFamily="34" charset="0"/>
              </a:rPr>
              <a:t>Notes:</a:t>
            </a:r>
          </a:p>
          <a:p>
            <a:pPr eaLnBrk="1" hangingPunct="1">
              <a:lnSpc>
                <a:spcPct val="100000"/>
              </a:lnSpc>
              <a:spcBef>
                <a:spcPct val="25000"/>
              </a:spcBef>
              <a:buFontTx/>
              <a:buNone/>
            </a:pPr>
            <a:r>
              <a:rPr lang="en-US" altLang="en-US" sz="1200">
                <a:latin typeface="Arial" panose="020B0604020202020204" pitchFamily="34" charset="0"/>
              </a:rPr>
              <a:t>a. Alpha energy associated with Uranium, Thorium, and Plutonium </a:t>
            </a:r>
          </a:p>
          <a:p>
            <a:pPr eaLnBrk="1" hangingPunct="1">
              <a:lnSpc>
                <a:spcPct val="100000"/>
              </a:lnSpc>
              <a:spcBef>
                <a:spcPct val="0"/>
              </a:spcBef>
              <a:buFontTx/>
              <a:buNone/>
            </a:pPr>
            <a:r>
              <a:rPr lang="en-US" altLang="en-US" sz="1200">
                <a:latin typeface="Arial" panose="020B0604020202020204" pitchFamily="34" charset="0"/>
              </a:rPr>
              <a:t>    decay</a:t>
            </a:r>
          </a:p>
          <a:p>
            <a:pPr eaLnBrk="1" hangingPunct="1">
              <a:lnSpc>
                <a:spcPct val="100000"/>
              </a:lnSpc>
              <a:spcBef>
                <a:spcPct val="25000"/>
              </a:spcBef>
              <a:buFontTx/>
              <a:buNone/>
            </a:pPr>
            <a:r>
              <a:rPr lang="en-US" altLang="en-US" sz="1200">
                <a:latin typeface="Arial" panose="020B0604020202020204" pitchFamily="34" charset="0"/>
              </a:rPr>
              <a:t>b. Average maximum energy of beta particles from fission products </a:t>
            </a:r>
          </a:p>
          <a:p>
            <a:pPr eaLnBrk="1" hangingPunct="1">
              <a:lnSpc>
                <a:spcPct val="100000"/>
              </a:lnSpc>
              <a:spcBef>
                <a:spcPct val="0"/>
              </a:spcBef>
              <a:buFontTx/>
              <a:buNone/>
            </a:pPr>
            <a:r>
              <a:rPr lang="en-US" altLang="en-US" sz="1200">
                <a:latin typeface="Arial" panose="020B0604020202020204" pitchFamily="34" charset="0"/>
              </a:rPr>
              <a:t>    is about 1.2 MeV</a:t>
            </a:r>
          </a:p>
        </p:txBody>
      </p:sp>
      <p:sp>
        <p:nvSpPr>
          <p:cNvPr id="3" name="TextBox 2">
            <a:extLst>
              <a:ext uri="{FF2B5EF4-FFF2-40B4-BE49-F238E27FC236}">
                <a16:creationId xmlns:a16="http://schemas.microsoft.com/office/drawing/2014/main" id="{1435A9FD-613E-7CD9-8709-01BE5449CE3D}"/>
              </a:ext>
            </a:extLst>
          </p:cNvPr>
          <p:cNvSpPr txBox="1"/>
          <p:nvPr/>
        </p:nvSpPr>
        <p:spPr>
          <a:xfrm>
            <a:off x="440635" y="6488668"/>
            <a:ext cx="473765" cy="369332"/>
          </a:xfrm>
          <a:prstGeom prst="rect">
            <a:avLst/>
          </a:prstGeom>
          <a:noFill/>
        </p:spPr>
        <p:txBody>
          <a:bodyPr wrap="square">
            <a:spAutoFit/>
          </a:bodyPr>
          <a:lstStyle/>
          <a:p>
            <a:r>
              <a:rPr lang="en-US" dirty="0">
                <a:solidFill>
                  <a:srgbClr val="FF0000"/>
                </a:solidFil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4A163FD0-6099-E350-ECA1-6A09F8C16CF6}"/>
              </a:ext>
            </a:extLst>
          </p:cNvPr>
          <p:cNvSpPr>
            <a:spLocks noGrp="1" noChangeArrowheads="1"/>
          </p:cNvSpPr>
          <p:nvPr>
            <p:ph type="title"/>
          </p:nvPr>
        </p:nvSpPr>
        <p:spPr>
          <a:xfrm>
            <a:off x="457200" y="762000"/>
            <a:ext cx="8229600" cy="1066800"/>
          </a:xfrm>
        </p:spPr>
        <p:txBody>
          <a:bodyPr/>
          <a:lstStyle/>
          <a:p>
            <a:pPr algn="ctr" eaLnBrk="1" hangingPunct="1">
              <a:lnSpc>
                <a:spcPct val="80000"/>
              </a:lnSpc>
            </a:pPr>
            <a:r>
              <a:rPr lang="en-US" altLang="en-US" sz="3600" dirty="0">
                <a:solidFill>
                  <a:schemeClr val="tx1"/>
                </a:solidFill>
                <a:latin typeface="Arial" panose="020B0604020202020204" pitchFamily="34" charset="0"/>
                <a:cs typeface="Arial" panose="020B0604020202020204" pitchFamily="34" charset="0"/>
              </a:rPr>
              <a:t>Penetrating Properties</a:t>
            </a:r>
            <a:br>
              <a:rPr lang="en-US" altLang="en-US" sz="3600" dirty="0">
                <a:solidFill>
                  <a:schemeClr val="tx1"/>
                </a:solidFill>
                <a:latin typeface="Arial" panose="020B0604020202020204" pitchFamily="34" charset="0"/>
                <a:cs typeface="Arial" panose="020B0604020202020204" pitchFamily="34" charset="0"/>
              </a:rPr>
            </a:br>
            <a:r>
              <a:rPr lang="en-US" altLang="en-US" sz="3600" dirty="0">
                <a:solidFill>
                  <a:schemeClr val="tx1"/>
                </a:solidFill>
                <a:latin typeface="Arial" panose="020B0604020202020204" pitchFamily="34" charset="0"/>
                <a:cs typeface="Arial" panose="020B0604020202020204" pitchFamily="34" charset="0"/>
              </a:rPr>
              <a:t>of Ionizing Radiation</a:t>
            </a:r>
          </a:p>
        </p:txBody>
      </p:sp>
      <p:pic>
        <p:nvPicPr>
          <p:cNvPr id="60419" name="Picture 3" descr="penetration iaea Y">
            <a:extLst>
              <a:ext uri="{FF2B5EF4-FFF2-40B4-BE49-F238E27FC236}">
                <a16:creationId xmlns:a16="http://schemas.microsoft.com/office/drawing/2014/main" id="{7A2B5774-68AA-D5B9-03EA-A3CC32246D25}"/>
              </a:ext>
            </a:extLst>
          </p:cNvPr>
          <p:cNvPicPr>
            <a:picLocks noChangeAspect="1" noChangeArrowheads="1"/>
          </p:cNvPicPr>
          <p:nvPr/>
        </p:nvPicPr>
        <p:blipFill>
          <a:blip r:embed="rId3">
            <a:grayscl/>
            <a:biLevel thresh="50000"/>
            <a:extLst>
              <a:ext uri="{28A0092B-C50C-407E-A947-70E740481C1C}">
                <a14:useLocalDpi xmlns:a14="http://schemas.microsoft.com/office/drawing/2010/main" val="0"/>
              </a:ext>
            </a:extLst>
          </a:blip>
          <a:srcRect b="14211"/>
          <a:stretch>
            <a:fillRect/>
          </a:stretch>
        </p:blipFill>
        <p:spPr bwMode="auto">
          <a:xfrm>
            <a:off x="2400300" y="2057400"/>
            <a:ext cx="4343400" cy="375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84D21BFD-50B8-53BF-5B10-9AEE9945B19B}"/>
              </a:ext>
            </a:extLst>
          </p:cNvPr>
          <p:cNvSpPr txBox="1"/>
          <p:nvPr/>
        </p:nvSpPr>
        <p:spPr>
          <a:xfrm>
            <a:off x="381000" y="6488668"/>
            <a:ext cx="457200" cy="369332"/>
          </a:xfrm>
          <a:prstGeom prst="rect">
            <a:avLst/>
          </a:prstGeom>
          <a:noFill/>
        </p:spPr>
        <p:txBody>
          <a:bodyPr wrap="square">
            <a:spAutoFit/>
          </a:bodyPr>
          <a:lstStyle/>
          <a:p>
            <a:r>
              <a:rPr lang="en-US" dirty="0">
                <a:solidFill>
                  <a:srgbClr val="FF0000"/>
                </a:solidFil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D0E1E-63B9-BEB9-C9D4-2D20204EBD2F}"/>
            </a:ext>
          </a:extLst>
        </p:cNvPr>
        <p:cNvGrpSpPr/>
        <p:nvPr/>
      </p:nvGrpSpPr>
      <p:grpSpPr>
        <a:xfrm>
          <a:off x="0" y="0"/>
          <a:ext cx="0" cy="0"/>
          <a:chOff x="0" y="0"/>
          <a:chExt cx="0" cy="0"/>
        </a:xfrm>
      </p:grpSpPr>
      <p:sp>
        <p:nvSpPr>
          <p:cNvPr id="64514" name="Rectangle 2">
            <a:extLst>
              <a:ext uri="{FF2B5EF4-FFF2-40B4-BE49-F238E27FC236}">
                <a16:creationId xmlns:a16="http://schemas.microsoft.com/office/drawing/2014/main" id="{A4C9CACE-12AC-4379-9963-E653B0ECECA9}"/>
              </a:ext>
            </a:extLst>
          </p:cNvPr>
          <p:cNvSpPr>
            <a:spLocks noGrp="1" noChangeArrowheads="1"/>
          </p:cNvSpPr>
          <p:nvPr>
            <p:ph type="title"/>
          </p:nvPr>
        </p:nvSpPr>
        <p:spPr>
          <a:xfrm>
            <a:off x="628650" y="685800"/>
            <a:ext cx="7886700" cy="1066800"/>
          </a:xfrm>
        </p:spPr>
        <p:txBody>
          <a:bodyPr>
            <a:noAutofit/>
          </a:bodyPr>
          <a:lstStyle/>
          <a:p>
            <a:pPr algn="ctr" eaLnBrk="1" hangingPunct="1"/>
            <a:r>
              <a:rPr lang="en-US" altLang="en-US" sz="3200" dirty="0">
                <a:solidFill>
                  <a:schemeClr val="tx1"/>
                </a:solidFill>
                <a:latin typeface="Arial" panose="020B0604020202020204" pitchFamily="34" charset="0"/>
                <a:cs typeface="Arial" panose="020B0604020202020204" pitchFamily="34" charset="0"/>
              </a:rPr>
              <a:t>Focus of Radiation Concerns</a:t>
            </a:r>
            <a:br>
              <a:rPr lang="en-US" altLang="en-US" sz="3200" dirty="0">
                <a:solidFill>
                  <a:schemeClr val="tx1"/>
                </a:solidFill>
                <a:latin typeface="Arial" panose="020B0604020202020204" pitchFamily="34" charset="0"/>
                <a:cs typeface="Arial" panose="020B0604020202020204" pitchFamily="34" charset="0"/>
              </a:rPr>
            </a:br>
            <a:r>
              <a:rPr lang="en-US" altLang="en-US" sz="3200" dirty="0">
                <a:solidFill>
                  <a:schemeClr val="tx1"/>
                </a:solidFill>
                <a:latin typeface="Arial" panose="020B0604020202020204" pitchFamily="34" charset="0"/>
                <a:cs typeface="Arial" panose="020B0604020202020204" pitchFamily="34" charset="0"/>
              </a:rPr>
              <a:t>Based on Penetrating Power</a:t>
            </a:r>
          </a:p>
        </p:txBody>
      </p:sp>
      <p:sp>
        <p:nvSpPr>
          <p:cNvPr id="61443" name="Rectangle 3">
            <a:extLst>
              <a:ext uri="{FF2B5EF4-FFF2-40B4-BE49-F238E27FC236}">
                <a16:creationId xmlns:a16="http://schemas.microsoft.com/office/drawing/2014/main" id="{DF4A23A6-FCBD-29E0-D464-7EE4ABE03941}"/>
              </a:ext>
            </a:extLst>
          </p:cNvPr>
          <p:cNvSpPr>
            <a:spLocks noGrp="1" noChangeArrowheads="1"/>
          </p:cNvSpPr>
          <p:nvPr>
            <p:ph idx="1"/>
          </p:nvPr>
        </p:nvSpPr>
        <p:spPr>
          <a:xfrm>
            <a:off x="1181100" y="2057400"/>
            <a:ext cx="6781800" cy="3879850"/>
          </a:xfrm>
        </p:spPr>
        <p:txBody>
          <a:bodyPr rtlCol="0">
            <a:normAutofit lnSpcReduction="10000"/>
          </a:bodyPr>
          <a:lstStyle/>
          <a:p>
            <a:pPr marL="0" indent="0">
              <a:buNone/>
              <a:defRPr/>
            </a:pPr>
            <a:r>
              <a:rPr lang="en-US" altLang="en-US" sz="2800" b="1" dirty="0">
                <a:latin typeface="+mn-lt"/>
              </a:rPr>
              <a:t>Internal</a:t>
            </a:r>
            <a:r>
              <a:rPr lang="en-US" altLang="en-US" sz="2800" dirty="0">
                <a:latin typeface="+mn-lt"/>
              </a:rPr>
              <a:t> radiation hazards</a:t>
            </a:r>
            <a:endParaRPr lang="en-US" altLang="en-US" sz="2800" dirty="0"/>
          </a:p>
          <a:p>
            <a:pPr lvl="1">
              <a:defRPr/>
            </a:pPr>
            <a:r>
              <a:rPr lang="en-US" altLang="en-US" sz="2400" dirty="0"/>
              <a:t>result </a:t>
            </a:r>
            <a:r>
              <a:rPr lang="en-US" altLang="en-US" sz="2400" dirty="0">
                <a:latin typeface="+mn-lt"/>
              </a:rPr>
              <a:t>from inhalation or ingestion of alpha and beta sources</a:t>
            </a:r>
            <a:endParaRPr lang="en-US" altLang="en-US" sz="2400" dirty="0"/>
          </a:p>
          <a:p>
            <a:pPr lvl="1">
              <a:defRPr/>
            </a:pPr>
            <a:r>
              <a:rPr lang="en-US" altLang="en-US" sz="2400" dirty="0"/>
              <a:t>concern </a:t>
            </a:r>
            <a:r>
              <a:rPr lang="en-US" altLang="en-US" sz="2400" dirty="0">
                <a:latin typeface="+mn-lt"/>
              </a:rPr>
              <a:t>about skin and clothing contamination with alpha and beta sources is proximity to pathways for inhalation and ingestion</a:t>
            </a:r>
            <a:endParaRPr lang="en-US" altLang="en-US" sz="2400" dirty="0"/>
          </a:p>
          <a:p>
            <a:pPr marL="0" indent="0">
              <a:buNone/>
              <a:defRPr/>
            </a:pPr>
            <a:r>
              <a:rPr lang="en-US" altLang="en-US" sz="2800" b="1" dirty="0">
                <a:latin typeface="+mn-lt"/>
              </a:rPr>
              <a:t>External</a:t>
            </a:r>
            <a:r>
              <a:rPr lang="en-US" altLang="en-US" sz="2800" dirty="0">
                <a:latin typeface="+mn-lt"/>
              </a:rPr>
              <a:t> radiation hazards – gamma-rays and x-rays</a:t>
            </a:r>
          </a:p>
          <a:p>
            <a:pPr marL="0" indent="0" eaLnBrk="1" fontAlgn="auto" hangingPunct="1">
              <a:spcAft>
                <a:spcPts val="0"/>
              </a:spcAft>
              <a:buNone/>
              <a:defRPr/>
            </a:pPr>
            <a:endParaRPr lang="en-US" altLang="en-US" sz="2400" dirty="0"/>
          </a:p>
        </p:txBody>
      </p:sp>
      <p:sp>
        <p:nvSpPr>
          <p:cNvPr id="3" name="TextBox 2">
            <a:extLst>
              <a:ext uri="{FF2B5EF4-FFF2-40B4-BE49-F238E27FC236}">
                <a16:creationId xmlns:a16="http://schemas.microsoft.com/office/drawing/2014/main" id="{92982081-C2C2-37E5-3AEB-33F0E45EB54E}"/>
              </a:ext>
            </a:extLst>
          </p:cNvPr>
          <p:cNvSpPr txBox="1"/>
          <p:nvPr/>
        </p:nvSpPr>
        <p:spPr>
          <a:xfrm>
            <a:off x="381000" y="6472103"/>
            <a:ext cx="457200" cy="369332"/>
          </a:xfrm>
          <a:prstGeom prst="rect">
            <a:avLst/>
          </a:prstGeom>
          <a:noFill/>
        </p:spPr>
        <p:txBody>
          <a:bodyPr wrap="square">
            <a:spAutoFit/>
          </a:bodyPr>
          <a:lstStyle/>
          <a:p>
            <a:r>
              <a:rPr lang="en-US" dirty="0">
                <a:solidFill>
                  <a:srgbClr val="FF0000"/>
                </a:solidFill>
              </a:rPr>
              <a:t>16</a:t>
            </a:r>
          </a:p>
        </p:txBody>
      </p:sp>
    </p:spTree>
    <p:extLst>
      <p:ext uri="{BB962C8B-B14F-4D97-AF65-F5344CB8AC3E}">
        <p14:creationId xmlns:p14="http://schemas.microsoft.com/office/powerpoint/2010/main" val="1815204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D79B8D40-1314-F800-F839-8D6393847108}"/>
              </a:ext>
            </a:extLst>
          </p:cNvPr>
          <p:cNvSpPr>
            <a:spLocks noGrp="1" noChangeArrowheads="1"/>
          </p:cNvSpPr>
          <p:nvPr>
            <p:ph type="title"/>
          </p:nvPr>
        </p:nvSpPr>
        <p:spPr>
          <a:xfrm>
            <a:off x="628650" y="685800"/>
            <a:ext cx="7886700" cy="625475"/>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Absorbed Dose</a:t>
            </a:r>
          </a:p>
        </p:txBody>
      </p:sp>
      <p:sp>
        <p:nvSpPr>
          <p:cNvPr id="61443" name="Rectangle 3">
            <a:extLst>
              <a:ext uri="{FF2B5EF4-FFF2-40B4-BE49-F238E27FC236}">
                <a16:creationId xmlns:a16="http://schemas.microsoft.com/office/drawing/2014/main" id="{E64F7648-E044-FB43-5996-0CC459961E74}"/>
              </a:ext>
            </a:extLst>
          </p:cNvPr>
          <p:cNvSpPr>
            <a:spLocks noGrp="1" noChangeArrowheads="1"/>
          </p:cNvSpPr>
          <p:nvPr>
            <p:ph idx="1"/>
          </p:nvPr>
        </p:nvSpPr>
        <p:spPr>
          <a:xfrm>
            <a:off x="1066800" y="1676400"/>
            <a:ext cx="6781800" cy="3879850"/>
          </a:xfrm>
        </p:spPr>
        <p:txBody>
          <a:bodyPr rtlCol="0">
            <a:normAutofit/>
          </a:bodyPr>
          <a:lstStyle/>
          <a:p>
            <a:pPr eaLnBrk="1" fontAlgn="auto" hangingPunct="1">
              <a:spcAft>
                <a:spcPts val="0"/>
              </a:spcAft>
              <a:defRPr/>
            </a:pPr>
            <a:r>
              <a:rPr lang="en-US" altLang="en-US" sz="2800" dirty="0"/>
              <a:t>Radiation Absorbed Dose (rad)</a:t>
            </a:r>
          </a:p>
          <a:p>
            <a:pPr lvl="1" eaLnBrk="1" fontAlgn="auto" hangingPunct="1">
              <a:spcAft>
                <a:spcPts val="0"/>
              </a:spcAft>
              <a:buFont typeface="Calibri" panose="020F0502020204030204" pitchFamily="34" charset="0"/>
              <a:buChar char="―"/>
              <a:defRPr/>
            </a:pPr>
            <a:r>
              <a:rPr lang="en-US" altLang="en-US" sz="2400" dirty="0"/>
              <a:t>Energy deposition per unit mass of material</a:t>
            </a:r>
          </a:p>
          <a:p>
            <a:pPr lvl="1" eaLnBrk="1" fontAlgn="auto" hangingPunct="1">
              <a:spcAft>
                <a:spcPts val="0"/>
              </a:spcAft>
              <a:buFont typeface="Calibri" panose="020F0502020204030204" pitchFamily="34" charset="0"/>
              <a:buChar char="―"/>
              <a:defRPr/>
            </a:pPr>
            <a:r>
              <a:rPr lang="en-US" altLang="en-US" sz="2400" dirty="0"/>
              <a:t>Originally defined as 100 ergs of energy</a:t>
            </a:r>
          </a:p>
          <a:p>
            <a:pPr marL="457200" lvl="1" indent="0" eaLnBrk="1" fontAlgn="auto" hangingPunct="1">
              <a:lnSpc>
                <a:spcPct val="100000"/>
              </a:lnSpc>
              <a:spcBef>
                <a:spcPts val="0"/>
              </a:spcBef>
              <a:spcAft>
                <a:spcPts val="0"/>
              </a:spcAft>
              <a:buFont typeface="Arial" panose="020B0604020202020204" pitchFamily="34" charset="0"/>
              <a:buNone/>
              <a:defRPr/>
            </a:pPr>
            <a:r>
              <a:rPr lang="en-US" altLang="en-US" sz="2400" dirty="0"/>
              <a:t>   absorbed by one gram of matter</a:t>
            </a:r>
          </a:p>
          <a:p>
            <a:pPr eaLnBrk="1" fontAlgn="auto" hangingPunct="1">
              <a:spcAft>
                <a:spcPts val="0"/>
              </a:spcAft>
              <a:defRPr/>
            </a:pPr>
            <a:r>
              <a:rPr lang="en-US" altLang="en-US" sz="2800" dirty="0"/>
              <a:t>International Standard – Gray [</a:t>
            </a:r>
            <a:r>
              <a:rPr lang="en-US" altLang="en-US" sz="2800" dirty="0" err="1"/>
              <a:t>Gy</a:t>
            </a:r>
            <a:r>
              <a:rPr lang="en-US" altLang="en-US" sz="2800" dirty="0"/>
              <a:t>]</a:t>
            </a:r>
          </a:p>
          <a:p>
            <a:pPr lvl="1" eaLnBrk="1" fontAlgn="auto" hangingPunct="1">
              <a:spcAft>
                <a:spcPts val="0"/>
              </a:spcAft>
              <a:buFont typeface="Calibri" panose="020F0502020204030204" pitchFamily="34" charset="0"/>
              <a:buChar char="―"/>
              <a:defRPr/>
            </a:pPr>
            <a:r>
              <a:rPr lang="en-US" altLang="en-US" sz="2400" dirty="0"/>
              <a:t>1 Gy = 100 rad = 1 Joule/kilogram</a:t>
            </a:r>
          </a:p>
        </p:txBody>
      </p:sp>
      <p:sp>
        <p:nvSpPr>
          <p:cNvPr id="3" name="TextBox 2">
            <a:extLst>
              <a:ext uri="{FF2B5EF4-FFF2-40B4-BE49-F238E27FC236}">
                <a16:creationId xmlns:a16="http://schemas.microsoft.com/office/drawing/2014/main" id="{52A95609-9542-8954-4F16-8772926E6F24}"/>
              </a:ext>
            </a:extLst>
          </p:cNvPr>
          <p:cNvSpPr txBox="1"/>
          <p:nvPr/>
        </p:nvSpPr>
        <p:spPr>
          <a:xfrm>
            <a:off x="381000" y="6462164"/>
            <a:ext cx="457200" cy="369332"/>
          </a:xfrm>
          <a:prstGeom prst="rect">
            <a:avLst/>
          </a:prstGeom>
          <a:noFill/>
        </p:spPr>
        <p:txBody>
          <a:bodyPr wrap="square">
            <a:spAutoFit/>
          </a:bodyPr>
          <a:lstStyle/>
          <a:p>
            <a:r>
              <a:rPr lang="en-US" dirty="0">
                <a:solidFill>
                  <a:srgbClr val="FF0000"/>
                </a:solidFil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E580002F-83F8-12FD-3F84-C5A3E7DEA3D3}"/>
              </a:ext>
            </a:extLst>
          </p:cNvPr>
          <p:cNvSpPr>
            <a:spLocks noGrp="1" noChangeArrowheads="1"/>
          </p:cNvSpPr>
          <p:nvPr>
            <p:ph type="title"/>
          </p:nvPr>
        </p:nvSpPr>
        <p:spPr>
          <a:xfrm>
            <a:off x="628650" y="576160"/>
            <a:ext cx="7886700" cy="67945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Radiation Effects</a:t>
            </a:r>
          </a:p>
        </p:txBody>
      </p:sp>
      <p:sp>
        <p:nvSpPr>
          <p:cNvPr id="66563" name="Rectangle 3">
            <a:extLst>
              <a:ext uri="{FF2B5EF4-FFF2-40B4-BE49-F238E27FC236}">
                <a16:creationId xmlns:a16="http://schemas.microsoft.com/office/drawing/2014/main" id="{FAE45158-F365-3E2D-0F87-2A1895EF5670}"/>
              </a:ext>
            </a:extLst>
          </p:cNvPr>
          <p:cNvSpPr>
            <a:spLocks noGrp="1" noChangeArrowheads="1"/>
          </p:cNvSpPr>
          <p:nvPr>
            <p:ph idx="1"/>
          </p:nvPr>
        </p:nvSpPr>
        <p:spPr>
          <a:xfrm>
            <a:off x="952500" y="1490406"/>
            <a:ext cx="7239000" cy="2624394"/>
          </a:xfrm>
        </p:spPr>
        <p:txBody>
          <a:bodyPr>
            <a:noAutofit/>
          </a:bodyPr>
          <a:lstStyle/>
          <a:p>
            <a:pPr eaLnBrk="1" hangingPunct="1"/>
            <a:r>
              <a:rPr lang="en-US" altLang="en-US" sz="2800" dirty="0"/>
              <a:t>Depend on absorbed dose </a:t>
            </a:r>
            <a:r>
              <a:rPr lang="en-US" altLang="en-US" sz="2800" i="1" dirty="0"/>
              <a:t>and</a:t>
            </a:r>
            <a:r>
              <a:rPr lang="en-US" altLang="en-US" sz="2800" dirty="0"/>
              <a:t> LET</a:t>
            </a:r>
          </a:p>
          <a:p>
            <a:pPr eaLnBrk="1" hangingPunct="1"/>
            <a:r>
              <a:rPr lang="en-US" altLang="en-US" sz="2800" dirty="0"/>
              <a:t>Effect on biological systems quantified using upper limit of radiation’s relative biological effectiveness, called quality factor (QF)</a:t>
            </a:r>
          </a:p>
        </p:txBody>
      </p:sp>
      <p:sp>
        <p:nvSpPr>
          <p:cNvPr id="66564" name="Rectangle 4">
            <a:extLst>
              <a:ext uri="{FF2B5EF4-FFF2-40B4-BE49-F238E27FC236}">
                <a16:creationId xmlns:a16="http://schemas.microsoft.com/office/drawing/2014/main" id="{753D6B13-1CD4-7792-BDB4-1D109EDB9F80}"/>
              </a:ext>
            </a:extLst>
          </p:cNvPr>
          <p:cNvSpPr>
            <a:spLocks noChangeArrowheads="1"/>
          </p:cNvSpPr>
          <p:nvPr/>
        </p:nvSpPr>
        <p:spPr bwMode="auto">
          <a:xfrm>
            <a:off x="685800" y="3657600"/>
            <a:ext cx="7772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20000"/>
              </a:spcBef>
              <a:buFontTx/>
              <a:buNone/>
            </a:pPr>
            <a:endParaRPr lang="en-US" altLang="en-US">
              <a:latin typeface="Times New Roman" panose="02020603050405020304" pitchFamily="18" charset="0"/>
            </a:endParaRPr>
          </a:p>
        </p:txBody>
      </p:sp>
      <p:sp>
        <p:nvSpPr>
          <p:cNvPr id="66565" name="Text Box 5">
            <a:extLst>
              <a:ext uri="{FF2B5EF4-FFF2-40B4-BE49-F238E27FC236}">
                <a16:creationId xmlns:a16="http://schemas.microsoft.com/office/drawing/2014/main" id="{36437B3E-F9E6-D12A-9397-33C62EB59001}"/>
              </a:ext>
            </a:extLst>
          </p:cNvPr>
          <p:cNvSpPr txBox="1">
            <a:spLocks noChangeArrowheads="1"/>
          </p:cNvSpPr>
          <p:nvPr/>
        </p:nvSpPr>
        <p:spPr bwMode="auto">
          <a:xfrm>
            <a:off x="2286000" y="4127090"/>
            <a:ext cx="426720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2400" dirty="0">
                <a:latin typeface="Arial" panose="020B0604020202020204" pitchFamily="34" charset="0"/>
              </a:rPr>
              <a:t>Radiation</a:t>
            </a:r>
            <a:r>
              <a:rPr lang="en-US" altLang="en-US" sz="1800" dirty="0">
                <a:latin typeface="Arial" panose="020B0604020202020204" pitchFamily="34" charset="0"/>
              </a:rPr>
              <a:t>	        </a:t>
            </a:r>
            <a:r>
              <a:rPr lang="en-US" altLang="en-US" sz="2400" dirty="0">
                <a:latin typeface="Arial" panose="020B0604020202020204" pitchFamily="34" charset="0"/>
              </a:rPr>
              <a:t>Quality Factor</a:t>
            </a:r>
          </a:p>
          <a:p>
            <a:pPr eaLnBrk="1" hangingPunct="1">
              <a:lnSpc>
                <a:spcPct val="100000"/>
              </a:lnSpc>
              <a:spcBef>
                <a:spcPct val="50000"/>
              </a:spcBef>
              <a:buFontTx/>
              <a:buNone/>
            </a:pPr>
            <a:r>
              <a:rPr lang="en-US" altLang="en-US" sz="2000" dirty="0">
                <a:latin typeface="Arial" panose="020B0604020202020204" pitchFamily="34" charset="0"/>
              </a:rPr>
              <a:t>X-rays				      1</a:t>
            </a:r>
          </a:p>
          <a:p>
            <a:pPr eaLnBrk="1" hangingPunct="1">
              <a:lnSpc>
                <a:spcPct val="100000"/>
              </a:lnSpc>
              <a:spcBef>
                <a:spcPct val="0"/>
              </a:spcBef>
              <a:buFontTx/>
              <a:buNone/>
            </a:pPr>
            <a:r>
              <a:rPr lang="en-US" altLang="en-US" sz="2000" dirty="0">
                <a:latin typeface="Arial" panose="020B0604020202020204" pitchFamily="34" charset="0"/>
              </a:rPr>
              <a:t>Gamma radiation		1</a:t>
            </a:r>
          </a:p>
          <a:p>
            <a:pPr eaLnBrk="1" hangingPunct="1">
              <a:lnSpc>
                <a:spcPct val="100000"/>
              </a:lnSpc>
              <a:spcBef>
                <a:spcPct val="0"/>
              </a:spcBef>
              <a:buFontTx/>
              <a:buNone/>
            </a:pPr>
            <a:r>
              <a:rPr lang="en-US" altLang="en-US" sz="2000" dirty="0">
                <a:latin typeface="Arial" panose="020B0604020202020204" pitchFamily="34" charset="0"/>
              </a:rPr>
              <a:t>Beta particles		       1</a:t>
            </a:r>
          </a:p>
          <a:p>
            <a:pPr eaLnBrk="1" hangingPunct="1">
              <a:lnSpc>
                <a:spcPct val="100000"/>
              </a:lnSpc>
              <a:spcBef>
                <a:spcPct val="0"/>
              </a:spcBef>
              <a:buFontTx/>
              <a:buNone/>
            </a:pPr>
            <a:r>
              <a:rPr lang="en-US" altLang="en-US" sz="2000" dirty="0">
                <a:latin typeface="Arial" panose="020B0604020202020204" pitchFamily="34" charset="0"/>
              </a:rPr>
              <a:t>Alpha particles		     20</a:t>
            </a:r>
          </a:p>
        </p:txBody>
      </p:sp>
      <p:sp>
        <p:nvSpPr>
          <p:cNvPr id="3" name="TextBox 2">
            <a:extLst>
              <a:ext uri="{FF2B5EF4-FFF2-40B4-BE49-F238E27FC236}">
                <a16:creationId xmlns:a16="http://schemas.microsoft.com/office/drawing/2014/main" id="{BED4071D-23EF-F8A8-0651-8FEDA3799625}"/>
              </a:ext>
            </a:extLst>
          </p:cNvPr>
          <p:cNvSpPr txBox="1"/>
          <p:nvPr/>
        </p:nvSpPr>
        <p:spPr>
          <a:xfrm>
            <a:off x="381000" y="6538364"/>
            <a:ext cx="457200" cy="369332"/>
          </a:xfrm>
          <a:prstGeom prst="rect">
            <a:avLst/>
          </a:prstGeom>
          <a:noFill/>
        </p:spPr>
        <p:txBody>
          <a:bodyPr wrap="square">
            <a:spAutoFit/>
          </a:bodyPr>
          <a:lstStyle/>
          <a:p>
            <a:r>
              <a:rPr lang="en-US" dirty="0">
                <a:solidFill>
                  <a:srgbClr val="FF0000"/>
                </a:solidFill>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CD48EEB6-962E-83B4-E56F-15E31D05D15A}"/>
              </a:ext>
            </a:extLst>
          </p:cNvPr>
          <p:cNvSpPr>
            <a:spLocks noGrp="1" noChangeArrowheads="1"/>
          </p:cNvSpPr>
          <p:nvPr>
            <p:ph type="title"/>
          </p:nvPr>
        </p:nvSpPr>
        <p:spPr>
          <a:xfrm>
            <a:off x="628650" y="457200"/>
            <a:ext cx="7886700" cy="777875"/>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Equivalent Dose</a:t>
            </a:r>
          </a:p>
        </p:txBody>
      </p:sp>
      <p:sp>
        <p:nvSpPr>
          <p:cNvPr id="68611" name="Rectangle 3">
            <a:extLst>
              <a:ext uri="{FF2B5EF4-FFF2-40B4-BE49-F238E27FC236}">
                <a16:creationId xmlns:a16="http://schemas.microsoft.com/office/drawing/2014/main" id="{83865CE9-92E4-7A88-B74E-8002792F4D48}"/>
              </a:ext>
            </a:extLst>
          </p:cNvPr>
          <p:cNvSpPr>
            <a:spLocks noGrp="1" noChangeArrowheads="1"/>
          </p:cNvSpPr>
          <p:nvPr>
            <p:ph idx="1"/>
          </p:nvPr>
        </p:nvSpPr>
        <p:spPr>
          <a:xfrm>
            <a:off x="1028700" y="1524000"/>
            <a:ext cx="7086600" cy="4800600"/>
          </a:xfrm>
        </p:spPr>
        <p:txBody>
          <a:bodyPr>
            <a:normAutofit lnSpcReduction="10000"/>
          </a:bodyPr>
          <a:lstStyle/>
          <a:p>
            <a:pPr eaLnBrk="1" hangingPunct="1">
              <a:lnSpc>
                <a:spcPct val="100000"/>
              </a:lnSpc>
              <a:spcBef>
                <a:spcPts val="1800"/>
              </a:spcBef>
            </a:pPr>
            <a:r>
              <a:rPr lang="en-US" altLang="en-US" sz="2800" dirty="0"/>
              <a:t>Absorbed dose to individual organs or tissue</a:t>
            </a:r>
            <a:r>
              <a:rPr lang="en-US" sz="2800" b="0" i="0" dirty="0">
                <a:solidFill>
                  <a:srgbClr val="222222"/>
                </a:solidFill>
                <a:effectLst/>
                <a:latin typeface="Arial" panose="020B0604020202020204" pitchFamily="34" charset="0"/>
              </a:rPr>
              <a:t> adjusted to account for biological effectiveness of radiation type</a:t>
            </a:r>
            <a:endParaRPr lang="en-US" altLang="en-US" sz="2800" dirty="0"/>
          </a:p>
          <a:p>
            <a:pPr eaLnBrk="1" hangingPunct="1">
              <a:lnSpc>
                <a:spcPct val="100000"/>
              </a:lnSpc>
              <a:spcBef>
                <a:spcPts val="1800"/>
              </a:spcBef>
            </a:pPr>
            <a:r>
              <a:rPr lang="en-US" altLang="en-US" sz="2800" dirty="0"/>
              <a:t>Historical/conventional unit</a:t>
            </a:r>
          </a:p>
          <a:p>
            <a:pPr eaLnBrk="1" hangingPunct="1">
              <a:lnSpc>
                <a:spcPct val="100000"/>
              </a:lnSpc>
              <a:spcBef>
                <a:spcPts val="600"/>
              </a:spcBef>
              <a:buFontTx/>
              <a:buNone/>
            </a:pPr>
            <a:r>
              <a:rPr lang="en-US" altLang="en-US" sz="2800" dirty="0"/>
              <a:t>	Dose (rem) = QF x Dose (rad)</a:t>
            </a:r>
          </a:p>
          <a:p>
            <a:pPr eaLnBrk="1" hangingPunct="1">
              <a:lnSpc>
                <a:spcPct val="100000"/>
              </a:lnSpc>
              <a:spcBef>
                <a:spcPts val="1200"/>
              </a:spcBef>
            </a:pPr>
            <a:r>
              <a:rPr lang="en-US" altLang="en-US" sz="2800" dirty="0"/>
              <a:t>Provides common reference and allows for additive doses for different radiation type exposures</a:t>
            </a:r>
          </a:p>
          <a:p>
            <a:pPr eaLnBrk="1" hangingPunct="1">
              <a:lnSpc>
                <a:spcPct val="100000"/>
              </a:lnSpc>
              <a:spcBef>
                <a:spcPts val="1200"/>
              </a:spcBef>
            </a:pPr>
            <a:r>
              <a:rPr lang="en-US" altLang="en-US" sz="2800" dirty="0"/>
              <a:t>Represents </a:t>
            </a:r>
            <a:r>
              <a:rPr lang="en-US" altLang="en-US" sz="2800" i="1" u="sng" dirty="0"/>
              <a:t>POTENTIAL</a:t>
            </a:r>
            <a:r>
              <a:rPr lang="en-US" altLang="en-US" sz="2800" dirty="0"/>
              <a:t> for biological effects</a:t>
            </a:r>
          </a:p>
        </p:txBody>
      </p:sp>
      <p:sp>
        <p:nvSpPr>
          <p:cNvPr id="3" name="TextBox 2">
            <a:extLst>
              <a:ext uri="{FF2B5EF4-FFF2-40B4-BE49-F238E27FC236}">
                <a16:creationId xmlns:a16="http://schemas.microsoft.com/office/drawing/2014/main" id="{D8DEAB9D-88D5-CF1B-9DAB-C66F88A3322A}"/>
              </a:ext>
            </a:extLst>
          </p:cNvPr>
          <p:cNvSpPr txBox="1"/>
          <p:nvPr/>
        </p:nvSpPr>
        <p:spPr>
          <a:xfrm>
            <a:off x="381000" y="6508546"/>
            <a:ext cx="457200" cy="369332"/>
          </a:xfrm>
          <a:prstGeom prst="rect">
            <a:avLst/>
          </a:prstGeom>
          <a:noFill/>
        </p:spPr>
        <p:txBody>
          <a:bodyPr wrap="square">
            <a:spAutoFit/>
          </a:bodyPr>
          <a:lstStyle/>
          <a:p>
            <a:r>
              <a:rPr lang="en-US" dirty="0">
                <a:solidFill>
                  <a:srgbClr val="FF0000"/>
                </a:solidFill>
              </a:rPr>
              <a:t>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A845B00-E3C8-C7FD-0BE9-A184890343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3729" y="622755"/>
            <a:ext cx="4242661" cy="5612489"/>
          </a:xfrm>
          <a:prstGeom prst="rect">
            <a:avLst/>
          </a:prstGeom>
        </p:spPr>
      </p:pic>
      <p:sp>
        <p:nvSpPr>
          <p:cNvPr id="2" name="TextBox 1">
            <a:extLst>
              <a:ext uri="{FF2B5EF4-FFF2-40B4-BE49-F238E27FC236}">
                <a16:creationId xmlns:a16="http://schemas.microsoft.com/office/drawing/2014/main" id="{6361C091-4151-D6BF-F028-4E219856EEE4}"/>
              </a:ext>
            </a:extLst>
          </p:cNvPr>
          <p:cNvSpPr txBox="1"/>
          <p:nvPr/>
        </p:nvSpPr>
        <p:spPr>
          <a:xfrm>
            <a:off x="328546" y="1504411"/>
            <a:ext cx="1875183" cy="1477328"/>
          </a:xfrm>
          <a:prstGeom prst="rect">
            <a:avLst/>
          </a:prstGeom>
          <a:noFill/>
        </p:spPr>
        <p:txBody>
          <a:bodyPr wrap="square" rtlCol="0">
            <a:spAutoFit/>
          </a:bodyPr>
          <a:lstStyle/>
          <a:p>
            <a:r>
              <a:rPr lang="en-US" dirty="0"/>
              <a:t>This is the reason why nuclear science education is so important.</a:t>
            </a:r>
          </a:p>
        </p:txBody>
      </p:sp>
      <p:sp>
        <p:nvSpPr>
          <p:cNvPr id="4" name="TextBox 3">
            <a:extLst>
              <a:ext uri="{FF2B5EF4-FFF2-40B4-BE49-F238E27FC236}">
                <a16:creationId xmlns:a16="http://schemas.microsoft.com/office/drawing/2014/main" id="{D0884705-14C9-3792-F98B-1B0D80F96E05}"/>
              </a:ext>
            </a:extLst>
          </p:cNvPr>
          <p:cNvSpPr txBox="1"/>
          <p:nvPr/>
        </p:nvSpPr>
        <p:spPr>
          <a:xfrm>
            <a:off x="6553200" y="2971800"/>
            <a:ext cx="1981200" cy="2308324"/>
          </a:xfrm>
          <a:prstGeom prst="rect">
            <a:avLst/>
          </a:prstGeom>
          <a:noFill/>
        </p:spPr>
        <p:txBody>
          <a:bodyPr wrap="square" rtlCol="0">
            <a:spAutoFit/>
          </a:bodyPr>
          <a:lstStyle/>
          <a:p>
            <a:r>
              <a:rPr lang="en-US" dirty="0"/>
              <a:t>It’s the antidote for radiophobia – and the nemesis of those who want us to remain fearful of all things nuclear.</a:t>
            </a:r>
          </a:p>
        </p:txBody>
      </p:sp>
    </p:spTree>
    <p:extLst>
      <p:ext uri="{BB962C8B-B14F-4D97-AF65-F5344CB8AC3E}">
        <p14:creationId xmlns:p14="http://schemas.microsoft.com/office/powerpoint/2010/main" val="3661832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11336-44F7-5DD4-3B53-E5255A776549}"/>
            </a:ext>
          </a:extLst>
        </p:cNvPr>
        <p:cNvGrpSpPr/>
        <p:nvPr/>
      </p:nvGrpSpPr>
      <p:grpSpPr>
        <a:xfrm>
          <a:off x="0" y="0"/>
          <a:ext cx="0" cy="0"/>
          <a:chOff x="0" y="0"/>
          <a:chExt cx="0" cy="0"/>
        </a:xfrm>
      </p:grpSpPr>
      <p:sp>
        <p:nvSpPr>
          <p:cNvPr id="68610" name="Rectangle 2">
            <a:extLst>
              <a:ext uri="{FF2B5EF4-FFF2-40B4-BE49-F238E27FC236}">
                <a16:creationId xmlns:a16="http://schemas.microsoft.com/office/drawing/2014/main" id="{765A57AD-E830-C501-5448-3434316EA23E}"/>
              </a:ext>
            </a:extLst>
          </p:cNvPr>
          <p:cNvSpPr>
            <a:spLocks noGrp="1" noChangeArrowheads="1"/>
          </p:cNvSpPr>
          <p:nvPr>
            <p:ph type="title"/>
          </p:nvPr>
        </p:nvSpPr>
        <p:spPr>
          <a:xfrm>
            <a:off x="628650" y="758415"/>
            <a:ext cx="7886700" cy="777875"/>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Equivalent Dose </a:t>
            </a:r>
            <a:r>
              <a:rPr lang="en-US" altLang="en-US" dirty="0">
                <a:solidFill>
                  <a:schemeClr val="tx1"/>
                </a:solidFill>
                <a:latin typeface="Arial" panose="020B0604020202020204" pitchFamily="34" charset="0"/>
                <a:cs typeface="Arial" panose="020B0604020202020204" pitchFamily="34" charset="0"/>
              </a:rPr>
              <a:t>(cont.)</a:t>
            </a:r>
            <a:endParaRPr lang="en-US" altLang="en-US" sz="3600" dirty="0">
              <a:solidFill>
                <a:schemeClr val="tx1"/>
              </a:solidFill>
              <a:latin typeface="Arial" panose="020B0604020202020204" pitchFamily="34" charset="0"/>
              <a:cs typeface="Arial" panose="020B0604020202020204" pitchFamily="34" charset="0"/>
            </a:endParaRPr>
          </a:p>
        </p:txBody>
      </p:sp>
      <p:sp>
        <p:nvSpPr>
          <p:cNvPr id="68611" name="Rectangle 3">
            <a:extLst>
              <a:ext uri="{FF2B5EF4-FFF2-40B4-BE49-F238E27FC236}">
                <a16:creationId xmlns:a16="http://schemas.microsoft.com/office/drawing/2014/main" id="{7111C6E1-0E79-CD92-59F5-3FB8BC093B0D}"/>
              </a:ext>
            </a:extLst>
          </p:cNvPr>
          <p:cNvSpPr>
            <a:spLocks noGrp="1" noChangeArrowheads="1"/>
          </p:cNvSpPr>
          <p:nvPr>
            <p:ph idx="1"/>
          </p:nvPr>
        </p:nvSpPr>
        <p:spPr>
          <a:xfrm>
            <a:off x="1028700" y="1828800"/>
            <a:ext cx="7086600" cy="3200400"/>
          </a:xfrm>
        </p:spPr>
        <p:txBody>
          <a:bodyPr>
            <a:normAutofit/>
          </a:bodyPr>
          <a:lstStyle/>
          <a:p>
            <a:pPr>
              <a:spcBef>
                <a:spcPts val="1800"/>
              </a:spcBef>
            </a:pPr>
            <a:r>
              <a:rPr lang="en-US" altLang="en-US" sz="2800" dirty="0"/>
              <a:t>International (SI) unit – Sievert [</a:t>
            </a:r>
            <a:r>
              <a:rPr lang="en-US" altLang="en-US" sz="2800" dirty="0" err="1"/>
              <a:t>Sv</a:t>
            </a:r>
            <a:r>
              <a:rPr lang="en-US" altLang="en-US" sz="2800" dirty="0"/>
              <a:t>]</a:t>
            </a:r>
          </a:p>
          <a:p>
            <a:pPr eaLnBrk="1" hangingPunct="1">
              <a:lnSpc>
                <a:spcPct val="100000"/>
              </a:lnSpc>
              <a:spcBef>
                <a:spcPts val="600"/>
              </a:spcBef>
              <a:buFontTx/>
              <a:buNone/>
            </a:pPr>
            <a:r>
              <a:rPr lang="en-US" altLang="en-US" sz="2800" dirty="0"/>
              <a:t>	Dose (</a:t>
            </a:r>
            <a:r>
              <a:rPr lang="en-US" altLang="en-US" sz="2800" dirty="0" err="1"/>
              <a:t>Sv</a:t>
            </a:r>
            <a:r>
              <a:rPr lang="en-US" altLang="en-US" sz="2800" dirty="0"/>
              <a:t>) = QF x Dose (Gy)</a:t>
            </a:r>
          </a:p>
          <a:p>
            <a:pPr eaLnBrk="1" hangingPunct="1">
              <a:lnSpc>
                <a:spcPct val="100000"/>
              </a:lnSpc>
              <a:spcBef>
                <a:spcPts val="1200"/>
              </a:spcBef>
            </a:pPr>
            <a:r>
              <a:rPr lang="en-US" altLang="en-US" sz="2800" dirty="0"/>
              <a:t>For low LET radiation, 1 </a:t>
            </a:r>
            <a:r>
              <a:rPr lang="en-US" altLang="en-US" sz="2800" dirty="0" err="1"/>
              <a:t>Sv</a:t>
            </a:r>
            <a:r>
              <a:rPr lang="en-US" altLang="en-US" sz="2800" dirty="0"/>
              <a:t> = 1 Gy </a:t>
            </a:r>
          </a:p>
        </p:txBody>
      </p:sp>
    </p:spTree>
    <p:extLst>
      <p:ext uri="{BB962C8B-B14F-4D97-AF65-F5344CB8AC3E}">
        <p14:creationId xmlns:p14="http://schemas.microsoft.com/office/powerpoint/2010/main" val="1284706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4">
            <a:extLst>
              <a:ext uri="{FF2B5EF4-FFF2-40B4-BE49-F238E27FC236}">
                <a16:creationId xmlns:a16="http://schemas.microsoft.com/office/drawing/2014/main" id="{BB83A284-A29B-D421-FC34-C4BC602A15F3}"/>
              </a:ext>
            </a:extLst>
          </p:cNvPr>
          <p:cNvSpPr>
            <a:spLocks noGrp="1" noChangeArrowheads="1"/>
          </p:cNvSpPr>
          <p:nvPr>
            <p:ph type="title"/>
          </p:nvPr>
        </p:nvSpPr>
        <p:spPr>
          <a:xfrm>
            <a:off x="457200" y="1143000"/>
            <a:ext cx="8229600" cy="563563"/>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Radiation Terms and Units</a:t>
            </a:r>
          </a:p>
        </p:txBody>
      </p:sp>
      <p:graphicFrame>
        <p:nvGraphicFramePr>
          <p:cNvPr id="52267" name="Group 43">
            <a:extLst>
              <a:ext uri="{FF2B5EF4-FFF2-40B4-BE49-F238E27FC236}">
                <a16:creationId xmlns:a16="http://schemas.microsoft.com/office/drawing/2014/main" id="{B7C4B6AE-C898-D963-78D2-AEA5DF8DDFDD}"/>
              </a:ext>
            </a:extLst>
          </p:cNvPr>
          <p:cNvGraphicFramePr>
            <a:graphicFrameLocks noGrp="1"/>
          </p:cNvGraphicFramePr>
          <p:nvPr>
            <p:ph type="tbl" idx="1"/>
            <p:extLst>
              <p:ext uri="{D42A27DB-BD31-4B8C-83A1-F6EECF244321}">
                <p14:modId xmlns:p14="http://schemas.microsoft.com/office/powerpoint/2010/main" val="1917702180"/>
              </p:ext>
            </p:extLst>
          </p:nvPr>
        </p:nvGraphicFramePr>
        <p:xfrm>
          <a:off x="838200" y="2209800"/>
          <a:ext cx="7315200" cy="2120920"/>
        </p:xfrm>
        <a:graphic>
          <a:graphicData uri="http://schemas.openxmlformats.org/drawingml/2006/table">
            <a:tbl>
              <a:tblPr/>
              <a:tblGrid>
                <a:gridCol w="3276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tblGrid>
              <a:tr h="365635">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charset="0"/>
                      </a:endParaRPr>
                    </a:p>
                  </a:txBody>
                  <a:tcPr marT="45659" marB="4565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charset="0"/>
                        </a:rPr>
                        <a:t>Traditional</a:t>
                      </a:r>
                    </a:p>
                  </a:txBody>
                  <a:tcPr marT="45659" marB="4565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charset="0"/>
                        </a:rPr>
                        <a:t>SI*</a:t>
                      </a:r>
                    </a:p>
                  </a:txBody>
                  <a:tcPr marT="45659" marB="4565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94815">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charset="0"/>
                        </a:rPr>
                        <a:t>Activity</a:t>
                      </a:r>
                    </a:p>
                  </a:txBody>
                  <a:tcPr marT="45659" marB="4565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rPr>
                        <a:t>Curie (Ci)</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rPr>
                        <a:t>3.7x10</a:t>
                      </a:r>
                      <a:r>
                        <a:rPr kumimoji="0" lang="en-US" altLang="en-US" sz="1800" b="0" i="0" u="none" strike="noStrike" cap="none" normalizeH="0" baseline="30000">
                          <a:ln>
                            <a:noFill/>
                          </a:ln>
                          <a:solidFill>
                            <a:schemeClr val="tx1"/>
                          </a:solidFill>
                          <a:effectLst/>
                          <a:latin typeface="Arial" charset="0"/>
                        </a:rPr>
                        <a:t>10</a:t>
                      </a:r>
                      <a:r>
                        <a:rPr kumimoji="0" lang="en-US" altLang="en-US" sz="1800" b="0" i="0" u="none" strike="noStrike" cap="none" normalizeH="0" baseline="0">
                          <a:ln>
                            <a:noFill/>
                          </a:ln>
                          <a:solidFill>
                            <a:schemeClr val="tx1"/>
                          </a:solidFill>
                          <a:effectLst/>
                          <a:latin typeface="Arial" charset="0"/>
                        </a:rPr>
                        <a:t> dis/sec</a:t>
                      </a:r>
                    </a:p>
                  </a:txBody>
                  <a:tcPr marT="45659" marB="4565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rPr>
                        <a:t>Becquerel (Bq)</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rPr>
                        <a:t>1 dis/sec</a:t>
                      </a:r>
                    </a:p>
                  </a:txBody>
                  <a:tcPr marT="45659" marB="4565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4815">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charset="0"/>
                        </a:rPr>
                        <a:t>Absorbed Dose</a:t>
                      </a:r>
                    </a:p>
                  </a:txBody>
                  <a:tcPr marT="45659" marB="4565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rPr>
                        <a:t>Rad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rPr>
                        <a:t>100 ergs/gm</a:t>
                      </a:r>
                    </a:p>
                  </a:txBody>
                  <a:tcPr marT="45659" marB="4565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0"/>
                        </a:rPr>
                        <a:t>Gray (</a:t>
                      </a:r>
                      <a:r>
                        <a:rPr kumimoji="0" lang="en-US" altLang="en-US" sz="1800" b="0" i="0" u="none" strike="noStrike" cap="none" normalizeH="0" baseline="0" dirty="0" err="1">
                          <a:ln>
                            <a:noFill/>
                          </a:ln>
                          <a:solidFill>
                            <a:schemeClr val="tx1"/>
                          </a:solidFill>
                          <a:effectLst/>
                          <a:latin typeface="Arial" charset="0"/>
                        </a:rPr>
                        <a:t>Gy</a:t>
                      </a:r>
                      <a:r>
                        <a:rPr kumimoji="0" lang="en-US" altLang="en-US" sz="1800" b="0" i="0" u="none" strike="noStrike" cap="none" normalizeH="0" baseline="0" dirty="0">
                          <a:ln>
                            <a:noFill/>
                          </a:ln>
                          <a:solidFill>
                            <a:schemeClr val="tx1"/>
                          </a:solidFill>
                          <a:effectLst/>
                          <a:latin typeface="Arial" charset="0"/>
                        </a:rPr>
                        <a:t>)</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0"/>
                        </a:rPr>
                        <a:t>1 joule/kg</a:t>
                      </a:r>
                    </a:p>
                  </a:txBody>
                  <a:tcPr marT="45659" marB="4565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635">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charset="0"/>
                        </a:rPr>
                        <a:t>Equivalent Dose </a:t>
                      </a:r>
                    </a:p>
                  </a:txBody>
                  <a:tcPr marT="45659" marB="4565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0"/>
                        </a:rPr>
                        <a:t>Rem</a:t>
                      </a:r>
                    </a:p>
                  </a:txBody>
                  <a:tcPr marT="45659" marB="4565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eaLnBrk="0" hangingPunct="0">
                        <a:spcBef>
                          <a:spcPct val="20000"/>
                        </a:spcBef>
                        <a:defRPr sz="2400">
                          <a:solidFill>
                            <a:schemeClr val="tx1"/>
                          </a:solidFill>
                          <a:latin typeface="Arial" charset="0"/>
                        </a:defRPr>
                      </a:lvl2pPr>
                      <a:lvl3pPr eaLnBrk="0" hangingPunct="0">
                        <a:spcBef>
                          <a:spcPct val="20000"/>
                        </a:spcBef>
                        <a:defRPr sz="2000">
                          <a:solidFill>
                            <a:schemeClr val="tx1"/>
                          </a:solidFill>
                          <a:latin typeface="Arial" charset="0"/>
                        </a:defRPr>
                      </a:lvl3pPr>
                      <a:lvl4pPr eaLnBrk="0" hangingPunct="0">
                        <a:spcBef>
                          <a:spcPct val="20000"/>
                        </a:spcBef>
                        <a:defRPr>
                          <a:solidFill>
                            <a:schemeClr val="tx1"/>
                          </a:solidFill>
                          <a:latin typeface="Arial" charset="0"/>
                        </a:defRPr>
                      </a:lvl4pPr>
                      <a:lvl5pPr eaLnBrk="0" hangingPunct="0">
                        <a:spcBef>
                          <a:spcPct val="20000"/>
                        </a:spcBef>
                        <a:defRPr>
                          <a:solidFill>
                            <a:schemeClr val="tx1"/>
                          </a:solidFill>
                          <a:latin typeface="Arial" charset="0"/>
                        </a:defRPr>
                      </a:lvl5pPr>
                      <a:lvl6pPr eaLnBrk="0" fontAlgn="base" hangingPunct="0">
                        <a:spcBef>
                          <a:spcPct val="20000"/>
                        </a:spcBef>
                        <a:spcAft>
                          <a:spcPct val="0"/>
                        </a:spcAft>
                        <a:defRPr>
                          <a:solidFill>
                            <a:schemeClr val="tx1"/>
                          </a:solidFill>
                          <a:latin typeface="Arial" charset="0"/>
                        </a:defRPr>
                      </a:lvl6pPr>
                      <a:lvl7pPr eaLnBrk="0" fontAlgn="base" hangingPunct="0">
                        <a:spcBef>
                          <a:spcPct val="20000"/>
                        </a:spcBef>
                        <a:spcAft>
                          <a:spcPct val="0"/>
                        </a:spcAft>
                        <a:defRPr>
                          <a:solidFill>
                            <a:schemeClr val="tx1"/>
                          </a:solidFill>
                          <a:latin typeface="Arial" charset="0"/>
                        </a:defRPr>
                      </a:lvl7pPr>
                      <a:lvl8pPr eaLnBrk="0" fontAlgn="base" hangingPunct="0">
                        <a:spcBef>
                          <a:spcPct val="20000"/>
                        </a:spcBef>
                        <a:spcAft>
                          <a:spcPct val="0"/>
                        </a:spcAft>
                        <a:defRPr>
                          <a:solidFill>
                            <a:schemeClr val="tx1"/>
                          </a:solidFill>
                          <a:latin typeface="Arial" charset="0"/>
                        </a:defRPr>
                      </a:lvl8pPr>
                      <a:lvl9pPr eaLnBrk="0" fontAlgn="base" hangingPunct="0">
                        <a:spcBef>
                          <a:spcPct val="20000"/>
                        </a:spcBef>
                        <a:spcAft>
                          <a:spcPct val="0"/>
                        </a:spcAft>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0"/>
                        </a:rPr>
                        <a:t>Sievert (</a:t>
                      </a:r>
                      <a:r>
                        <a:rPr kumimoji="0" lang="en-US" altLang="en-US" sz="1800" b="0" i="0" u="none" strike="noStrike" cap="none" normalizeH="0" baseline="0" dirty="0" err="1">
                          <a:ln>
                            <a:noFill/>
                          </a:ln>
                          <a:solidFill>
                            <a:schemeClr val="tx1"/>
                          </a:solidFill>
                          <a:effectLst/>
                          <a:latin typeface="Arial" charset="0"/>
                        </a:rPr>
                        <a:t>Sv</a:t>
                      </a:r>
                      <a:r>
                        <a:rPr kumimoji="0" lang="en-US" altLang="en-US" sz="1800" b="0" i="0" u="none" strike="noStrike" cap="none" normalizeH="0" baseline="0" dirty="0">
                          <a:ln>
                            <a:noFill/>
                          </a:ln>
                          <a:solidFill>
                            <a:schemeClr val="tx1"/>
                          </a:solidFill>
                          <a:effectLst/>
                          <a:latin typeface="Arial" charset="0"/>
                        </a:rPr>
                        <a:t>)</a:t>
                      </a:r>
                    </a:p>
                  </a:txBody>
                  <a:tcPr marT="45659" marB="4565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4777" name="Text Box 44">
            <a:extLst>
              <a:ext uri="{FF2B5EF4-FFF2-40B4-BE49-F238E27FC236}">
                <a16:creationId xmlns:a16="http://schemas.microsoft.com/office/drawing/2014/main" id="{09906487-8CCE-11D0-F16D-3E30BBCF81B6}"/>
              </a:ext>
            </a:extLst>
          </p:cNvPr>
          <p:cNvSpPr txBox="1">
            <a:spLocks noChangeArrowheads="1"/>
          </p:cNvSpPr>
          <p:nvPr/>
        </p:nvSpPr>
        <p:spPr bwMode="auto">
          <a:xfrm>
            <a:off x="990600" y="4953000"/>
            <a:ext cx="388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400">
                <a:latin typeface="Arial" panose="020B0604020202020204" pitchFamily="34" charset="0"/>
              </a:rPr>
              <a:t>* Abbreviation for International System of Units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07DE0BD5-94A4-3254-95BF-8577718938C9}"/>
              </a:ext>
            </a:extLst>
          </p:cNvPr>
          <p:cNvSpPr>
            <a:spLocks noGrp="1" noChangeArrowheads="1"/>
          </p:cNvSpPr>
          <p:nvPr>
            <p:ph type="title"/>
          </p:nvPr>
        </p:nvSpPr>
        <p:spPr>
          <a:xfrm>
            <a:off x="685800" y="785812"/>
            <a:ext cx="7772400" cy="6858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Dose Types</a:t>
            </a:r>
          </a:p>
        </p:txBody>
      </p:sp>
      <p:sp>
        <p:nvSpPr>
          <p:cNvPr id="76803" name="Rectangle 3">
            <a:extLst>
              <a:ext uri="{FF2B5EF4-FFF2-40B4-BE49-F238E27FC236}">
                <a16:creationId xmlns:a16="http://schemas.microsoft.com/office/drawing/2014/main" id="{2426B379-F257-6B24-C253-8E258B1E76A5}"/>
              </a:ext>
            </a:extLst>
          </p:cNvPr>
          <p:cNvSpPr>
            <a:spLocks noGrp="1" noChangeArrowheads="1"/>
          </p:cNvSpPr>
          <p:nvPr>
            <p:ph idx="1"/>
          </p:nvPr>
        </p:nvSpPr>
        <p:spPr>
          <a:xfrm>
            <a:off x="533400" y="1676400"/>
            <a:ext cx="8077200" cy="4329112"/>
          </a:xfrm>
        </p:spPr>
        <p:txBody>
          <a:bodyPr>
            <a:normAutofit fontScale="92500"/>
          </a:bodyPr>
          <a:lstStyle/>
          <a:p>
            <a:pPr eaLnBrk="1" hangingPunct="1">
              <a:spcAft>
                <a:spcPts val="600"/>
              </a:spcAft>
            </a:pPr>
            <a:r>
              <a:rPr lang="en-US" altLang="en-US" sz="2800" dirty="0"/>
              <a:t>Acute Dose</a:t>
            </a:r>
          </a:p>
          <a:p>
            <a:pPr lvl="1" eaLnBrk="1" hangingPunct="1">
              <a:spcBef>
                <a:spcPct val="0"/>
              </a:spcBef>
              <a:buFont typeface="Calibri" panose="020F0502020204030204" pitchFamily="34" charset="0"/>
              <a:buChar char="―"/>
            </a:pPr>
            <a:r>
              <a:rPr lang="en-US" altLang="en-US" sz="2400" dirty="0"/>
              <a:t>Dose delivered over a short period of time (e.g., chest x-ray)</a:t>
            </a:r>
          </a:p>
          <a:p>
            <a:pPr eaLnBrk="1" hangingPunct="1">
              <a:spcAft>
                <a:spcPts val="600"/>
              </a:spcAft>
            </a:pPr>
            <a:r>
              <a:rPr lang="en-US" altLang="en-US" sz="2800" dirty="0"/>
              <a:t>Chronic Dose</a:t>
            </a:r>
          </a:p>
          <a:p>
            <a:pPr lvl="1" eaLnBrk="1" hangingPunct="1">
              <a:spcBef>
                <a:spcPct val="0"/>
              </a:spcBef>
              <a:buFont typeface="Calibri" panose="020F0502020204030204" pitchFamily="34" charset="0"/>
              <a:buChar char="―"/>
            </a:pPr>
            <a:r>
              <a:rPr lang="en-US" altLang="en-US" sz="2400" dirty="0"/>
              <a:t>Dose delivered over an extended period of time (e.g., natural background radiation)</a:t>
            </a:r>
          </a:p>
          <a:p>
            <a:pPr eaLnBrk="1" hangingPunct="1">
              <a:spcAft>
                <a:spcPts val="600"/>
              </a:spcAft>
            </a:pPr>
            <a:r>
              <a:rPr lang="en-US" altLang="en-US" sz="2800" dirty="0"/>
              <a:t>Dose Rate Effect</a:t>
            </a:r>
          </a:p>
          <a:p>
            <a:pPr lvl="1" eaLnBrk="1" hangingPunct="1">
              <a:spcBef>
                <a:spcPct val="0"/>
              </a:spcBef>
              <a:buFont typeface="Calibri" panose="020F0502020204030204" pitchFamily="34" charset="0"/>
              <a:buChar char="―"/>
            </a:pPr>
            <a:r>
              <a:rPr lang="en-US" altLang="en-US" sz="2400" dirty="0"/>
              <a:t>Large acute dose generally more damaging than chronic dose of same magnitude because cell damage may overwhelm body’s natural repair mechanisms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889927E9-D5C7-116C-D0A2-A67147B98264}"/>
              </a:ext>
            </a:extLst>
          </p:cNvPr>
          <p:cNvSpPr>
            <a:spLocks noGrp="1" noChangeArrowheads="1"/>
          </p:cNvSpPr>
          <p:nvPr>
            <p:ph type="title"/>
          </p:nvPr>
        </p:nvSpPr>
        <p:spPr>
          <a:xfrm>
            <a:off x="681038" y="1572418"/>
            <a:ext cx="7467600" cy="646113"/>
          </a:xfrm>
        </p:spPr>
        <p:txBody>
          <a:bodyPr>
            <a:normAutofit fontScale="90000"/>
          </a:bodyPr>
          <a:lstStyle/>
          <a:p>
            <a:pPr eaLnBrk="1" hangingPunct="1">
              <a:defRPr/>
            </a:pPr>
            <a:r>
              <a:rPr lang="en-US" altLang="en-US" sz="2800" dirty="0">
                <a:solidFill>
                  <a:schemeClr val="tx1"/>
                </a:solidFill>
                <a:latin typeface="+mn-lt"/>
              </a:rPr>
              <a:t>Effectiveness of dose is dependent on dose-rate</a:t>
            </a:r>
          </a:p>
        </p:txBody>
      </p:sp>
      <p:sp>
        <p:nvSpPr>
          <p:cNvPr id="78851" name="Text Box 18">
            <a:extLst>
              <a:ext uri="{FF2B5EF4-FFF2-40B4-BE49-F238E27FC236}">
                <a16:creationId xmlns:a16="http://schemas.microsoft.com/office/drawing/2014/main" id="{1579713E-E202-72AD-B5BF-FF4E095E8672}"/>
              </a:ext>
            </a:extLst>
          </p:cNvPr>
          <p:cNvSpPr txBox="1">
            <a:spLocks noChangeArrowheads="1"/>
          </p:cNvSpPr>
          <p:nvPr/>
        </p:nvSpPr>
        <p:spPr bwMode="auto">
          <a:xfrm>
            <a:off x="876300" y="741469"/>
            <a:ext cx="7239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3600" dirty="0">
                <a:latin typeface="Arial" panose="020B0604020202020204" pitchFamily="34" charset="0"/>
                <a:ea typeface="MS PGothic" panose="020B0600070205080204" pitchFamily="34" charset="-128"/>
                <a:cs typeface="Arial" panose="020B0604020202020204" pitchFamily="34" charset="0"/>
              </a:rPr>
              <a:t>Dose-rate</a:t>
            </a:r>
          </a:p>
        </p:txBody>
      </p:sp>
      <p:sp>
        <p:nvSpPr>
          <p:cNvPr id="78852" name="Text Box 21">
            <a:extLst>
              <a:ext uri="{FF2B5EF4-FFF2-40B4-BE49-F238E27FC236}">
                <a16:creationId xmlns:a16="http://schemas.microsoft.com/office/drawing/2014/main" id="{A6468AF6-FB1B-45A7-4D30-C34FB372C263}"/>
              </a:ext>
            </a:extLst>
          </p:cNvPr>
          <p:cNvSpPr txBox="1">
            <a:spLocks noChangeArrowheads="1"/>
          </p:cNvSpPr>
          <p:nvPr/>
        </p:nvSpPr>
        <p:spPr bwMode="auto">
          <a:xfrm>
            <a:off x="6877050" y="3213100"/>
            <a:ext cx="180975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400">
                <a:latin typeface="Times New Roman" panose="02020603050405020304" pitchFamily="18" charset="0"/>
                <a:ea typeface="MS PGothic" panose="020B0600070205080204" pitchFamily="34" charset="-128"/>
              </a:rPr>
              <a:t>Death</a:t>
            </a:r>
          </a:p>
          <a:p>
            <a:pPr eaLnBrk="1" hangingPunct="1">
              <a:lnSpc>
                <a:spcPct val="100000"/>
              </a:lnSpc>
              <a:spcBef>
                <a:spcPct val="50000"/>
              </a:spcBef>
              <a:buFontTx/>
              <a:buNone/>
            </a:pPr>
            <a:r>
              <a:rPr lang="en-US" altLang="en-US" sz="1400">
                <a:latin typeface="Times New Roman" panose="02020603050405020304" pitchFamily="18" charset="0"/>
                <a:ea typeface="MS PGothic" panose="020B0600070205080204" pitchFamily="34" charset="-128"/>
              </a:rPr>
              <a:t>Minimal health risk</a:t>
            </a:r>
          </a:p>
        </p:txBody>
      </p:sp>
      <p:sp>
        <p:nvSpPr>
          <p:cNvPr id="78853" name="Text Box 22">
            <a:extLst>
              <a:ext uri="{FF2B5EF4-FFF2-40B4-BE49-F238E27FC236}">
                <a16:creationId xmlns:a16="http://schemas.microsoft.com/office/drawing/2014/main" id="{32C6311F-EFAD-0DDE-C4EF-A50BFF9A61DD}"/>
              </a:ext>
            </a:extLst>
          </p:cNvPr>
          <p:cNvSpPr txBox="1">
            <a:spLocks noChangeArrowheads="1"/>
          </p:cNvSpPr>
          <p:nvPr/>
        </p:nvSpPr>
        <p:spPr bwMode="auto">
          <a:xfrm>
            <a:off x="6934200" y="4752975"/>
            <a:ext cx="1677988"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400">
                <a:latin typeface="Times New Roman" panose="02020603050405020304" pitchFamily="18" charset="0"/>
                <a:ea typeface="MS PGothic" panose="020B0600070205080204" pitchFamily="34" charset="-128"/>
              </a:rPr>
              <a:t>Death</a:t>
            </a:r>
          </a:p>
          <a:p>
            <a:pPr eaLnBrk="1" hangingPunct="1">
              <a:lnSpc>
                <a:spcPct val="100000"/>
              </a:lnSpc>
              <a:spcBef>
                <a:spcPct val="50000"/>
              </a:spcBef>
              <a:buFontTx/>
              <a:buNone/>
            </a:pPr>
            <a:r>
              <a:rPr lang="en-US" altLang="en-US" sz="1400">
                <a:latin typeface="Times New Roman" panose="02020603050405020304" pitchFamily="18" charset="0"/>
                <a:ea typeface="MS PGothic" panose="020B0600070205080204" pitchFamily="34" charset="-128"/>
              </a:rPr>
              <a:t>Minimal health risk</a:t>
            </a:r>
          </a:p>
        </p:txBody>
      </p:sp>
      <p:grpSp>
        <p:nvGrpSpPr>
          <p:cNvPr id="78854" name="Group 2">
            <a:extLst>
              <a:ext uri="{FF2B5EF4-FFF2-40B4-BE49-F238E27FC236}">
                <a16:creationId xmlns:a16="http://schemas.microsoft.com/office/drawing/2014/main" id="{6C9BD733-E2CA-52D1-C0BD-6C3FBA26AAFE}"/>
              </a:ext>
            </a:extLst>
          </p:cNvPr>
          <p:cNvGrpSpPr>
            <a:grpSpLocks/>
          </p:cNvGrpSpPr>
          <p:nvPr/>
        </p:nvGrpSpPr>
        <p:grpSpPr bwMode="auto">
          <a:xfrm>
            <a:off x="457200" y="2592388"/>
            <a:ext cx="8229600" cy="2892425"/>
            <a:chOff x="304800" y="2827338"/>
            <a:chExt cx="8382000" cy="2893100"/>
          </a:xfrm>
        </p:grpSpPr>
        <p:sp>
          <p:nvSpPr>
            <p:cNvPr id="75783" name="Text Box 10">
              <a:extLst>
                <a:ext uri="{FF2B5EF4-FFF2-40B4-BE49-F238E27FC236}">
                  <a16:creationId xmlns:a16="http://schemas.microsoft.com/office/drawing/2014/main" id="{8D604273-D3A5-297B-76B1-415D0900BB58}"/>
                </a:ext>
              </a:extLst>
            </p:cNvPr>
            <p:cNvSpPr txBox="1">
              <a:spLocks noChangeArrowheads="1"/>
            </p:cNvSpPr>
            <p:nvPr/>
          </p:nvSpPr>
          <p:spPr bwMode="auto">
            <a:xfrm>
              <a:off x="532783" y="2827338"/>
              <a:ext cx="3657424" cy="2893100"/>
            </a:xfrm>
            <a:prstGeom prst="rect">
              <a:avLst/>
            </a:prstGeom>
            <a:solidFill>
              <a:schemeClr val="accent1">
                <a:lumMod val="40000"/>
                <a:lumOff val="60000"/>
              </a:schemeClr>
            </a:solidFill>
            <a:ln w="9525">
              <a:solidFill>
                <a:srgbClr val="FF33CC"/>
              </a:solidFill>
              <a:miter lim="800000"/>
              <a:headEnd/>
              <a:tailEnd/>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defRPr/>
              </a:pPr>
              <a:r>
                <a:rPr lang="en-US" altLang="en-US" b="1" dirty="0">
                  <a:solidFill>
                    <a:schemeClr val="tx2"/>
                  </a:solidFill>
                  <a:latin typeface="Times New Roman" panose="02020603050405020304" pitchFamily="18" charset="0"/>
                  <a:ea typeface="MS PGothic" panose="020B0600070205080204" pitchFamily="34" charset="-128"/>
                </a:rPr>
                <a:t>Dose</a:t>
              </a:r>
              <a:r>
                <a:rPr lang="en-US" altLang="en-US" dirty="0">
                  <a:solidFill>
                    <a:schemeClr val="tx2"/>
                  </a:solidFill>
                  <a:latin typeface="Times New Roman" panose="02020603050405020304" pitchFamily="18" charset="0"/>
                  <a:ea typeface="MS PGothic" panose="020B0600070205080204" pitchFamily="34" charset="-128"/>
                </a:rPr>
                <a:t> </a:t>
              </a:r>
              <a:endParaRPr lang="en-US" altLang="en-US" dirty="0">
                <a:latin typeface="Times New Roman" panose="02020603050405020304" pitchFamily="18" charset="0"/>
                <a:ea typeface="MS PGothic" panose="020B0600070205080204" pitchFamily="34" charset="-128"/>
              </a:endParaRPr>
            </a:p>
            <a:p>
              <a:pPr algn="ctr" eaLnBrk="1" hangingPunct="1">
                <a:lnSpc>
                  <a:spcPct val="100000"/>
                </a:lnSpc>
                <a:spcBef>
                  <a:spcPct val="50000"/>
                </a:spcBef>
                <a:buFontTx/>
                <a:buNone/>
                <a:defRPr/>
              </a:pPr>
              <a:r>
                <a:rPr lang="en-US" altLang="en-US" dirty="0">
                  <a:latin typeface="Times New Roman" panose="02020603050405020304" pitchFamily="18" charset="0"/>
                  <a:ea typeface="MS PGothic" panose="020B0600070205080204" pitchFamily="34" charset="-128"/>
                </a:rPr>
                <a:t>1 bottle of Aspirin</a:t>
              </a:r>
            </a:p>
            <a:p>
              <a:pPr algn="ctr" eaLnBrk="1" hangingPunct="1">
                <a:lnSpc>
                  <a:spcPct val="100000"/>
                </a:lnSpc>
                <a:spcBef>
                  <a:spcPct val="50000"/>
                </a:spcBef>
                <a:buFontTx/>
                <a:buNone/>
                <a:defRPr/>
              </a:pPr>
              <a:r>
                <a:rPr lang="en-US" altLang="en-US" dirty="0">
                  <a:latin typeface="Times New Roman" panose="02020603050405020304" pitchFamily="18" charset="0"/>
                  <a:ea typeface="MS PGothic" panose="020B0600070205080204" pitchFamily="34" charset="-128"/>
                </a:rPr>
                <a:t>or</a:t>
              </a:r>
            </a:p>
            <a:p>
              <a:pPr algn="ctr" eaLnBrk="1" hangingPunct="1">
                <a:lnSpc>
                  <a:spcPct val="100000"/>
                </a:lnSpc>
                <a:spcBef>
                  <a:spcPct val="50000"/>
                </a:spcBef>
                <a:buFontTx/>
                <a:buNone/>
                <a:defRPr/>
              </a:pPr>
              <a:r>
                <a:rPr lang="en-US" altLang="en-US" dirty="0">
                  <a:latin typeface="Times New Roman" panose="02020603050405020304" pitchFamily="18" charset="0"/>
                  <a:ea typeface="MS PGothic" panose="020B0600070205080204" pitchFamily="34" charset="-128"/>
                </a:rPr>
                <a:t>250 rem of </a:t>
              </a:r>
            </a:p>
            <a:p>
              <a:pPr algn="ctr" eaLnBrk="1" hangingPunct="1">
                <a:lnSpc>
                  <a:spcPct val="100000"/>
                </a:lnSpc>
                <a:spcBef>
                  <a:spcPct val="0"/>
                </a:spcBef>
                <a:buFontTx/>
                <a:buNone/>
                <a:defRPr/>
              </a:pPr>
              <a:r>
                <a:rPr lang="en-US" altLang="en-US" dirty="0">
                  <a:latin typeface="Times New Roman" panose="02020603050405020304" pitchFamily="18" charset="0"/>
                  <a:ea typeface="MS PGothic" panose="020B0600070205080204" pitchFamily="34" charset="-128"/>
                </a:rPr>
                <a:t>Radiation</a:t>
              </a:r>
            </a:p>
          </p:txBody>
        </p:sp>
        <p:sp>
          <p:nvSpPr>
            <p:cNvPr id="78856" name="Text Box 11">
              <a:extLst>
                <a:ext uri="{FF2B5EF4-FFF2-40B4-BE49-F238E27FC236}">
                  <a16:creationId xmlns:a16="http://schemas.microsoft.com/office/drawing/2014/main" id="{2CF87CFB-0356-9A9C-31D1-5BEA547193FF}"/>
                </a:ext>
              </a:extLst>
            </p:cNvPr>
            <p:cNvSpPr txBox="1">
              <a:spLocks noChangeArrowheads="1"/>
            </p:cNvSpPr>
            <p:nvPr/>
          </p:nvSpPr>
          <p:spPr bwMode="auto">
            <a:xfrm>
              <a:off x="4419600" y="2827338"/>
              <a:ext cx="2438400" cy="2820988"/>
            </a:xfrm>
            <a:prstGeom prst="rect">
              <a:avLst/>
            </a:prstGeom>
            <a:solidFill>
              <a:srgbClr val="FFCCFF"/>
            </a:solidFill>
            <a:ln w="9525">
              <a:solidFill>
                <a:schemeClr val="accent2"/>
              </a:solidFill>
              <a:miter lim="800000"/>
              <a:headEnd/>
              <a:tailEnd/>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b="1" dirty="0">
                  <a:solidFill>
                    <a:schemeClr val="tx2"/>
                  </a:solidFill>
                  <a:latin typeface="Times New Roman" panose="02020603050405020304" pitchFamily="18" charset="0"/>
                  <a:ea typeface="MS PGothic" panose="020B0600070205080204" pitchFamily="34" charset="-128"/>
                </a:rPr>
                <a:t>Dose</a:t>
              </a:r>
              <a:r>
                <a:rPr lang="en-US" altLang="en-US" dirty="0">
                  <a:solidFill>
                    <a:schemeClr val="tx2"/>
                  </a:solidFill>
                  <a:latin typeface="Times New Roman" panose="02020603050405020304" pitchFamily="18" charset="0"/>
                  <a:ea typeface="MS PGothic" panose="020B0600070205080204" pitchFamily="34" charset="-128"/>
                </a:rPr>
                <a:t>-</a:t>
              </a:r>
              <a:r>
                <a:rPr lang="en-US" altLang="en-US" b="1" dirty="0">
                  <a:solidFill>
                    <a:schemeClr val="tx2"/>
                  </a:solidFill>
                  <a:latin typeface="Times New Roman" panose="02020603050405020304" pitchFamily="18" charset="0"/>
                  <a:ea typeface="MS PGothic" panose="020B0600070205080204" pitchFamily="34" charset="-128"/>
                </a:rPr>
                <a:t>Rate</a:t>
              </a:r>
              <a:endParaRPr lang="en-US" altLang="en-US" b="1" dirty="0">
                <a:latin typeface="Times New Roman" panose="02020603050405020304" pitchFamily="18" charset="0"/>
                <a:ea typeface="MS PGothic" panose="020B0600070205080204" pitchFamily="34" charset="-128"/>
              </a:endParaRPr>
            </a:p>
            <a:p>
              <a:pPr algn="ctr" eaLnBrk="1" hangingPunct="1">
                <a:lnSpc>
                  <a:spcPct val="100000"/>
                </a:lnSpc>
                <a:spcBef>
                  <a:spcPct val="50000"/>
                </a:spcBef>
                <a:buFontTx/>
                <a:buNone/>
              </a:pPr>
              <a:r>
                <a:rPr lang="en-US" altLang="en-US" sz="1800" dirty="0">
                  <a:latin typeface="Times New Roman" panose="02020603050405020304" pitchFamily="18" charset="0"/>
                  <a:ea typeface="MS PGothic" panose="020B0600070205080204" pitchFamily="34" charset="-128"/>
                </a:rPr>
                <a:t>Over 50 seconds </a:t>
              </a:r>
            </a:p>
            <a:p>
              <a:pPr algn="ctr" eaLnBrk="1" hangingPunct="1">
                <a:lnSpc>
                  <a:spcPct val="100000"/>
                </a:lnSpc>
                <a:spcBef>
                  <a:spcPct val="50000"/>
                </a:spcBef>
                <a:buFontTx/>
                <a:buNone/>
              </a:pPr>
              <a:r>
                <a:rPr lang="en-US" altLang="en-US" sz="1800" dirty="0">
                  <a:latin typeface="Times New Roman" panose="02020603050405020304" pitchFamily="18" charset="0"/>
                  <a:ea typeface="MS PGothic" panose="020B0600070205080204" pitchFamily="34" charset="-128"/>
                </a:rPr>
                <a:t> Or over 50 years</a:t>
              </a:r>
              <a:endParaRPr lang="en-US" altLang="en-US" dirty="0">
                <a:latin typeface="Times New Roman" panose="02020603050405020304" pitchFamily="18" charset="0"/>
                <a:ea typeface="MS PGothic" panose="020B0600070205080204" pitchFamily="34" charset="-128"/>
              </a:endParaRPr>
            </a:p>
            <a:p>
              <a:pPr eaLnBrk="1" hangingPunct="1">
                <a:lnSpc>
                  <a:spcPct val="100000"/>
                </a:lnSpc>
                <a:spcBef>
                  <a:spcPct val="50000"/>
                </a:spcBef>
                <a:buFontTx/>
                <a:buNone/>
              </a:pPr>
              <a:r>
                <a:rPr lang="en-US" altLang="en-US" sz="1800" dirty="0">
                  <a:latin typeface="Times New Roman" panose="02020603050405020304" pitchFamily="18" charset="0"/>
                  <a:ea typeface="MS PGothic" panose="020B0600070205080204" pitchFamily="34" charset="-128"/>
                </a:rPr>
                <a:t>        </a:t>
              </a:r>
              <a:endParaRPr lang="en-US" altLang="en-US" sz="1000" dirty="0">
                <a:latin typeface="Times New Roman" panose="02020603050405020304" pitchFamily="18" charset="0"/>
                <a:ea typeface="MS PGothic" panose="020B0600070205080204" pitchFamily="34" charset="-128"/>
              </a:endParaRPr>
            </a:p>
            <a:p>
              <a:pPr eaLnBrk="1" hangingPunct="1">
                <a:lnSpc>
                  <a:spcPct val="100000"/>
                </a:lnSpc>
                <a:spcBef>
                  <a:spcPct val="50000"/>
                </a:spcBef>
                <a:buFontTx/>
                <a:buNone/>
              </a:pPr>
              <a:endParaRPr lang="en-US" altLang="en-US" sz="1000" dirty="0">
                <a:latin typeface="Times New Roman" panose="02020603050405020304" pitchFamily="18" charset="0"/>
                <a:ea typeface="MS PGothic" panose="020B0600070205080204" pitchFamily="34" charset="-128"/>
              </a:endParaRPr>
            </a:p>
            <a:p>
              <a:pPr eaLnBrk="1" hangingPunct="1">
                <a:lnSpc>
                  <a:spcPct val="100000"/>
                </a:lnSpc>
                <a:spcBef>
                  <a:spcPct val="50000"/>
                </a:spcBef>
                <a:buFontTx/>
                <a:buNone/>
              </a:pPr>
              <a:r>
                <a:rPr lang="en-US" altLang="en-US" sz="1800" dirty="0">
                  <a:latin typeface="Times New Roman" panose="02020603050405020304" pitchFamily="18" charset="0"/>
                  <a:ea typeface="MS PGothic" panose="020B0600070205080204" pitchFamily="34" charset="-128"/>
                </a:rPr>
                <a:t>   Over 50 seconds </a:t>
              </a:r>
            </a:p>
            <a:p>
              <a:pPr eaLnBrk="1" hangingPunct="1">
                <a:lnSpc>
                  <a:spcPct val="100000"/>
                </a:lnSpc>
                <a:spcBef>
                  <a:spcPct val="50000"/>
                </a:spcBef>
                <a:buFontTx/>
                <a:buNone/>
              </a:pPr>
              <a:r>
                <a:rPr lang="en-US" altLang="en-US" sz="1800" dirty="0">
                  <a:latin typeface="Times New Roman" panose="02020603050405020304" pitchFamily="18" charset="0"/>
                  <a:ea typeface="MS PGothic" panose="020B0600070205080204" pitchFamily="34" charset="-128"/>
                </a:rPr>
                <a:t>   Or over 50 years</a:t>
              </a:r>
              <a:endParaRPr lang="en-US" altLang="en-US" dirty="0">
                <a:latin typeface="Times New Roman" panose="02020603050405020304" pitchFamily="18" charset="0"/>
                <a:ea typeface="MS PGothic" panose="020B0600070205080204" pitchFamily="34" charset="-128"/>
              </a:endParaRPr>
            </a:p>
          </p:txBody>
        </p:sp>
        <p:sp>
          <p:nvSpPr>
            <p:cNvPr id="78857" name="AutoShape 12">
              <a:extLst>
                <a:ext uri="{FF2B5EF4-FFF2-40B4-BE49-F238E27FC236}">
                  <a16:creationId xmlns:a16="http://schemas.microsoft.com/office/drawing/2014/main" id="{973EB8EB-A350-FB11-B3BF-1ABF30EB13AF}"/>
                </a:ext>
              </a:extLst>
            </p:cNvPr>
            <p:cNvSpPr>
              <a:spLocks noChangeArrowheads="1"/>
            </p:cNvSpPr>
            <p:nvPr/>
          </p:nvSpPr>
          <p:spPr bwMode="auto">
            <a:xfrm>
              <a:off x="3657600" y="5037138"/>
              <a:ext cx="990600" cy="457200"/>
            </a:xfrm>
            <a:prstGeom prst="rightArrow">
              <a:avLst>
                <a:gd name="adj1" fmla="val 50000"/>
                <a:gd name="adj2" fmla="val 54167"/>
              </a:avLst>
            </a:prstGeom>
            <a:solidFill>
              <a:schemeClr val="tx2"/>
            </a:solidFill>
            <a:ln w="9525">
              <a:solidFill>
                <a:schemeClr val="tx1"/>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2400">
                <a:latin typeface="Times New Roman" panose="02020603050405020304" pitchFamily="18" charset="0"/>
                <a:ea typeface="MS PGothic" panose="020B0600070205080204" pitchFamily="34" charset="-128"/>
              </a:endParaRPr>
            </a:p>
          </p:txBody>
        </p:sp>
        <p:sp>
          <p:nvSpPr>
            <p:cNvPr id="78858" name="Rectangle 20">
              <a:extLst>
                <a:ext uri="{FF2B5EF4-FFF2-40B4-BE49-F238E27FC236}">
                  <a16:creationId xmlns:a16="http://schemas.microsoft.com/office/drawing/2014/main" id="{D14A9F1E-BA94-0DD9-7A72-3897DC28376C}"/>
                </a:ext>
              </a:extLst>
            </p:cNvPr>
            <p:cNvSpPr>
              <a:spLocks noChangeArrowheads="1"/>
            </p:cNvSpPr>
            <p:nvPr/>
          </p:nvSpPr>
          <p:spPr bwMode="auto">
            <a:xfrm>
              <a:off x="304800" y="3284538"/>
              <a:ext cx="8305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2400">
                <a:latin typeface="Times New Roman" panose="02020603050405020304" pitchFamily="18" charset="0"/>
                <a:ea typeface="MS PGothic" panose="020B0600070205080204" pitchFamily="34" charset="-128"/>
              </a:endParaRPr>
            </a:p>
          </p:txBody>
        </p:sp>
        <p:sp>
          <p:nvSpPr>
            <p:cNvPr id="78859" name="Rectangle 19">
              <a:extLst>
                <a:ext uri="{FF2B5EF4-FFF2-40B4-BE49-F238E27FC236}">
                  <a16:creationId xmlns:a16="http://schemas.microsoft.com/office/drawing/2014/main" id="{97C13737-82BD-A95F-5E78-A38E02A3F66B}"/>
                </a:ext>
              </a:extLst>
            </p:cNvPr>
            <p:cNvSpPr>
              <a:spLocks noChangeArrowheads="1"/>
            </p:cNvSpPr>
            <p:nvPr/>
          </p:nvSpPr>
          <p:spPr bwMode="auto">
            <a:xfrm>
              <a:off x="381000" y="4732338"/>
              <a:ext cx="8305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endParaRPr lang="en-US" altLang="en-US" sz="2400">
                <a:latin typeface="Times New Roman" panose="02020603050405020304" pitchFamily="18" charset="0"/>
                <a:ea typeface="MS PGothic" panose="020B0600070205080204" pitchFamily="34" charset="-128"/>
              </a:endParaRPr>
            </a:p>
          </p:txBody>
        </p:sp>
        <p:sp>
          <p:nvSpPr>
            <p:cNvPr id="78860" name="AutoShape 23">
              <a:extLst>
                <a:ext uri="{FF2B5EF4-FFF2-40B4-BE49-F238E27FC236}">
                  <a16:creationId xmlns:a16="http://schemas.microsoft.com/office/drawing/2014/main" id="{8B629F7A-A4F7-FDA4-A1F3-B51E8DE7EE79}"/>
                </a:ext>
              </a:extLst>
            </p:cNvPr>
            <p:cNvSpPr>
              <a:spLocks noChangeArrowheads="1"/>
            </p:cNvSpPr>
            <p:nvPr/>
          </p:nvSpPr>
          <p:spPr bwMode="auto">
            <a:xfrm>
              <a:off x="3810000" y="3589338"/>
              <a:ext cx="990600" cy="457200"/>
            </a:xfrm>
            <a:prstGeom prst="rightArrow">
              <a:avLst>
                <a:gd name="adj1" fmla="val 50000"/>
                <a:gd name="adj2" fmla="val 54167"/>
              </a:avLst>
            </a:prstGeom>
            <a:solidFill>
              <a:schemeClr val="tx2"/>
            </a:solidFill>
            <a:ln w="9525">
              <a:solidFill>
                <a:schemeClr val="tx1"/>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2400">
                <a:latin typeface="Times New Roman" panose="02020603050405020304" pitchFamily="18" charset="0"/>
                <a:ea typeface="MS PGothic" panose="020B0600070205080204" pitchFamily="34" charset="-128"/>
              </a:endParaRPr>
            </a:p>
          </p:txBody>
        </p:sp>
        <p:sp>
          <p:nvSpPr>
            <p:cNvPr id="78861" name="AutoShape 25">
              <a:extLst>
                <a:ext uri="{FF2B5EF4-FFF2-40B4-BE49-F238E27FC236}">
                  <a16:creationId xmlns:a16="http://schemas.microsoft.com/office/drawing/2014/main" id="{DC58855B-AB34-D994-DAB3-5B0365C94877}"/>
                </a:ext>
              </a:extLst>
            </p:cNvPr>
            <p:cNvSpPr>
              <a:spLocks noChangeArrowheads="1"/>
            </p:cNvSpPr>
            <p:nvPr/>
          </p:nvSpPr>
          <p:spPr bwMode="auto">
            <a:xfrm rot="8617232">
              <a:off x="6553200" y="3589338"/>
              <a:ext cx="381000" cy="381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lnTo>
                    <a:pt x="15429"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78862" name="AutoShape 26">
              <a:extLst>
                <a:ext uri="{FF2B5EF4-FFF2-40B4-BE49-F238E27FC236}">
                  <a16:creationId xmlns:a16="http://schemas.microsoft.com/office/drawing/2014/main" id="{93ACD4F1-1E64-27B3-7F59-0F84E72C374A}"/>
                </a:ext>
              </a:extLst>
            </p:cNvPr>
            <p:cNvSpPr>
              <a:spLocks noChangeArrowheads="1"/>
            </p:cNvSpPr>
            <p:nvPr/>
          </p:nvSpPr>
          <p:spPr bwMode="auto">
            <a:xfrm rot="7611147">
              <a:off x="6553200" y="5113338"/>
              <a:ext cx="381000" cy="381000"/>
            </a:xfrm>
            <a:custGeom>
              <a:avLst/>
              <a:gdLst>
                <a:gd name="T0" fmla="*/ 2147483646 w 21600"/>
                <a:gd name="T1" fmla="*/ 0 h 21600"/>
                <a:gd name="T2" fmla="*/ 2147483646 w 21600"/>
                <a:gd name="T3" fmla="*/ 2147483646 h 21600"/>
                <a:gd name="T4" fmla="*/ 2147483646 w 21600"/>
                <a:gd name="T5" fmla="*/ 2147483646 h 21600"/>
                <a:gd name="T6" fmla="*/ 0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lnTo>
                    <a:pt x="15429" y="0"/>
                  </a:lnTo>
                  <a:close/>
                </a:path>
              </a:pathLst>
            </a:custGeom>
            <a:solidFill>
              <a:schemeClr val="accent1"/>
            </a:solidFill>
            <a:ln w="9525">
              <a:solidFill>
                <a:schemeClr val="tx1"/>
              </a:solidFill>
              <a:miter lim="800000"/>
              <a:headEnd/>
              <a:tailEnd/>
            </a:ln>
          </p:spPr>
          <p:txBody>
            <a:bodyPr wrap="none" anchor="ctr"/>
            <a:lstStyle/>
            <a:p>
              <a:endParaRPr lang="en-US"/>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CC3CD04C-D301-2B9E-B7BD-4CFFAB4CC51E}"/>
              </a:ext>
            </a:extLst>
          </p:cNvPr>
          <p:cNvSpPr>
            <a:spLocks noGrp="1" noChangeArrowheads="1"/>
          </p:cNvSpPr>
          <p:nvPr>
            <p:ph type="title"/>
          </p:nvPr>
        </p:nvSpPr>
        <p:spPr>
          <a:xfrm>
            <a:off x="685800" y="762000"/>
            <a:ext cx="7772400" cy="8382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Dose Reduction and Control</a:t>
            </a:r>
          </a:p>
        </p:txBody>
      </p:sp>
      <p:sp>
        <p:nvSpPr>
          <p:cNvPr id="84995" name="Rectangle 3">
            <a:extLst>
              <a:ext uri="{FF2B5EF4-FFF2-40B4-BE49-F238E27FC236}">
                <a16:creationId xmlns:a16="http://schemas.microsoft.com/office/drawing/2014/main" id="{D6FBE480-6946-4E45-CEA2-842E8151C444}"/>
              </a:ext>
            </a:extLst>
          </p:cNvPr>
          <p:cNvSpPr>
            <a:spLocks noGrp="1" noChangeArrowheads="1"/>
          </p:cNvSpPr>
          <p:nvPr>
            <p:ph idx="1"/>
          </p:nvPr>
        </p:nvSpPr>
        <p:spPr>
          <a:xfrm>
            <a:off x="914400" y="1752600"/>
            <a:ext cx="7467600" cy="4038600"/>
          </a:xfrm>
        </p:spPr>
        <p:txBody>
          <a:bodyPr>
            <a:normAutofit/>
          </a:bodyPr>
          <a:lstStyle/>
          <a:p>
            <a:pPr marL="0" indent="0" eaLnBrk="1" hangingPunct="1">
              <a:spcBef>
                <a:spcPct val="0"/>
              </a:spcBef>
              <a:spcAft>
                <a:spcPct val="50000"/>
              </a:spcAft>
              <a:buFont typeface="Arial" panose="020B0604020202020204" pitchFamily="34" charset="0"/>
              <a:buNone/>
            </a:pPr>
            <a:r>
              <a:rPr lang="en-US" altLang="en-US" sz="2800" dirty="0"/>
              <a:t>Basic principles</a:t>
            </a:r>
          </a:p>
          <a:p>
            <a:pPr lvl="1" eaLnBrk="1" hangingPunct="1">
              <a:spcBef>
                <a:spcPct val="0"/>
              </a:spcBef>
              <a:spcAft>
                <a:spcPct val="50000"/>
              </a:spcAft>
            </a:pPr>
            <a:r>
              <a:rPr lang="en-US" altLang="en-US" sz="2800" dirty="0"/>
              <a:t>Restrict proximity </a:t>
            </a:r>
            <a:r>
              <a:rPr lang="en-US" altLang="en-US" sz="2800" i="1" dirty="0"/>
              <a:t>TIME</a:t>
            </a:r>
            <a:endParaRPr lang="en-US" altLang="en-US" sz="2800" dirty="0"/>
          </a:p>
          <a:p>
            <a:pPr lvl="2" eaLnBrk="1" hangingPunct="1">
              <a:spcBef>
                <a:spcPct val="0"/>
              </a:spcBef>
              <a:spcAft>
                <a:spcPct val="50000"/>
              </a:spcAft>
              <a:buFont typeface="Calibri" panose="020F0502020204030204" pitchFamily="34" charset="0"/>
              <a:buChar char="―"/>
            </a:pPr>
            <a:r>
              <a:rPr lang="en-US" altLang="en-US" sz="2200" dirty="0"/>
              <a:t> </a:t>
            </a:r>
            <a:r>
              <a:rPr lang="en-US" altLang="en-US" sz="2400" dirty="0"/>
              <a:t>Dose = Dose Rate x Time</a:t>
            </a:r>
          </a:p>
          <a:p>
            <a:pPr lvl="1" eaLnBrk="1" hangingPunct="1">
              <a:spcBef>
                <a:spcPct val="0"/>
              </a:spcBef>
              <a:spcAft>
                <a:spcPct val="50000"/>
              </a:spcAft>
            </a:pPr>
            <a:r>
              <a:rPr lang="en-US" altLang="en-US" sz="2800" dirty="0"/>
              <a:t>Increase </a:t>
            </a:r>
            <a:r>
              <a:rPr lang="en-US" altLang="en-US" sz="2800" i="1" dirty="0"/>
              <a:t>DISTANCE</a:t>
            </a:r>
            <a:r>
              <a:rPr lang="en-US" altLang="en-US" sz="2800" dirty="0"/>
              <a:t>  from the source</a:t>
            </a:r>
          </a:p>
          <a:p>
            <a:pPr lvl="2" eaLnBrk="1" hangingPunct="1">
              <a:spcBef>
                <a:spcPct val="0"/>
              </a:spcBef>
              <a:spcAft>
                <a:spcPct val="50000"/>
              </a:spcAft>
              <a:buFont typeface="Calibri" panose="020F0502020204030204" pitchFamily="34" charset="0"/>
              <a:buChar char="―"/>
            </a:pPr>
            <a:r>
              <a:rPr lang="en-US" altLang="en-US" sz="2200" dirty="0"/>
              <a:t> </a:t>
            </a:r>
            <a:r>
              <a:rPr lang="en-US" altLang="en-US" sz="2400" dirty="0"/>
              <a:t>Point source:  “1-over-R-squared” reduction </a:t>
            </a:r>
            <a:endParaRPr lang="en-US" altLang="en-US" sz="2400" baseline="30000" dirty="0"/>
          </a:p>
          <a:p>
            <a:pPr lvl="1" eaLnBrk="1" hangingPunct="1">
              <a:spcBef>
                <a:spcPct val="0"/>
              </a:spcBef>
              <a:spcAft>
                <a:spcPct val="50000"/>
              </a:spcAft>
            </a:pPr>
            <a:r>
              <a:rPr lang="en-US" altLang="en-US" sz="2800" dirty="0"/>
              <a:t>Use </a:t>
            </a:r>
            <a:r>
              <a:rPr lang="en-US" altLang="en-US" sz="2800" i="1" dirty="0"/>
              <a:t>SHIELDING</a:t>
            </a:r>
            <a:r>
              <a:rPr lang="en-US" altLang="en-US" sz="2800" dirty="0"/>
              <a:t> material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AA30E-2A67-570D-55A8-C5D4D23E2335}"/>
            </a:ext>
          </a:extLst>
        </p:cNvPr>
        <p:cNvGrpSpPr/>
        <p:nvPr/>
      </p:nvGrpSpPr>
      <p:grpSpPr>
        <a:xfrm>
          <a:off x="0" y="0"/>
          <a:ext cx="0" cy="0"/>
          <a:chOff x="0" y="0"/>
          <a:chExt cx="0" cy="0"/>
        </a:xfrm>
      </p:grpSpPr>
      <p:sp>
        <p:nvSpPr>
          <p:cNvPr id="68610" name="Rectangle 2">
            <a:extLst>
              <a:ext uri="{FF2B5EF4-FFF2-40B4-BE49-F238E27FC236}">
                <a16:creationId xmlns:a16="http://schemas.microsoft.com/office/drawing/2014/main" id="{BFC06B0C-CFA7-5DA9-CCB9-1842A32FE45C}"/>
              </a:ext>
            </a:extLst>
          </p:cNvPr>
          <p:cNvSpPr>
            <a:spLocks noGrp="1" noChangeArrowheads="1"/>
          </p:cNvSpPr>
          <p:nvPr>
            <p:ph type="title"/>
          </p:nvPr>
        </p:nvSpPr>
        <p:spPr>
          <a:xfrm>
            <a:off x="628650" y="457200"/>
            <a:ext cx="7886700" cy="1066800"/>
          </a:xfrm>
        </p:spPr>
        <p:txBody>
          <a:bodyPr>
            <a:normAutofit fontScale="90000"/>
          </a:bodyPr>
          <a:lstStyle/>
          <a:p>
            <a:pPr algn="ctr" eaLnBrk="1" hangingPunct="1">
              <a:spcBef>
                <a:spcPct val="0"/>
              </a:spcBef>
              <a:buFontTx/>
              <a:buNone/>
            </a:pPr>
            <a:r>
              <a:rPr lang="en-US" altLang="en-US" sz="3600" dirty="0">
                <a:solidFill>
                  <a:schemeClr val="tx1"/>
                </a:solidFill>
                <a:latin typeface="Arial" panose="020B0604020202020204" pitchFamily="34" charset="0"/>
                <a:cs typeface="Arial" panose="020B0604020202020204" pitchFamily="34" charset="0"/>
              </a:rPr>
              <a:t>Correcting a Radiation Exposure Misconception</a:t>
            </a:r>
          </a:p>
        </p:txBody>
      </p:sp>
      <p:sp>
        <p:nvSpPr>
          <p:cNvPr id="68611" name="Rectangle 3">
            <a:extLst>
              <a:ext uri="{FF2B5EF4-FFF2-40B4-BE49-F238E27FC236}">
                <a16:creationId xmlns:a16="http://schemas.microsoft.com/office/drawing/2014/main" id="{A9CB815C-6693-A6AA-E4F5-E610E1258ABE}"/>
              </a:ext>
            </a:extLst>
          </p:cNvPr>
          <p:cNvSpPr>
            <a:spLocks noGrp="1" noChangeArrowheads="1"/>
          </p:cNvSpPr>
          <p:nvPr>
            <p:ph idx="1"/>
          </p:nvPr>
        </p:nvSpPr>
        <p:spPr>
          <a:xfrm>
            <a:off x="1028700" y="1676400"/>
            <a:ext cx="7086600" cy="4800600"/>
          </a:xfrm>
        </p:spPr>
        <p:txBody>
          <a:bodyPr>
            <a:normAutofit/>
          </a:bodyPr>
          <a:lstStyle/>
          <a:p>
            <a:pPr marL="117475" indent="-117475" eaLnBrk="1" hangingPunct="1">
              <a:lnSpc>
                <a:spcPct val="100000"/>
              </a:lnSpc>
              <a:spcBef>
                <a:spcPct val="50000"/>
              </a:spcBef>
              <a:defRPr/>
            </a:pPr>
            <a:r>
              <a:rPr lang="en-US" altLang="en-US" sz="2800" dirty="0">
                <a:solidFill>
                  <a:srgbClr val="FF0000"/>
                </a:solidFill>
              </a:rPr>
              <a:t> Exposure </a:t>
            </a:r>
            <a:r>
              <a:rPr lang="en-US" altLang="en-US" sz="2800" dirty="0">
                <a:solidFill>
                  <a:srgbClr val="FF0000"/>
                </a:solidFill>
                <a:latin typeface="+mn-lt"/>
              </a:rPr>
              <a:t>to ionizing radiation does </a:t>
            </a:r>
            <a:r>
              <a:rPr lang="en-US" altLang="en-US" sz="2800" u="sng" dirty="0">
                <a:solidFill>
                  <a:srgbClr val="FF0000"/>
                </a:solidFill>
                <a:latin typeface="+mn-lt"/>
              </a:rPr>
              <a:t>not</a:t>
            </a:r>
            <a:endParaRPr lang="en-US" altLang="en-US" sz="2800" dirty="0">
              <a:solidFill>
                <a:srgbClr val="FF0000"/>
              </a:solidFill>
              <a:latin typeface="+mn-lt"/>
            </a:endParaRPr>
          </a:p>
          <a:p>
            <a:pPr eaLnBrk="1" hangingPunct="1">
              <a:lnSpc>
                <a:spcPct val="100000"/>
              </a:lnSpc>
              <a:spcBef>
                <a:spcPct val="0"/>
              </a:spcBef>
              <a:buFontTx/>
              <a:buNone/>
              <a:defRPr/>
            </a:pPr>
            <a:r>
              <a:rPr lang="en-US" altLang="en-US" sz="2800" dirty="0">
                <a:solidFill>
                  <a:srgbClr val="FF0000"/>
                </a:solidFill>
                <a:latin typeface="+mn-lt"/>
              </a:rPr>
              <a:t>   make humans, animals, or food</a:t>
            </a:r>
          </a:p>
          <a:p>
            <a:pPr eaLnBrk="1" hangingPunct="1">
              <a:lnSpc>
                <a:spcPct val="100000"/>
              </a:lnSpc>
              <a:spcBef>
                <a:spcPct val="0"/>
              </a:spcBef>
              <a:buFontTx/>
              <a:buNone/>
              <a:defRPr/>
            </a:pPr>
            <a:r>
              <a:rPr lang="en-US" altLang="en-US" sz="2800" dirty="0">
                <a:solidFill>
                  <a:srgbClr val="FF0000"/>
                </a:solidFill>
                <a:latin typeface="+mn-lt"/>
              </a:rPr>
              <a:t>   radioactive</a:t>
            </a:r>
          </a:p>
          <a:p>
            <a:pPr marL="117475" indent="-117475" eaLnBrk="1" hangingPunct="1">
              <a:lnSpc>
                <a:spcPct val="100000"/>
              </a:lnSpc>
              <a:spcBef>
                <a:spcPct val="50000"/>
              </a:spcBef>
              <a:defRPr/>
            </a:pPr>
            <a:r>
              <a:rPr lang="en-US" altLang="en-US" sz="2800" dirty="0"/>
              <a:t> Only </a:t>
            </a:r>
            <a:r>
              <a:rPr lang="en-US" altLang="en-US" sz="2800" dirty="0">
                <a:latin typeface="+mn-lt"/>
              </a:rPr>
              <a:t>way to make an atom radioactive  </a:t>
            </a:r>
          </a:p>
          <a:p>
            <a:pPr eaLnBrk="1" hangingPunct="1">
              <a:lnSpc>
                <a:spcPct val="100000"/>
              </a:lnSpc>
              <a:spcBef>
                <a:spcPct val="0"/>
              </a:spcBef>
              <a:buFontTx/>
              <a:buNone/>
              <a:defRPr/>
            </a:pPr>
            <a:r>
              <a:rPr lang="en-US" altLang="en-US" sz="2800" dirty="0">
                <a:latin typeface="+mn-lt"/>
              </a:rPr>
              <a:t>   is to change ratio of neutrons to</a:t>
            </a:r>
          </a:p>
          <a:p>
            <a:pPr eaLnBrk="1" hangingPunct="1">
              <a:lnSpc>
                <a:spcPct val="100000"/>
              </a:lnSpc>
              <a:spcBef>
                <a:spcPct val="0"/>
              </a:spcBef>
              <a:buFontTx/>
              <a:buNone/>
              <a:defRPr/>
            </a:pPr>
            <a:r>
              <a:rPr lang="en-US" altLang="en-US" sz="2800" dirty="0">
                <a:latin typeface="+mn-lt"/>
              </a:rPr>
              <a:t>   protons in atomic nucleus</a:t>
            </a:r>
            <a:endParaRPr lang="en-US" altLang="en-US" sz="2800" dirty="0"/>
          </a:p>
          <a:p>
            <a:pPr marL="117475" indent="-117475" eaLnBrk="1" hangingPunct="1">
              <a:lnSpc>
                <a:spcPct val="100000"/>
              </a:lnSpc>
              <a:spcBef>
                <a:spcPct val="50000"/>
              </a:spcBef>
              <a:defRPr/>
            </a:pPr>
            <a:r>
              <a:rPr lang="en-US" altLang="en-US" sz="2800" dirty="0"/>
              <a:t>Ionizing </a:t>
            </a:r>
            <a:r>
              <a:rPr lang="en-US" altLang="en-US" sz="2800" dirty="0">
                <a:latin typeface="+mn-lt"/>
              </a:rPr>
              <a:t>radiation only interacts with </a:t>
            </a:r>
          </a:p>
          <a:p>
            <a:pPr eaLnBrk="1" hangingPunct="1">
              <a:lnSpc>
                <a:spcPct val="100000"/>
              </a:lnSpc>
              <a:spcBef>
                <a:spcPct val="0"/>
              </a:spcBef>
              <a:buFontTx/>
              <a:buNone/>
              <a:defRPr/>
            </a:pPr>
            <a:r>
              <a:rPr lang="en-US" altLang="en-US" sz="2800" dirty="0">
                <a:latin typeface="+mn-lt"/>
              </a:rPr>
              <a:t>  atomic electrons and has </a:t>
            </a:r>
            <a:r>
              <a:rPr lang="en-US" altLang="en-US" sz="2800" u="sng" dirty="0">
                <a:latin typeface="+mn-lt"/>
              </a:rPr>
              <a:t>no</a:t>
            </a:r>
            <a:r>
              <a:rPr lang="en-US" altLang="en-US" sz="2800" dirty="0">
                <a:latin typeface="+mn-lt"/>
              </a:rPr>
              <a:t> effect</a:t>
            </a:r>
          </a:p>
          <a:p>
            <a:pPr eaLnBrk="1" hangingPunct="1">
              <a:lnSpc>
                <a:spcPct val="100000"/>
              </a:lnSpc>
              <a:spcBef>
                <a:spcPct val="0"/>
              </a:spcBef>
              <a:buFontTx/>
              <a:buNone/>
              <a:defRPr/>
            </a:pPr>
            <a:r>
              <a:rPr lang="en-US" altLang="en-US" sz="2800" dirty="0">
                <a:latin typeface="+mn-lt"/>
              </a:rPr>
              <a:t>  on number of neutrons and protons in</a:t>
            </a:r>
          </a:p>
          <a:p>
            <a:pPr eaLnBrk="1" hangingPunct="1">
              <a:lnSpc>
                <a:spcPct val="100000"/>
              </a:lnSpc>
              <a:spcBef>
                <a:spcPct val="0"/>
              </a:spcBef>
              <a:buFontTx/>
              <a:buNone/>
              <a:defRPr/>
            </a:pPr>
            <a:r>
              <a:rPr lang="en-US" altLang="en-US" sz="2800" dirty="0">
                <a:latin typeface="+mn-lt"/>
              </a:rPr>
              <a:t>  atomic nucleus</a:t>
            </a:r>
          </a:p>
          <a:p>
            <a:pPr eaLnBrk="1" hangingPunct="1">
              <a:lnSpc>
                <a:spcPct val="100000"/>
              </a:lnSpc>
              <a:spcBef>
                <a:spcPts val="1800"/>
              </a:spcBef>
            </a:pPr>
            <a:endParaRPr lang="en-US" altLang="en-US" sz="2800" dirty="0"/>
          </a:p>
          <a:p>
            <a:pPr eaLnBrk="1" hangingPunct="1">
              <a:lnSpc>
                <a:spcPct val="100000"/>
              </a:lnSpc>
              <a:spcBef>
                <a:spcPts val="1200"/>
              </a:spcBef>
            </a:pPr>
            <a:endParaRPr lang="en-US" altLang="en-US" sz="2800" dirty="0"/>
          </a:p>
        </p:txBody>
      </p:sp>
      <p:sp>
        <p:nvSpPr>
          <p:cNvPr id="3" name="TextBox 2">
            <a:extLst>
              <a:ext uri="{FF2B5EF4-FFF2-40B4-BE49-F238E27FC236}">
                <a16:creationId xmlns:a16="http://schemas.microsoft.com/office/drawing/2014/main" id="{F5F7143C-FFDA-9BE6-AC86-3A67F1C61C09}"/>
              </a:ext>
            </a:extLst>
          </p:cNvPr>
          <p:cNvSpPr txBox="1"/>
          <p:nvPr/>
        </p:nvSpPr>
        <p:spPr>
          <a:xfrm>
            <a:off x="381000" y="6518485"/>
            <a:ext cx="457200" cy="369332"/>
          </a:xfrm>
          <a:prstGeom prst="rect">
            <a:avLst/>
          </a:prstGeom>
          <a:noFill/>
        </p:spPr>
        <p:txBody>
          <a:bodyPr wrap="square">
            <a:spAutoFit/>
          </a:bodyPr>
          <a:lstStyle/>
          <a:p>
            <a:r>
              <a:rPr lang="en-US" dirty="0">
                <a:solidFill>
                  <a:srgbClr val="FF0000"/>
                </a:solidFill>
              </a:rPr>
              <a:t>25</a:t>
            </a:r>
          </a:p>
        </p:txBody>
      </p:sp>
    </p:spTree>
    <p:extLst>
      <p:ext uri="{BB962C8B-B14F-4D97-AF65-F5344CB8AC3E}">
        <p14:creationId xmlns:p14="http://schemas.microsoft.com/office/powerpoint/2010/main" val="52394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15C2-F6B7-9D5B-115E-317892F3AF2C}"/>
            </a:ext>
          </a:extLst>
        </p:cNvPr>
        <p:cNvGrpSpPr/>
        <p:nvPr/>
      </p:nvGrpSpPr>
      <p:grpSpPr>
        <a:xfrm>
          <a:off x="0" y="0"/>
          <a:ext cx="0" cy="0"/>
          <a:chOff x="0" y="0"/>
          <a:chExt cx="0" cy="0"/>
        </a:xfrm>
      </p:grpSpPr>
      <p:sp>
        <p:nvSpPr>
          <p:cNvPr id="68610" name="Rectangle 2">
            <a:extLst>
              <a:ext uri="{FF2B5EF4-FFF2-40B4-BE49-F238E27FC236}">
                <a16:creationId xmlns:a16="http://schemas.microsoft.com/office/drawing/2014/main" id="{0643AC3D-74B6-1087-88FE-D6A22AE05BAC}"/>
              </a:ext>
            </a:extLst>
          </p:cNvPr>
          <p:cNvSpPr>
            <a:spLocks noGrp="1" noChangeArrowheads="1"/>
          </p:cNvSpPr>
          <p:nvPr>
            <p:ph type="title"/>
          </p:nvPr>
        </p:nvSpPr>
        <p:spPr>
          <a:xfrm>
            <a:off x="628650" y="457200"/>
            <a:ext cx="7886700" cy="762000"/>
          </a:xfrm>
        </p:spPr>
        <p:txBody>
          <a:bodyPr>
            <a:normAutofit/>
          </a:bodyPr>
          <a:lstStyle/>
          <a:p>
            <a:pPr algn="ctr" eaLnBrk="1" hangingPunct="1">
              <a:spcBef>
                <a:spcPct val="0"/>
              </a:spcBef>
              <a:buFontTx/>
              <a:buNone/>
            </a:pPr>
            <a:r>
              <a:rPr lang="en-US" altLang="en-US" sz="3600" dirty="0">
                <a:solidFill>
                  <a:schemeClr val="tx1"/>
                </a:solidFill>
                <a:latin typeface="Arial" panose="020B0604020202020204" pitchFamily="34" charset="0"/>
                <a:cs typeface="Arial" panose="020B0604020202020204" pitchFamily="34" charset="0"/>
              </a:rPr>
              <a:t>Ionizing Radiation Summary</a:t>
            </a:r>
          </a:p>
        </p:txBody>
      </p:sp>
      <p:sp>
        <p:nvSpPr>
          <p:cNvPr id="68611" name="Rectangle 3">
            <a:extLst>
              <a:ext uri="{FF2B5EF4-FFF2-40B4-BE49-F238E27FC236}">
                <a16:creationId xmlns:a16="http://schemas.microsoft.com/office/drawing/2014/main" id="{D1B6BDAF-7766-8453-1CC7-316B3A4AA771}"/>
              </a:ext>
            </a:extLst>
          </p:cNvPr>
          <p:cNvSpPr>
            <a:spLocks noGrp="1" noChangeArrowheads="1"/>
          </p:cNvSpPr>
          <p:nvPr>
            <p:ph idx="1"/>
          </p:nvPr>
        </p:nvSpPr>
        <p:spPr>
          <a:xfrm>
            <a:off x="1028700" y="1676400"/>
            <a:ext cx="7086600" cy="4495800"/>
          </a:xfrm>
        </p:spPr>
        <p:txBody>
          <a:bodyPr>
            <a:normAutofit/>
          </a:bodyPr>
          <a:lstStyle/>
          <a:p>
            <a:pPr marL="117475" indent="-117475" eaLnBrk="1" hangingPunct="1">
              <a:lnSpc>
                <a:spcPct val="110000"/>
              </a:lnSpc>
              <a:spcBef>
                <a:spcPts val="0"/>
              </a:spcBef>
              <a:defRPr/>
            </a:pPr>
            <a:r>
              <a:rPr lang="en-US" altLang="en-US" sz="2800" dirty="0">
                <a:solidFill>
                  <a:srgbClr val="FF0000"/>
                </a:solidFill>
              </a:rPr>
              <a:t> </a:t>
            </a:r>
            <a:r>
              <a:rPr lang="en-US" altLang="en-US" sz="2800" dirty="0">
                <a:solidFill>
                  <a:schemeClr val="tx1"/>
                </a:solidFill>
              </a:rPr>
              <a:t>Types </a:t>
            </a:r>
            <a:r>
              <a:rPr lang="en-US" altLang="en-US" sz="2800" dirty="0"/>
              <a:t>of ionizing radiation – alpha, beta,</a:t>
            </a:r>
          </a:p>
          <a:p>
            <a:pPr marL="0" indent="0" eaLnBrk="1" hangingPunct="1">
              <a:lnSpc>
                <a:spcPct val="110000"/>
              </a:lnSpc>
              <a:spcBef>
                <a:spcPts val="0"/>
              </a:spcBef>
              <a:spcAft>
                <a:spcPts val="600"/>
              </a:spcAft>
              <a:buNone/>
              <a:defRPr/>
            </a:pPr>
            <a:r>
              <a:rPr lang="en-US" altLang="en-US" sz="2800" dirty="0"/>
              <a:t>   gamma-ray, x-ray</a:t>
            </a:r>
            <a:r>
              <a:rPr lang="en-US" altLang="en-US" sz="2800" dirty="0">
                <a:solidFill>
                  <a:srgbClr val="FF0000"/>
                </a:solidFill>
              </a:rPr>
              <a:t> </a:t>
            </a:r>
          </a:p>
          <a:p>
            <a:pPr marL="117475" indent="-117475" eaLnBrk="1" hangingPunct="1">
              <a:lnSpc>
                <a:spcPct val="110000"/>
              </a:lnSpc>
              <a:spcBef>
                <a:spcPts val="0"/>
              </a:spcBef>
              <a:defRPr/>
            </a:pPr>
            <a:r>
              <a:rPr lang="en-US" altLang="en-US" sz="2800" dirty="0"/>
              <a:t> Radiation health concerns based on</a:t>
            </a:r>
          </a:p>
          <a:p>
            <a:pPr marL="0" indent="0" eaLnBrk="1" hangingPunct="1">
              <a:lnSpc>
                <a:spcPct val="110000"/>
              </a:lnSpc>
              <a:spcBef>
                <a:spcPts val="0"/>
              </a:spcBef>
              <a:spcAft>
                <a:spcPts val="600"/>
              </a:spcAft>
              <a:buNone/>
              <a:defRPr/>
            </a:pPr>
            <a:r>
              <a:rPr lang="en-US" altLang="en-US" sz="2800" dirty="0"/>
              <a:t>   penetrating power</a:t>
            </a:r>
          </a:p>
          <a:p>
            <a:pPr marL="857250" lvl="1" indent="-457200">
              <a:lnSpc>
                <a:spcPct val="110000"/>
              </a:lnSpc>
              <a:spcBef>
                <a:spcPts val="0"/>
              </a:spcBef>
              <a:spcAft>
                <a:spcPts val="600"/>
              </a:spcAft>
              <a:buFont typeface="Calibri" panose="020F0502020204030204" pitchFamily="34" charset="0"/>
              <a:buChar char="―"/>
              <a:defRPr/>
            </a:pPr>
            <a:r>
              <a:rPr lang="en-US" altLang="en-US" sz="2400" dirty="0"/>
              <a:t>External hazard – gamma-ray and x-ray</a:t>
            </a:r>
          </a:p>
          <a:p>
            <a:pPr marL="857250" lvl="1" indent="-457200">
              <a:lnSpc>
                <a:spcPct val="110000"/>
              </a:lnSpc>
              <a:spcBef>
                <a:spcPts val="0"/>
              </a:spcBef>
              <a:spcAft>
                <a:spcPts val="600"/>
              </a:spcAft>
              <a:buFont typeface="Calibri" panose="020F0502020204030204" pitchFamily="34" charset="0"/>
              <a:buChar char="―"/>
              <a:defRPr/>
            </a:pPr>
            <a:r>
              <a:rPr lang="en-US" altLang="en-US" sz="2400" dirty="0"/>
              <a:t>Internal hazard – alpha and beta</a:t>
            </a:r>
          </a:p>
          <a:p>
            <a:pPr marL="0" indent="0" algn="r" eaLnBrk="1" hangingPunct="1">
              <a:lnSpc>
                <a:spcPct val="100000"/>
              </a:lnSpc>
              <a:spcBef>
                <a:spcPct val="50000"/>
              </a:spcBef>
              <a:buNone/>
              <a:defRPr/>
            </a:pPr>
            <a:r>
              <a:rPr lang="en-US" altLang="en-US" sz="2800" dirty="0"/>
              <a:t>  </a:t>
            </a:r>
            <a:endParaRPr lang="en-US" altLang="en-US" sz="2800" dirty="0">
              <a:latin typeface="+mn-lt"/>
            </a:endParaRPr>
          </a:p>
        </p:txBody>
      </p:sp>
    </p:spTree>
    <p:extLst>
      <p:ext uri="{BB962C8B-B14F-4D97-AF65-F5344CB8AC3E}">
        <p14:creationId xmlns:p14="http://schemas.microsoft.com/office/powerpoint/2010/main" val="3887305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37ACB-51AD-89BF-6256-D87A187F3241}"/>
            </a:ext>
          </a:extLst>
        </p:cNvPr>
        <p:cNvGrpSpPr/>
        <p:nvPr/>
      </p:nvGrpSpPr>
      <p:grpSpPr>
        <a:xfrm>
          <a:off x="0" y="0"/>
          <a:ext cx="0" cy="0"/>
          <a:chOff x="0" y="0"/>
          <a:chExt cx="0" cy="0"/>
        </a:xfrm>
      </p:grpSpPr>
      <p:sp>
        <p:nvSpPr>
          <p:cNvPr id="68610" name="Rectangle 2">
            <a:extLst>
              <a:ext uri="{FF2B5EF4-FFF2-40B4-BE49-F238E27FC236}">
                <a16:creationId xmlns:a16="http://schemas.microsoft.com/office/drawing/2014/main" id="{9DE93CF8-0771-BDCC-3CCD-2C088FA8FDA9}"/>
              </a:ext>
            </a:extLst>
          </p:cNvPr>
          <p:cNvSpPr>
            <a:spLocks noGrp="1" noChangeArrowheads="1"/>
          </p:cNvSpPr>
          <p:nvPr>
            <p:ph type="title"/>
          </p:nvPr>
        </p:nvSpPr>
        <p:spPr>
          <a:xfrm>
            <a:off x="628650" y="457200"/>
            <a:ext cx="7886700" cy="762000"/>
          </a:xfrm>
        </p:spPr>
        <p:txBody>
          <a:bodyPr>
            <a:normAutofit/>
          </a:bodyPr>
          <a:lstStyle/>
          <a:p>
            <a:pPr algn="ctr" eaLnBrk="1" hangingPunct="1">
              <a:spcBef>
                <a:spcPct val="0"/>
              </a:spcBef>
              <a:buFontTx/>
              <a:buNone/>
            </a:pPr>
            <a:r>
              <a:rPr lang="en-US" altLang="en-US" sz="3600" dirty="0">
                <a:solidFill>
                  <a:schemeClr val="tx1"/>
                </a:solidFill>
                <a:latin typeface="Arial" panose="020B0604020202020204" pitchFamily="34" charset="0"/>
                <a:cs typeface="Arial" panose="020B0604020202020204" pitchFamily="34" charset="0"/>
              </a:rPr>
              <a:t>Ionizing Radiation Summary (cont.)</a:t>
            </a:r>
          </a:p>
        </p:txBody>
      </p:sp>
      <p:sp>
        <p:nvSpPr>
          <p:cNvPr id="68611" name="Rectangle 3">
            <a:extLst>
              <a:ext uri="{FF2B5EF4-FFF2-40B4-BE49-F238E27FC236}">
                <a16:creationId xmlns:a16="http://schemas.microsoft.com/office/drawing/2014/main" id="{39A2D883-B6A6-7306-4D2C-A1078AC2C217}"/>
              </a:ext>
            </a:extLst>
          </p:cNvPr>
          <p:cNvSpPr>
            <a:spLocks noGrp="1" noChangeArrowheads="1"/>
          </p:cNvSpPr>
          <p:nvPr>
            <p:ph idx="1"/>
          </p:nvPr>
        </p:nvSpPr>
        <p:spPr>
          <a:xfrm>
            <a:off x="1028700" y="1600200"/>
            <a:ext cx="7086600" cy="4495800"/>
          </a:xfrm>
        </p:spPr>
        <p:txBody>
          <a:bodyPr>
            <a:normAutofit lnSpcReduction="10000"/>
          </a:bodyPr>
          <a:lstStyle/>
          <a:p>
            <a:pPr marL="117475" indent="-117475" eaLnBrk="1" hangingPunct="1">
              <a:lnSpc>
                <a:spcPct val="100000"/>
              </a:lnSpc>
              <a:spcBef>
                <a:spcPct val="50000"/>
              </a:spcBef>
              <a:defRPr/>
            </a:pPr>
            <a:r>
              <a:rPr lang="en-US" altLang="en-US" sz="2800" dirty="0">
                <a:solidFill>
                  <a:srgbClr val="FF0000"/>
                </a:solidFill>
              </a:rPr>
              <a:t> </a:t>
            </a:r>
            <a:r>
              <a:rPr lang="en-US" altLang="en-US" sz="2800" dirty="0">
                <a:solidFill>
                  <a:schemeClr val="tx1"/>
                </a:solidFill>
              </a:rPr>
              <a:t>Dose </a:t>
            </a:r>
            <a:r>
              <a:rPr lang="en-US" altLang="en-US" sz="2800" dirty="0"/>
              <a:t>factors – biological effect of acute</a:t>
            </a:r>
          </a:p>
          <a:p>
            <a:pPr marL="0" indent="0" eaLnBrk="1" hangingPunct="1">
              <a:lnSpc>
                <a:spcPct val="100000"/>
              </a:lnSpc>
              <a:spcBef>
                <a:spcPts val="0"/>
              </a:spcBef>
              <a:buNone/>
              <a:defRPr/>
            </a:pPr>
            <a:r>
              <a:rPr lang="en-US" altLang="en-US" sz="2800" dirty="0">
                <a:solidFill>
                  <a:srgbClr val="FF0000"/>
                </a:solidFill>
              </a:rPr>
              <a:t>    </a:t>
            </a:r>
            <a:r>
              <a:rPr lang="en-US" altLang="en-US" sz="2800" dirty="0"/>
              <a:t>exposure more serious than chronic</a:t>
            </a:r>
          </a:p>
          <a:p>
            <a:pPr marL="0" indent="0" eaLnBrk="1" hangingPunct="1">
              <a:lnSpc>
                <a:spcPct val="110000"/>
              </a:lnSpc>
              <a:spcBef>
                <a:spcPts val="0"/>
              </a:spcBef>
              <a:spcAft>
                <a:spcPts val="600"/>
              </a:spcAft>
              <a:buNone/>
              <a:defRPr/>
            </a:pPr>
            <a:r>
              <a:rPr lang="en-US" altLang="en-US" sz="2800" dirty="0"/>
              <a:t>    exposure of same magnitude </a:t>
            </a:r>
          </a:p>
          <a:p>
            <a:pPr marL="117475" indent="-117475" eaLnBrk="1" hangingPunct="1">
              <a:lnSpc>
                <a:spcPct val="110000"/>
              </a:lnSpc>
              <a:spcBef>
                <a:spcPts val="0"/>
              </a:spcBef>
              <a:spcAft>
                <a:spcPts val="600"/>
              </a:spcAft>
              <a:defRPr/>
            </a:pPr>
            <a:r>
              <a:rPr lang="en-US" altLang="en-US" sz="2800" dirty="0">
                <a:latin typeface="Arial" panose="020B0604020202020204" pitchFamily="34" charset="0"/>
              </a:rPr>
              <a:t> </a:t>
            </a:r>
            <a:r>
              <a:rPr lang="en-US" altLang="en-US" sz="2800" dirty="0"/>
              <a:t>Radiation protection principles</a:t>
            </a:r>
          </a:p>
          <a:p>
            <a:pPr marL="857250" lvl="1" indent="-457200">
              <a:lnSpc>
                <a:spcPct val="110000"/>
              </a:lnSpc>
              <a:spcBef>
                <a:spcPts val="0"/>
              </a:spcBef>
              <a:spcAft>
                <a:spcPts val="600"/>
              </a:spcAft>
              <a:buFont typeface="Calibri" panose="020F0502020204030204" pitchFamily="34" charset="0"/>
              <a:buChar char="―"/>
              <a:defRPr/>
            </a:pPr>
            <a:r>
              <a:rPr lang="en-US" altLang="en-US" sz="2400" dirty="0"/>
              <a:t>Time – minimize exposure time</a:t>
            </a:r>
          </a:p>
          <a:p>
            <a:pPr marL="857250" lvl="1" indent="-457200">
              <a:lnSpc>
                <a:spcPct val="110000"/>
              </a:lnSpc>
              <a:spcBef>
                <a:spcPts val="0"/>
              </a:spcBef>
              <a:spcAft>
                <a:spcPts val="600"/>
              </a:spcAft>
              <a:buFont typeface="Calibri" panose="020F0502020204030204" pitchFamily="34" charset="0"/>
              <a:buChar char="―"/>
              <a:defRPr/>
            </a:pPr>
            <a:r>
              <a:rPr lang="en-US" altLang="en-US" sz="2400" dirty="0"/>
              <a:t>Distance – maximize distance from source</a:t>
            </a:r>
          </a:p>
          <a:p>
            <a:pPr marL="857250" lvl="1" indent="-457200">
              <a:lnSpc>
                <a:spcPct val="110000"/>
              </a:lnSpc>
              <a:spcBef>
                <a:spcPts val="0"/>
              </a:spcBef>
              <a:spcAft>
                <a:spcPts val="600"/>
              </a:spcAft>
              <a:buFont typeface="Calibri" panose="020F0502020204030204" pitchFamily="34" charset="0"/>
              <a:buChar char="―"/>
              <a:defRPr/>
            </a:pPr>
            <a:r>
              <a:rPr lang="en-US" altLang="en-US" sz="2400" dirty="0"/>
              <a:t>Shielding – insert appropriate shielding material between people and source</a:t>
            </a:r>
          </a:p>
          <a:p>
            <a:pPr marL="0" indent="0" algn="r" eaLnBrk="1" hangingPunct="1">
              <a:lnSpc>
                <a:spcPct val="100000"/>
              </a:lnSpc>
              <a:spcBef>
                <a:spcPct val="50000"/>
              </a:spcBef>
              <a:buNone/>
              <a:defRPr/>
            </a:pPr>
            <a:r>
              <a:rPr lang="en-US" altLang="en-US" sz="2800" dirty="0"/>
              <a:t>  </a:t>
            </a:r>
            <a:endParaRPr lang="en-US" altLang="en-US" sz="2800" dirty="0">
              <a:latin typeface="+mn-lt"/>
            </a:endParaRPr>
          </a:p>
        </p:txBody>
      </p:sp>
    </p:spTree>
    <p:extLst>
      <p:ext uri="{BB962C8B-B14F-4D97-AF65-F5344CB8AC3E}">
        <p14:creationId xmlns:p14="http://schemas.microsoft.com/office/powerpoint/2010/main" val="8175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D51A9CC-F478-E6C6-E238-1E5BAEDA8F8A}"/>
              </a:ext>
            </a:extLst>
          </p:cNvPr>
          <p:cNvSpPr>
            <a:spLocks noGrp="1" noChangeArrowheads="1"/>
          </p:cNvSpPr>
          <p:nvPr>
            <p:ph type="title" idx="4294967295"/>
          </p:nvPr>
        </p:nvSpPr>
        <p:spPr>
          <a:xfrm>
            <a:off x="914400" y="762000"/>
            <a:ext cx="7162800" cy="685800"/>
          </a:xfrm>
        </p:spPr>
        <p:txBody>
          <a:bodyPr/>
          <a:lstStyle/>
          <a:p>
            <a:pPr algn="ctr" eaLnBrk="1" hangingPunct="1"/>
            <a:r>
              <a:rPr lang="en-US" altLang="en-US" sz="3600" dirty="0">
                <a:solidFill>
                  <a:srgbClr val="10253F"/>
                </a:solidFill>
                <a:latin typeface="Arial" panose="020B0604020202020204" pitchFamily="34" charset="0"/>
                <a:cs typeface="Arial" panose="020B0604020202020204" pitchFamily="34" charset="0"/>
              </a:rPr>
              <a:t>Ionizing &amp; Non-Ionizing Radiation</a:t>
            </a:r>
          </a:p>
        </p:txBody>
      </p:sp>
      <p:sp>
        <p:nvSpPr>
          <p:cNvPr id="10243" name="Rectangle 3">
            <a:extLst>
              <a:ext uri="{FF2B5EF4-FFF2-40B4-BE49-F238E27FC236}">
                <a16:creationId xmlns:a16="http://schemas.microsoft.com/office/drawing/2014/main" id="{4AE50736-010F-E3F1-41DC-E0F9D65C07EC}"/>
              </a:ext>
            </a:extLst>
          </p:cNvPr>
          <p:cNvSpPr>
            <a:spLocks noGrp="1" noChangeArrowheads="1"/>
          </p:cNvSpPr>
          <p:nvPr>
            <p:ph type="body" idx="4294967295"/>
          </p:nvPr>
        </p:nvSpPr>
        <p:spPr>
          <a:xfrm>
            <a:off x="685800" y="1828800"/>
            <a:ext cx="7391400" cy="4038600"/>
          </a:xfrm>
        </p:spPr>
        <p:txBody>
          <a:bodyPr rtlCol="0">
            <a:normAutofit lnSpcReduction="10000"/>
          </a:bodyPr>
          <a:lstStyle/>
          <a:p>
            <a:pPr eaLnBrk="1" fontAlgn="auto" hangingPunct="1">
              <a:lnSpc>
                <a:spcPct val="100000"/>
              </a:lnSpc>
              <a:spcBef>
                <a:spcPts val="600"/>
              </a:spcBef>
              <a:spcAft>
                <a:spcPts val="0"/>
              </a:spcAft>
              <a:defRPr/>
            </a:pPr>
            <a:r>
              <a:rPr lang="en-US" altLang="en-US" sz="2400" u="sng" dirty="0">
                <a:solidFill>
                  <a:srgbClr val="10253F"/>
                </a:solidFill>
              </a:rPr>
              <a:t>Ionizing Radiation</a:t>
            </a:r>
            <a:r>
              <a:rPr lang="en-US" altLang="en-US" sz="2400" dirty="0">
                <a:solidFill>
                  <a:srgbClr val="10253F"/>
                </a:solidFill>
              </a:rPr>
              <a:t>:  Energy transmitted as particles or electromagnetic waves and having sufficient energy to dislodge orbital electrons in atoms, thereby producing ions.</a:t>
            </a:r>
          </a:p>
          <a:p>
            <a:pPr lvl="1" eaLnBrk="1" fontAlgn="auto" hangingPunct="1">
              <a:lnSpc>
                <a:spcPct val="100000"/>
              </a:lnSpc>
              <a:spcBef>
                <a:spcPct val="25000"/>
              </a:spcBef>
              <a:spcAft>
                <a:spcPts val="600"/>
              </a:spcAft>
              <a:buFont typeface="Calibri" panose="020F0502020204030204" pitchFamily="34" charset="0"/>
              <a:buChar char="―"/>
              <a:defRPr/>
            </a:pPr>
            <a:r>
              <a:rPr lang="en-US" altLang="en-US" sz="2000" b="1" dirty="0">
                <a:solidFill>
                  <a:srgbClr val="10253F"/>
                </a:solidFill>
              </a:rPr>
              <a:t> Examples:  alpha, beta, gamma-ray, and x-ray</a:t>
            </a:r>
          </a:p>
          <a:p>
            <a:pPr eaLnBrk="1" fontAlgn="auto" hangingPunct="1">
              <a:lnSpc>
                <a:spcPct val="100000"/>
              </a:lnSpc>
              <a:spcBef>
                <a:spcPts val="600"/>
              </a:spcBef>
              <a:spcAft>
                <a:spcPts val="0"/>
              </a:spcAft>
              <a:defRPr/>
            </a:pPr>
            <a:r>
              <a:rPr lang="en-US" altLang="en-US" sz="2400" u="sng" dirty="0">
                <a:solidFill>
                  <a:srgbClr val="10253F"/>
                </a:solidFill>
              </a:rPr>
              <a:t>Non-Ionizing Radiation</a:t>
            </a:r>
            <a:r>
              <a:rPr lang="en-US" altLang="en-US" sz="2400" dirty="0">
                <a:solidFill>
                  <a:srgbClr val="10253F"/>
                </a:solidFill>
              </a:rPr>
              <a:t>:  Electromagnetic waves that do not have sufficient energy to dislodge orbital electrons in atoms; can produce a heating effect in body tissue.</a:t>
            </a:r>
          </a:p>
          <a:p>
            <a:pPr lvl="1" eaLnBrk="1" fontAlgn="auto" hangingPunct="1">
              <a:lnSpc>
                <a:spcPct val="100000"/>
              </a:lnSpc>
              <a:spcBef>
                <a:spcPts val="600"/>
              </a:spcBef>
              <a:spcAft>
                <a:spcPts val="0"/>
              </a:spcAft>
              <a:buFont typeface="Calibri" panose="020F0502020204030204" pitchFamily="34" charset="0"/>
              <a:buChar char="―"/>
              <a:defRPr/>
            </a:pPr>
            <a:r>
              <a:rPr lang="en-US" altLang="en-US" sz="2000" b="1" dirty="0">
                <a:solidFill>
                  <a:srgbClr val="10253F"/>
                </a:solidFill>
              </a:rPr>
              <a:t> Examples:  visible light, infrared, microwaves,</a:t>
            </a:r>
          </a:p>
          <a:p>
            <a:pPr marL="457200" lvl="1" indent="0" eaLnBrk="1" fontAlgn="auto" hangingPunct="1">
              <a:lnSpc>
                <a:spcPct val="100000"/>
              </a:lnSpc>
              <a:spcBef>
                <a:spcPts val="0"/>
              </a:spcBef>
              <a:spcAft>
                <a:spcPts val="0"/>
              </a:spcAft>
              <a:buFont typeface="Arial" panose="020B0604020202020204" pitchFamily="34" charset="0"/>
              <a:buNone/>
              <a:defRPr/>
            </a:pPr>
            <a:r>
              <a:rPr lang="en-US" altLang="en-US" sz="2000" b="1" dirty="0">
                <a:solidFill>
                  <a:srgbClr val="10253F"/>
                </a:solidFill>
              </a:rPr>
              <a:t>     radio waves, and radar</a:t>
            </a:r>
          </a:p>
        </p:txBody>
      </p:sp>
      <p:sp>
        <p:nvSpPr>
          <p:cNvPr id="3" name="TextBox 2">
            <a:extLst>
              <a:ext uri="{FF2B5EF4-FFF2-40B4-BE49-F238E27FC236}">
                <a16:creationId xmlns:a16="http://schemas.microsoft.com/office/drawing/2014/main" id="{2F73A71F-5EFE-7176-99A8-497647F5D0EA}"/>
              </a:ext>
            </a:extLst>
          </p:cNvPr>
          <p:cNvSpPr txBox="1"/>
          <p:nvPr/>
        </p:nvSpPr>
        <p:spPr>
          <a:xfrm>
            <a:off x="381000" y="6488668"/>
            <a:ext cx="457200" cy="369332"/>
          </a:xfrm>
          <a:prstGeom prst="rect">
            <a:avLst/>
          </a:prstGeom>
          <a:noFill/>
        </p:spPr>
        <p:txBody>
          <a:bodyPr wrap="square">
            <a:spAutoFit/>
          </a:bodyPr>
          <a:lstStyle/>
          <a:p>
            <a:r>
              <a:rPr lang="en-US" dirty="0">
                <a:solidFill>
                  <a:srgbClr val="FF0000"/>
                </a:solidFill>
              </a:rPr>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C0EE757-049D-6DC6-14FD-5C755CB97150}"/>
              </a:ext>
            </a:extLst>
          </p:cNvPr>
          <p:cNvSpPr>
            <a:spLocks noGrp="1" noChangeArrowheads="1"/>
          </p:cNvSpPr>
          <p:nvPr>
            <p:ph type="title"/>
          </p:nvPr>
        </p:nvSpPr>
        <p:spPr>
          <a:xfrm>
            <a:off x="685800" y="533400"/>
            <a:ext cx="7772400" cy="722312"/>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Types of Ionizing Radiation</a:t>
            </a:r>
          </a:p>
        </p:txBody>
      </p:sp>
      <p:sp>
        <p:nvSpPr>
          <p:cNvPr id="7171" name="Rectangle 3">
            <a:extLst>
              <a:ext uri="{FF2B5EF4-FFF2-40B4-BE49-F238E27FC236}">
                <a16:creationId xmlns:a16="http://schemas.microsoft.com/office/drawing/2014/main" id="{21538B62-AF90-FC94-80A2-13651BAB53B0}"/>
              </a:ext>
            </a:extLst>
          </p:cNvPr>
          <p:cNvSpPr>
            <a:spLocks noGrp="1" noChangeArrowheads="1"/>
          </p:cNvSpPr>
          <p:nvPr>
            <p:ph idx="1"/>
          </p:nvPr>
        </p:nvSpPr>
        <p:spPr>
          <a:xfrm>
            <a:off x="666135" y="1752600"/>
            <a:ext cx="7772400" cy="4267200"/>
          </a:xfrm>
        </p:spPr>
        <p:txBody>
          <a:bodyPr>
            <a:normAutofit lnSpcReduction="10000"/>
          </a:bodyPr>
          <a:lstStyle/>
          <a:p>
            <a:pPr eaLnBrk="1" hangingPunct="1">
              <a:spcBef>
                <a:spcPts val="0"/>
              </a:spcBef>
              <a:spcAft>
                <a:spcPts val="600"/>
              </a:spcAft>
            </a:pPr>
            <a:r>
              <a:rPr lang="en-US" altLang="en-US" sz="2800" dirty="0"/>
              <a:t>Alpha Particle – </a:t>
            </a:r>
            <a:r>
              <a:rPr lang="en-US" altLang="en-US" sz="2800" dirty="0">
                <a:latin typeface="Symbol" panose="05050102010706020507" pitchFamily="18" charset="2"/>
              </a:rPr>
              <a:t>a</a:t>
            </a:r>
          </a:p>
          <a:p>
            <a:pPr lvl="1" eaLnBrk="1" hangingPunct="1">
              <a:spcBef>
                <a:spcPts val="0"/>
              </a:spcBef>
              <a:spcAft>
                <a:spcPts val="600"/>
              </a:spcAft>
              <a:buFont typeface="Calibri" panose="020F0502020204030204" pitchFamily="34" charset="0"/>
              <a:buChar char="―"/>
            </a:pPr>
            <a:r>
              <a:rPr lang="en-US" altLang="en-US" sz="2400" dirty="0"/>
              <a:t>Helium nucleus (2 protons </a:t>
            </a:r>
            <a:r>
              <a:rPr lang="en-US" altLang="en-US" sz="2400" dirty="0">
                <a:latin typeface="Arial" panose="020B0604020202020204" pitchFamily="34" charset="0"/>
                <a:cs typeface="Arial" panose="020B0604020202020204" pitchFamily="34" charset="0"/>
              </a:rPr>
              <a:t>&amp;</a:t>
            </a:r>
            <a:r>
              <a:rPr lang="en-US" altLang="en-US" sz="2400" dirty="0"/>
              <a:t> 2 neutrons)</a:t>
            </a:r>
          </a:p>
          <a:p>
            <a:pPr eaLnBrk="1" hangingPunct="1">
              <a:spcBef>
                <a:spcPts val="0"/>
              </a:spcBef>
              <a:spcAft>
                <a:spcPts val="600"/>
              </a:spcAft>
            </a:pPr>
            <a:r>
              <a:rPr lang="en-US" altLang="en-US" sz="2800" dirty="0"/>
              <a:t>Beta Particle – </a:t>
            </a:r>
            <a:r>
              <a:rPr lang="en-US" altLang="en-US" sz="2800" dirty="0">
                <a:latin typeface="Symbol" panose="05050102010706020507" pitchFamily="18" charset="2"/>
              </a:rPr>
              <a:t>b</a:t>
            </a:r>
          </a:p>
          <a:p>
            <a:pPr lvl="1" eaLnBrk="1" hangingPunct="1">
              <a:spcBef>
                <a:spcPts val="0"/>
              </a:spcBef>
              <a:spcAft>
                <a:spcPts val="600"/>
              </a:spcAft>
              <a:buFont typeface="Calibri" panose="020F0502020204030204" pitchFamily="34" charset="0"/>
              <a:buChar char="―"/>
            </a:pPr>
            <a:r>
              <a:rPr lang="en-US" altLang="en-US" sz="2400" dirty="0"/>
              <a:t>Energetic electron emitted from atomic nucleus when a neutron converts to a proton and an electron</a:t>
            </a:r>
          </a:p>
          <a:p>
            <a:pPr eaLnBrk="1" hangingPunct="1">
              <a:spcBef>
                <a:spcPts val="0"/>
              </a:spcBef>
              <a:spcAft>
                <a:spcPts val="600"/>
              </a:spcAft>
            </a:pPr>
            <a:r>
              <a:rPr lang="en-US" altLang="en-US" sz="2800" dirty="0"/>
              <a:t>Gamma Ray – </a:t>
            </a:r>
            <a:r>
              <a:rPr lang="en-US" altLang="en-US" sz="2800" dirty="0">
                <a:latin typeface="Symbol" panose="05050102010706020507" pitchFamily="18" charset="2"/>
              </a:rPr>
              <a:t>g</a:t>
            </a:r>
          </a:p>
          <a:p>
            <a:pPr lvl="1" eaLnBrk="1" hangingPunct="1">
              <a:spcBef>
                <a:spcPts val="0"/>
              </a:spcBef>
              <a:spcAft>
                <a:spcPts val="600"/>
              </a:spcAft>
              <a:buFont typeface="Calibri" panose="020F0502020204030204" pitchFamily="34" charset="0"/>
              <a:buChar char="―"/>
            </a:pPr>
            <a:r>
              <a:rPr lang="en-US" altLang="en-US" sz="2400" dirty="0"/>
              <a:t>High energy </a:t>
            </a:r>
            <a:r>
              <a:rPr lang="en-US" altLang="en-US" sz="2400" dirty="0">
                <a:solidFill>
                  <a:srgbClr val="FF0000"/>
                </a:solidFill>
              </a:rPr>
              <a:t>electromagnetic wave </a:t>
            </a:r>
            <a:r>
              <a:rPr lang="en-US" altLang="en-US" sz="2400" dirty="0"/>
              <a:t>emitted when nucleus of atom transitions from higher to lower energy state</a:t>
            </a:r>
          </a:p>
        </p:txBody>
      </p:sp>
      <p:sp>
        <p:nvSpPr>
          <p:cNvPr id="3" name="TextBox 2">
            <a:extLst>
              <a:ext uri="{FF2B5EF4-FFF2-40B4-BE49-F238E27FC236}">
                <a16:creationId xmlns:a16="http://schemas.microsoft.com/office/drawing/2014/main" id="{E01DA714-488E-C2A3-39CD-FD65150D7D64}"/>
              </a:ext>
            </a:extLst>
          </p:cNvPr>
          <p:cNvSpPr txBox="1"/>
          <p:nvPr/>
        </p:nvSpPr>
        <p:spPr>
          <a:xfrm>
            <a:off x="381000" y="6472103"/>
            <a:ext cx="457200" cy="369332"/>
          </a:xfrm>
          <a:prstGeom prst="rect">
            <a:avLst/>
          </a:prstGeom>
          <a:noFill/>
        </p:spPr>
        <p:txBody>
          <a:bodyPr wrap="square">
            <a:spAutoFit/>
          </a:bodyPr>
          <a:lstStyle/>
          <a:p>
            <a:r>
              <a:rPr lang="en-US" dirty="0">
                <a:solidFill>
                  <a:srgbClr val="FF0000"/>
                </a:solidFill>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E77EA75-2CE9-D032-75F0-B278C9DEC0FA}"/>
              </a:ext>
            </a:extLst>
          </p:cNvPr>
          <p:cNvSpPr>
            <a:spLocks noGrp="1" noChangeArrowheads="1"/>
          </p:cNvSpPr>
          <p:nvPr>
            <p:ph type="title"/>
          </p:nvPr>
        </p:nvSpPr>
        <p:spPr>
          <a:xfrm>
            <a:off x="628650" y="609600"/>
            <a:ext cx="7886700" cy="701675"/>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Electromagnetic Spectrum</a:t>
            </a:r>
          </a:p>
        </p:txBody>
      </p:sp>
      <p:pic>
        <p:nvPicPr>
          <p:cNvPr id="9219" name="Picture 2" descr="See the source image">
            <a:extLst>
              <a:ext uri="{FF2B5EF4-FFF2-40B4-BE49-F238E27FC236}">
                <a16:creationId xmlns:a16="http://schemas.microsoft.com/office/drawing/2014/main" id="{C9AE187C-50D0-D471-3C4F-6C2C099D7A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141" y="1828800"/>
            <a:ext cx="8749718"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0AD29089-04EE-8A7B-EB7D-8996933CBFAF}"/>
              </a:ext>
            </a:extLst>
          </p:cNvPr>
          <p:cNvSpPr txBox="1"/>
          <p:nvPr/>
        </p:nvSpPr>
        <p:spPr>
          <a:xfrm>
            <a:off x="381000" y="6505059"/>
            <a:ext cx="381000" cy="369332"/>
          </a:xfrm>
          <a:prstGeom prst="rect">
            <a:avLst/>
          </a:prstGeom>
          <a:noFill/>
        </p:spPr>
        <p:txBody>
          <a:bodyPr wrap="square">
            <a:spAutoFit/>
          </a:bodyPr>
          <a:lstStyle/>
          <a:p>
            <a:r>
              <a:rPr lang="en-US" dirty="0">
                <a:solidFill>
                  <a:srgbClr val="FF0000"/>
                </a:solidFill>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78B5D79-ADD8-9617-994C-C45DA95022CA}"/>
              </a:ext>
            </a:extLst>
          </p:cNvPr>
          <p:cNvSpPr>
            <a:spLocks noGrp="1" noChangeArrowheads="1"/>
          </p:cNvSpPr>
          <p:nvPr>
            <p:ph type="title"/>
          </p:nvPr>
        </p:nvSpPr>
        <p:spPr>
          <a:xfrm>
            <a:off x="609600" y="1143000"/>
            <a:ext cx="7772400" cy="9144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Gamma-ray Radiation</a:t>
            </a:r>
          </a:p>
        </p:txBody>
      </p:sp>
      <p:sp>
        <p:nvSpPr>
          <p:cNvPr id="23555" name="Rectangle 3">
            <a:extLst>
              <a:ext uri="{FF2B5EF4-FFF2-40B4-BE49-F238E27FC236}">
                <a16:creationId xmlns:a16="http://schemas.microsoft.com/office/drawing/2014/main" id="{E03970C0-965A-06BD-9694-2ACA67FBF235}"/>
              </a:ext>
            </a:extLst>
          </p:cNvPr>
          <p:cNvSpPr>
            <a:spLocks noGrp="1" noChangeArrowheads="1"/>
          </p:cNvSpPr>
          <p:nvPr>
            <p:ph idx="1"/>
          </p:nvPr>
        </p:nvSpPr>
        <p:spPr>
          <a:xfrm>
            <a:off x="685800" y="2286000"/>
            <a:ext cx="7772400" cy="3276600"/>
          </a:xfrm>
        </p:spPr>
        <p:txBody>
          <a:bodyPr>
            <a:normAutofit/>
          </a:bodyPr>
          <a:lstStyle/>
          <a:p>
            <a:pPr marL="0" indent="0" eaLnBrk="1" hangingPunct="1">
              <a:lnSpc>
                <a:spcPct val="80000"/>
              </a:lnSpc>
              <a:buFontTx/>
              <a:buNone/>
            </a:pPr>
            <a:r>
              <a:rPr lang="en-US" altLang="en-US" sz="2800" dirty="0"/>
              <a:t>Gamma-ray radiation oftentimes accompanies alpha and beta radioactive decay processes in atoms</a:t>
            </a:r>
          </a:p>
          <a:p>
            <a:pPr lvl="1" eaLnBrk="1" hangingPunct="1">
              <a:lnSpc>
                <a:spcPct val="80000"/>
              </a:lnSpc>
              <a:spcBef>
                <a:spcPct val="25000"/>
              </a:spcBef>
            </a:pPr>
            <a:r>
              <a:rPr lang="en-US" altLang="en-US" sz="2400" dirty="0"/>
              <a:t>Has no effect on number of protons or neutrons in daughter nucleus produced from particle decay</a:t>
            </a:r>
          </a:p>
          <a:p>
            <a:pPr lvl="1" eaLnBrk="1" hangingPunct="1">
              <a:lnSpc>
                <a:spcPct val="80000"/>
              </a:lnSpc>
              <a:spcBef>
                <a:spcPct val="25000"/>
              </a:spcBef>
            </a:pPr>
            <a:r>
              <a:rPr lang="en-US" altLang="en-US" sz="2400" dirty="0"/>
              <a:t>Gamma-ray emission changes energy state of daughter nucleus from higher to lower energy or to ground energy state</a:t>
            </a:r>
          </a:p>
        </p:txBody>
      </p:sp>
      <p:sp>
        <p:nvSpPr>
          <p:cNvPr id="3" name="TextBox 2">
            <a:extLst>
              <a:ext uri="{FF2B5EF4-FFF2-40B4-BE49-F238E27FC236}">
                <a16:creationId xmlns:a16="http://schemas.microsoft.com/office/drawing/2014/main" id="{208E9D28-93FF-1D58-0DF2-4ED2AADB467B}"/>
              </a:ext>
            </a:extLst>
          </p:cNvPr>
          <p:cNvSpPr txBox="1"/>
          <p:nvPr/>
        </p:nvSpPr>
        <p:spPr>
          <a:xfrm>
            <a:off x="381000" y="6462164"/>
            <a:ext cx="457200" cy="369332"/>
          </a:xfrm>
          <a:prstGeom prst="rect">
            <a:avLst/>
          </a:prstGeom>
          <a:noFill/>
        </p:spPr>
        <p:txBody>
          <a:bodyPr wrap="square">
            <a:spAutoFit/>
          </a:bodyPr>
          <a:lstStyle/>
          <a:p>
            <a:r>
              <a:rPr lang="en-US" dirty="0">
                <a:solidFill>
                  <a:srgbClr val="FF0000"/>
                </a:solidFil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4" descr="300px-Cobalt-60_Decay_Scheme">
            <a:hlinkClick r:id="rId3"/>
            <a:extLst>
              <a:ext uri="{FF2B5EF4-FFF2-40B4-BE49-F238E27FC236}">
                <a16:creationId xmlns:a16="http://schemas.microsoft.com/office/drawing/2014/main" id="{CB760C9B-47A0-7836-FB50-410C40E972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905000"/>
            <a:ext cx="4648200" cy="413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Text Box 5">
            <a:extLst>
              <a:ext uri="{FF2B5EF4-FFF2-40B4-BE49-F238E27FC236}">
                <a16:creationId xmlns:a16="http://schemas.microsoft.com/office/drawing/2014/main" id="{F7FE2626-2844-5D2A-ADB0-553554910510}"/>
              </a:ext>
            </a:extLst>
          </p:cNvPr>
          <p:cNvSpPr txBox="1">
            <a:spLocks noChangeArrowheads="1"/>
          </p:cNvSpPr>
          <p:nvPr/>
        </p:nvSpPr>
        <p:spPr bwMode="auto">
          <a:xfrm>
            <a:off x="876300" y="457200"/>
            <a:ext cx="73914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3200" dirty="0">
                <a:latin typeface="Arial" panose="020B0604020202020204" pitchFamily="34" charset="0"/>
              </a:rPr>
              <a:t>Example Gamma-ray Emission Following Radioactive Decay </a:t>
            </a:r>
          </a:p>
        </p:txBody>
      </p:sp>
      <p:sp>
        <p:nvSpPr>
          <p:cNvPr id="3" name="TextBox 2">
            <a:extLst>
              <a:ext uri="{FF2B5EF4-FFF2-40B4-BE49-F238E27FC236}">
                <a16:creationId xmlns:a16="http://schemas.microsoft.com/office/drawing/2014/main" id="{651341D8-5650-50E7-CE32-B38A72C0E0DB}"/>
              </a:ext>
            </a:extLst>
          </p:cNvPr>
          <p:cNvSpPr txBox="1"/>
          <p:nvPr/>
        </p:nvSpPr>
        <p:spPr>
          <a:xfrm>
            <a:off x="381000" y="6488668"/>
            <a:ext cx="495300" cy="369332"/>
          </a:xfrm>
          <a:prstGeom prst="rect">
            <a:avLst/>
          </a:prstGeom>
          <a:noFill/>
        </p:spPr>
        <p:txBody>
          <a:bodyPr wrap="square">
            <a:spAutoFit/>
          </a:bodyPr>
          <a:lstStyle/>
          <a:p>
            <a:r>
              <a:rPr lang="en-US" dirty="0">
                <a:solidFill>
                  <a:srgbClr val="FF0000"/>
                </a:solidFil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650B01DB-FF3F-3BDA-E947-FA5EEC40062F}"/>
              </a:ext>
            </a:extLst>
          </p:cNvPr>
          <p:cNvSpPr>
            <a:spLocks noGrp="1" noChangeArrowheads="1"/>
          </p:cNvSpPr>
          <p:nvPr>
            <p:ph type="title"/>
          </p:nvPr>
        </p:nvSpPr>
        <p:spPr>
          <a:xfrm>
            <a:off x="466725" y="579437"/>
            <a:ext cx="8229600" cy="7620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Quantifying Radioactivity</a:t>
            </a:r>
          </a:p>
        </p:txBody>
      </p:sp>
      <p:sp>
        <p:nvSpPr>
          <p:cNvPr id="30723" name="Content Placeholder 2">
            <a:extLst>
              <a:ext uri="{FF2B5EF4-FFF2-40B4-BE49-F238E27FC236}">
                <a16:creationId xmlns:a16="http://schemas.microsoft.com/office/drawing/2014/main" id="{FDDD0BD0-C64C-BCBB-8444-CABE6DE42E25}"/>
              </a:ext>
            </a:extLst>
          </p:cNvPr>
          <p:cNvSpPr>
            <a:spLocks noGrp="1" noChangeArrowheads="1"/>
          </p:cNvSpPr>
          <p:nvPr>
            <p:ph idx="1"/>
          </p:nvPr>
        </p:nvSpPr>
        <p:spPr>
          <a:xfrm>
            <a:off x="474099" y="1600200"/>
            <a:ext cx="8229600" cy="4114800"/>
          </a:xfrm>
        </p:spPr>
        <p:txBody>
          <a:bodyPr rtlCol="0">
            <a:normAutofit/>
          </a:bodyPr>
          <a:lstStyle/>
          <a:p>
            <a:pPr eaLnBrk="1" fontAlgn="auto" hangingPunct="1">
              <a:spcAft>
                <a:spcPts val="0"/>
              </a:spcAft>
              <a:defRPr/>
            </a:pPr>
            <a:r>
              <a:rPr lang="en-US" altLang="en-US" sz="2400" dirty="0"/>
              <a:t>Source strength of radioactive material, or decay rate, is </a:t>
            </a:r>
            <a:r>
              <a:rPr lang="el-GR" altLang="en-US" sz="2400" dirty="0">
                <a:cs typeface="Arial" panose="020B0604020202020204" pitchFamily="34" charset="0"/>
              </a:rPr>
              <a:t>λ</a:t>
            </a:r>
            <a:r>
              <a:rPr lang="en-US" altLang="en-US" sz="2400" dirty="0">
                <a:cs typeface="Arial" panose="020B0604020202020204" pitchFamily="34" charset="0"/>
              </a:rPr>
              <a:t>N, where</a:t>
            </a:r>
          </a:p>
          <a:p>
            <a:pPr lvl="1" eaLnBrk="1" fontAlgn="auto" hangingPunct="1">
              <a:spcAft>
                <a:spcPts val="0"/>
              </a:spcAft>
              <a:buFont typeface="Calibri" panose="020F0502020204030204" pitchFamily="34" charset="0"/>
              <a:buChar char="―"/>
              <a:defRPr/>
            </a:pPr>
            <a:r>
              <a:rPr lang="en-US" altLang="en-US" dirty="0">
                <a:cs typeface="Arial" panose="020B0604020202020204" pitchFamily="34" charset="0"/>
              </a:rPr>
              <a:t> </a:t>
            </a:r>
            <a:r>
              <a:rPr lang="el-GR" altLang="en-US" sz="2000" dirty="0">
                <a:cs typeface="Arial" panose="020B0604020202020204" pitchFamily="34" charset="0"/>
              </a:rPr>
              <a:t>λ</a:t>
            </a:r>
            <a:r>
              <a:rPr lang="en-US" altLang="en-US" sz="2000" dirty="0">
                <a:cs typeface="Arial" panose="020B0604020202020204" pitchFamily="34" charset="0"/>
              </a:rPr>
              <a:t> is </a:t>
            </a:r>
            <a:r>
              <a:rPr lang="en-US" altLang="en-US" sz="2000" dirty="0">
                <a:solidFill>
                  <a:srgbClr val="FF0000"/>
                </a:solidFill>
                <a:cs typeface="Arial" panose="020B0604020202020204" pitchFamily="34" charset="0"/>
              </a:rPr>
              <a:t>decay constant</a:t>
            </a:r>
            <a:r>
              <a:rPr lang="en-US" altLang="en-US" sz="2000" dirty="0">
                <a:cs typeface="Arial" panose="020B0604020202020204" pitchFamily="34" charset="0"/>
              </a:rPr>
              <a:t> for particular radioisotope (usually</a:t>
            </a:r>
          </a:p>
          <a:p>
            <a:pPr marL="457200" lvl="1" indent="0" eaLnBrk="1" fontAlgn="auto" hangingPunct="1">
              <a:lnSpc>
                <a:spcPct val="100000"/>
              </a:lnSpc>
              <a:spcBef>
                <a:spcPts val="0"/>
              </a:spcBef>
              <a:spcAft>
                <a:spcPts val="0"/>
              </a:spcAft>
              <a:buFont typeface="Arial" panose="020B0604020202020204" pitchFamily="34" charset="0"/>
              <a:buNone/>
              <a:defRPr/>
            </a:pPr>
            <a:r>
              <a:rPr lang="en-US" altLang="en-US" sz="2000" dirty="0">
                <a:cs typeface="Arial" panose="020B0604020202020204" pitchFamily="34" charset="0"/>
              </a:rPr>
              <a:t>     expressed as disintegrations per second)</a:t>
            </a:r>
          </a:p>
          <a:p>
            <a:pPr lvl="1" eaLnBrk="1" fontAlgn="auto" hangingPunct="1">
              <a:spcAft>
                <a:spcPts val="0"/>
              </a:spcAft>
              <a:buFont typeface="Calibri" panose="020F0502020204030204" pitchFamily="34" charset="0"/>
              <a:buChar char="―"/>
              <a:defRPr/>
            </a:pPr>
            <a:r>
              <a:rPr lang="en-US" altLang="en-US" sz="2000" dirty="0">
                <a:cs typeface="Arial" panose="020B0604020202020204" pitchFamily="34" charset="0"/>
              </a:rPr>
              <a:t> N is number of atoms present in radioactive material</a:t>
            </a:r>
          </a:p>
          <a:p>
            <a:pPr eaLnBrk="1" fontAlgn="auto" hangingPunct="1">
              <a:spcAft>
                <a:spcPts val="0"/>
              </a:spcAft>
              <a:defRPr/>
            </a:pPr>
            <a:r>
              <a:rPr lang="en-US" altLang="en-US" sz="2400" dirty="0">
                <a:cs typeface="Arial" panose="020B0604020202020204" pitchFamily="34" charset="0"/>
              </a:rPr>
              <a:t>Quantity </a:t>
            </a:r>
            <a:r>
              <a:rPr lang="el-GR" altLang="en-US" sz="2400" dirty="0">
                <a:cs typeface="Arial" panose="020B0604020202020204" pitchFamily="34" charset="0"/>
              </a:rPr>
              <a:t>λ</a:t>
            </a:r>
            <a:r>
              <a:rPr lang="en-US" altLang="en-US" sz="2400" dirty="0">
                <a:cs typeface="Arial" panose="020B0604020202020204" pitchFamily="34" charset="0"/>
              </a:rPr>
              <a:t>N known as </a:t>
            </a:r>
            <a:r>
              <a:rPr lang="en-US" altLang="en-US" sz="2400" dirty="0">
                <a:solidFill>
                  <a:srgbClr val="FF0000"/>
                </a:solidFill>
                <a:cs typeface="Arial" panose="020B0604020202020204" pitchFamily="34" charset="0"/>
              </a:rPr>
              <a:t>activity</a:t>
            </a:r>
            <a:r>
              <a:rPr lang="en-US" altLang="en-US" sz="2400" dirty="0">
                <a:cs typeface="Arial" panose="020B0604020202020204" pitchFamily="34" charset="0"/>
              </a:rPr>
              <a:t> of radioisotope</a:t>
            </a:r>
          </a:p>
          <a:p>
            <a:pPr lvl="1" eaLnBrk="1" fontAlgn="auto" hangingPunct="1">
              <a:spcAft>
                <a:spcPts val="0"/>
              </a:spcAft>
              <a:buFont typeface="Calibri" panose="020F0502020204030204" pitchFamily="34" charset="0"/>
              <a:buChar char="―"/>
              <a:defRPr/>
            </a:pPr>
            <a:r>
              <a:rPr lang="en-US" altLang="en-US" dirty="0">
                <a:cs typeface="Arial" panose="020B0604020202020204" pitchFamily="34" charset="0"/>
              </a:rPr>
              <a:t> </a:t>
            </a:r>
            <a:r>
              <a:rPr lang="en-US" altLang="en-US" sz="2000" dirty="0">
                <a:cs typeface="Arial" panose="020B0604020202020204" pitchFamily="34" charset="0"/>
              </a:rPr>
              <a:t>Activity expressed in units of Becquerel (</a:t>
            </a:r>
            <a:r>
              <a:rPr lang="en-US" altLang="en-US" sz="2000" dirty="0" err="1">
                <a:cs typeface="Arial" panose="020B0604020202020204" pitchFamily="34" charset="0"/>
              </a:rPr>
              <a:t>Bq</a:t>
            </a:r>
            <a:r>
              <a:rPr lang="en-US" altLang="en-US" sz="2000" dirty="0">
                <a:cs typeface="Arial" panose="020B0604020202020204" pitchFamily="34" charset="0"/>
              </a:rPr>
              <a:t>) or Curie (Ci)</a:t>
            </a:r>
          </a:p>
          <a:p>
            <a:pPr lvl="1" eaLnBrk="1" fontAlgn="auto" hangingPunct="1">
              <a:spcAft>
                <a:spcPts val="0"/>
              </a:spcAft>
              <a:buFont typeface="Calibri" panose="020F0502020204030204" pitchFamily="34" charset="0"/>
              <a:buChar char="―"/>
              <a:defRPr/>
            </a:pPr>
            <a:r>
              <a:rPr lang="en-US" altLang="en-US" sz="2000" dirty="0">
                <a:cs typeface="Arial" panose="020B0604020202020204" pitchFamily="34" charset="0"/>
              </a:rPr>
              <a:t> 1 </a:t>
            </a:r>
            <a:r>
              <a:rPr lang="en-US" altLang="en-US" sz="2000" dirty="0" err="1">
                <a:cs typeface="Arial" panose="020B0604020202020204" pitchFamily="34" charset="0"/>
              </a:rPr>
              <a:t>Bq</a:t>
            </a:r>
            <a:r>
              <a:rPr lang="en-US" altLang="en-US" sz="2000" dirty="0">
                <a:cs typeface="Arial" panose="020B0604020202020204" pitchFamily="34" charset="0"/>
              </a:rPr>
              <a:t> = 1 atomic disintegration per second (dis/sec), 1 Ci =</a:t>
            </a:r>
          </a:p>
          <a:p>
            <a:pPr marL="457200" lvl="1" indent="0" eaLnBrk="1" fontAlgn="auto" hangingPunct="1">
              <a:lnSpc>
                <a:spcPct val="100000"/>
              </a:lnSpc>
              <a:spcBef>
                <a:spcPts val="0"/>
              </a:spcBef>
              <a:spcAft>
                <a:spcPts val="0"/>
              </a:spcAft>
              <a:buFont typeface="Arial" panose="020B0604020202020204" pitchFamily="34" charset="0"/>
              <a:buNone/>
              <a:defRPr/>
            </a:pPr>
            <a:r>
              <a:rPr lang="en-US" altLang="en-US" sz="2000" dirty="0">
                <a:cs typeface="Arial" panose="020B0604020202020204" pitchFamily="34" charset="0"/>
              </a:rPr>
              <a:t>     3.7x10</a:t>
            </a:r>
            <a:r>
              <a:rPr lang="en-US" altLang="en-US" sz="2000" baseline="30000" dirty="0">
                <a:cs typeface="Arial" panose="020B0604020202020204" pitchFamily="34" charset="0"/>
              </a:rPr>
              <a:t>10</a:t>
            </a:r>
            <a:r>
              <a:rPr lang="en-US" altLang="en-US" sz="2000" dirty="0">
                <a:cs typeface="Arial" panose="020B0604020202020204" pitchFamily="34" charset="0"/>
              </a:rPr>
              <a:t> dis/sec</a:t>
            </a:r>
          </a:p>
        </p:txBody>
      </p:sp>
      <p:sp>
        <p:nvSpPr>
          <p:cNvPr id="3" name="TextBox 2">
            <a:extLst>
              <a:ext uri="{FF2B5EF4-FFF2-40B4-BE49-F238E27FC236}">
                <a16:creationId xmlns:a16="http://schemas.microsoft.com/office/drawing/2014/main" id="{EFE9ED2E-9995-0A26-80B4-DCAE432A2DA1}"/>
              </a:ext>
            </a:extLst>
          </p:cNvPr>
          <p:cNvSpPr txBox="1"/>
          <p:nvPr/>
        </p:nvSpPr>
        <p:spPr>
          <a:xfrm>
            <a:off x="466725" y="6488668"/>
            <a:ext cx="447675" cy="369332"/>
          </a:xfrm>
          <a:prstGeom prst="rect">
            <a:avLst/>
          </a:prstGeom>
          <a:noFill/>
        </p:spPr>
        <p:txBody>
          <a:bodyPr wrap="square">
            <a:spAutoFit/>
          </a:bodyPr>
          <a:lstStyle/>
          <a:p>
            <a:r>
              <a:rPr lang="en-US" dirty="0">
                <a:solidFill>
                  <a:srgbClr val="FF0000"/>
                </a:solidFill>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9C721FAA-EC62-B58A-0F8D-90DFDB1270CA}"/>
              </a:ext>
            </a:extLst>
          </p:cNvPr>
          <p:cNvSpPr>
            <a:spLocks noGrp="1" noChangeArrowheads="1"/>
          </p:cNvSpPr>
          <p:nvPr>
            <p:ph type="title"/>
          </p:nvPr>
        </p:nvSpPr>
        <p:spPr>
          <a:xfrm>
            <a:off x="521110" y="563563"/>
            <a:ext cx="8229600" cy="7620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Quantifying Radioactivity (cont.)</a:t>
            </a:r>
          </a:p>
        </p:txBody>
      </p:sp>
      <p:sp>
        <p:nvSpPr>
          <p:cNvPr id="32771" name="Content Placeholder 2">
            <a:extLst>
              <a:ext uri="{FF2B5EF4-FFF2-40B4-BE49-F238E27FC236}">
                <a16:creationId xmlns:a16="http://schemas.microsoft.com/office/drawing/2014/main" id="{482D2947-2197-4ECA-6834-66CC21CC9328}"/>
              </a:ext>
            </a:extLst>
          </p:cNvPr>
          <p:cNvSpPr>
            <a:spLocks noGrp="1" noChangeArrowheads="1"/>
          </p:cNvSpPr>
          <p:nvPr>
            <p:ph idx="1"/>
          </p:nvPr>
        </p:nvSpPr>
        <p:spPr>
          <a:xfrm>
            <a:off x="521110" y="1752600"/>
            <a:ext cx="8229600" cy="4343400"/>
          </a:xfrm>
        </p:spPr>
        <p:txBody>
          <a:bodyPr rtlCol="0">
            <a:normAutofit/>
          </a:bodyPr>
          <a:lstStyle/>
          <a:p>
            <a:pPr eaLnBrk="1" fontAlgn="auto" hangingPunct="1">
              <a:spcAft>
                <a:spcPts val="0"/>
              </a:spcAft>
              <a:defRPr/>
            </a:pPr>
            <a:r>
              <a:rPr lang="en-US" altLang="en-US" sz="2400" dirty="0"/>
              <a:t>Decay constant of radioactive isotope can be calculated from its half-life</a:t>
            </a:r>
            <a:r>
              <a:rPr lang="en-US" altLang="en-US" sz="2400" dirty="0">
                <a:cs typeface="Arial" panose="020B0604020202020204" pitchFamily="34" charset="0"/>
              </a:rPr>
              <a:t> (</a:t>
            </a:r>
            <a:r>
              <a:rPr lang="el-GR" altLang="en-US" sz="2400" dirty="0">
                <a:cs typeface="Arial" panose="020B0604020202020204" pitchFamily="34" charset="0"/>
              </a:rPr>
              <a:t>λ</a:t>
            </a:r>
            <a:r>
              <a:rPr lang="en-US" altLang="en-US" sz="2400" dirty="0">
                <a:cs typeface="Arial" panose="020B0604020202020204" pitchFamily="34" charset="0"/>
              </a:rPr>
              <a:t> = 0.693/t</a:t>
            </a:r>
            <a:r>
              <a:rPr lang="en-US" altLang="en-US" sz="2400" baseline="-25000" dirty="0">
                <a:cs typeface="Arial" panose="020B0604020202020204" pitchFamily="34" charset="0"/>
              </a:rPr>
              <a:t>1/2</a:t>
            </a:r>
            <a:r>
              <a:rPr lang="en-US" altLang="en-US" sz="2400" dirty="0">
                <a:cs typeface="Arial" panose="020B0604020202020204" pitchFamily="34" charset="0"/>
              </a:rPr>
              <a:t>)</a:t>
            </a:r>
          </a:p>
          <a:p>
            <a:pPr lvl="1" eaLnBrk="1" fontAlgn="auto" hangingPunct="1">
              <a:spcAft>
                <a:spcPts val="0"/>
              </a:spcAft>
              <a:buFont typeface="Calibri" panose="020F0502020204030204" pitchFamily="34" charset="0"/>
              <a:buChar char="―"/>
              <a:defRPr/>
            </a:pPr>
            <a:r>
              <a:rPr lang="en-US" altLang="en-US" dirty="0">
                <a:cs typeface="Arial" panose="020B0604020202020204" pitchFamily="34" charset="0"/>
              </a:rPr>
              <a:t> </a:t>
            </a:r>
            <a:r>
              <a:rPr lang="en-US" altLang="en-US" sz="2000" dirty="0">
                <a:cs typeface="Arial" panose="020B0604020202020204" pitchFamily="34" charset="0"/>
              </a:rPr>
              <a:t>Radioisotope half-life is experimentally observed quantity</a:t>
            </a:r>
          </a:p>
          <a:p>
            <a:pPr lvl="1" eaLnBrk="1" fontAlgn="auto" hangingPunct="1">
              <a:spcAft>
                <a:spcPts val="0"/>
              </a:spcAft>
              <a:buFont typeface="Calibri" panose="020F0502020204030204" pitchFamily="34" charset="0"/>
              <a:buChar char="―"/>
              <a:defRPr/>
            </a:pPr>
            <a:r>
              <a:rPr lang="en-US" altLang="en-US" sz="2000" dirty="0">
                <a:cs typeface="Arial" panose="020B0604020202020204" pitchFamily="34" charset="0"/>
              </a:rPr>
              <a:t> The smaller the half-life, the larger the decay constant</a:t>
            </a:r>
          </a:p>
          <a:p>
            <a:pPr lvl="1" eaLnBrk="1" fontAlgn="auto" hangingPunct="1">
              <a:spcAft>
                <a:spcPts val="0"/>
              </a:spcAft>
              <a:buFont typeface="Calibri" panose="020F0502020204030204" pitchFamily="34" charset="0"/>
              <a:buChar char="―"/>
              <a:defRPr/>
            </a:pPr>
            <a:r>
              <a:rPr lang="en-US" altLang="en-US" sz="2000" dirty="0">
                <a:cs typeface="Arial" panose="020B0604020202020204" pitchFamily="34" charset="0"/>
              </a:rPr>
              <a:t> Radioisotope activity (i.e., decay rate) directly</a:t>
            </a:r>
          </a:p>
          <a:p>
            <a:pPr marL="457200" lvl="1" indent="0" eaLnBrk="1" fontAlgn="auto" hangingPunct="1">
              <a:lnSpc>
                <a:spcPct val="100000"/>
              </a:lnSpc>
              <a:spcBef>
                <a:spcPts val="0"/>
              </a:spcBef>
              <a:spcAft>
                <a:spcPts val="0"/>
              </a:spcAft>
              <a:buFont typeface="Arial" panose="020B0604020202020204" pitchFamily="34" charset="0"/>
              <a:buNone/>
              <a:defRPr/>
            </a:pPr>
            <a:r>
              <a:rPr lang="en-US" altLang="en-US" sz="2000" dirty="0">
                <a:cs typeface="Arial" panose="020B0604020202020204" pitchFamily="34" charset="0"/>
              </a:rPr>
              <a:t>     proportional to decay constant (e.g., large </a:t>
            </a:r>
            <a:r>
              <a:rPr lang="el-GR" altLang="en-US" sz="2000" dirty="0">
                <a:cs typeface="Arial" panose="020B0604020202020204" pitchFamily="34" charset="0"/>
              </a:rPr>
              <a:t>λ</a:t>
            </a:r>
            <a:r>
              <a:rPr lang="en-US" altLang="en-US" sz="2000" dirty="0">
                <a:cs typeface="Arial" panose="020B0604020202020204" pitchFamily="34" charset="0"/>
              </a:rPr>
              <a:t> → large</a:t>
            </a:r>
          </a:p>
          <a:p>
            <a:pPr marL="457200" lvl="1" indent="0" eaLnBrk="1" fontAlgn="auto" hangingPunct="1">
              <a:lnSpc>
                <a:spcPct val="100000"/>
              </a:lnSpc>
              <a:spcBef>
                <a:spcPts val="0"/>
              </a:spcBef>
              <a:spcAft>
                <a:spcPts val="0"/>
              </a:spcAft>
              <a:buFont typeface="Arial" panose="020B0604020202020204" pitchFamily="34" charset="0"/>
              <a:buNone/>
              <a:defRPr/>
            </a:pPr>
            <a:r>
              <a:rPr lang="en-US" altLang="en-US" sz="2000" dirty="0">
                <a:cs typeface="Arial" panose="020B0604020202020204" pitchFamily="34" charset="0"/>
              </a:rPr>
              <a:t>     activity)</a:t>
            </a:r>
          </a:p>
          <a:p>
            <a:pPr eaLnBrk="1" fontAlgn="auto" hangingPunct="1">
              <a:spcAft>
                <a:spcPts val="0"/>
              </a:spcAft>
              <a:defRPr/>
            </a:pPr>
            <a:r>
              <a:rPr lang="en-US" altLang="en-US" sz="2400" dirty="0">
                <a:cs typeface="Arial" panose="020B0604020202020204" pitchFamily="34" charset="0"/>
              </a:rPr>
              <a:t>Radioisotope activity can be converted to </a:t>
            </a:r>
            <a:r>
              <a:rPr lang="en-US" altLang="en-US" sz="2400" dirty="0">
                <a:solidFill>
                  <a:srgbClr val="FF0000"/>
                </a:solidFill>
                <a:cs typeface="Arial" panose="020B0604020202020204" pitchFamily="34" charset="0"/>
              </a:rPr>
              <a:t>dose rate</a:t>
            </a:r>
            <a:r>
              <a:rPr lang="en-US" altLang="en-US" sz="2400" dirty="0">
                <a:cs typeface="Arial" panose="020B0604020202020204" pitchFamily="34" charset="0"/>
              </a:rPr>
              <a:t> for calculating radiation exposure</a:t>
            </a: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4577</TotalTime>
  <Words>2840</Words>
  <Application>Microsoft Office PowerPoint</Application>
  <PresentationFormat>On-screen Show (4:3)</PresentationFormat>
  <Paragraphs>340</Paragraphs>
  <Slides>27</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MS PGothic</vt:lpstr>
      <vt:lpstr>Arial</vt:lpstr>
      <vt:lpstr>Calibri</vt:lpstr>
      <vt:lpstr>Symbol</vt:lpstr>
      <vt:lpstr>Times</vt:lpstr>
      <vt:lpstr>Times New Roman</vt:lpstr>
      <vt:lpstr>Trebuchet MS</vt:lpstr>
      <vt:lpstr>Wingdings 3</vt:lpstr>
      <vt:lpstr>Facet</vt:lpstr>
      <vt:lpstr>Understanding Ionizing Radiation</vt:lpstr>
      <vt:lpstr>PowerPoint Presentation</vt:lpstr>
      <vt:lpstr>Ionizing &amp; Non-Ionizing Radiation</vt:lpstr>
      <vt:lpstr>Types of Ionizing Radiation</vt:lpstr>
      <vt:lpstr>Electromagnetic Spectrum</vt:lpstr>
      <vt:lpstr>Gamma-ray Radiation</vt:lpstr>
      <vt:lpstr>PowerPoint Presentation</vt:lpstr>
      <vt:lpstr>Quantifying Radioactivity</vt:lpstr>
      <vt:lpstr>Quantifying Radioactivity (cont.)</vt:lpstr>
      <vt:lpstr>Natural Radiation Exposures</vt:lpstr>
      <vt:lpstr>How much is a millirem (mrem)?</vt:lpstr>
      <vt:lpstr>Interaction With Matter</vt:lpstr>
      <vt:lpstr>PowerPoint Presentation</vt:lpstr>
      <vt:lpstr>What Does This Mean?</vt:lpstr>
      <vt:lpstr>Penetrating Properties of Ionizing Radiation</vt:lpstr>
      <vt:lpstr>Focus of Radiation Concerns Based on Penetrating Power</vt:lpstr>
      <vt:lpstr>Absorbed Dose</vt:lpstr>
      <vt:lpstr>Radiation Effects</vt:lpstr>
      <vt:lpstr>Equivalent Dose</vt:lpstr>
      <vt:lpstr>Equivalent Dose (cont.)</vt:lpstr>
      <vt:lpstr>Radiation Terms and Units</vt:lpstr>
      <vt:lpstr>Dose Types</vt:lpstr>
      <vt:lpstr>Effectiveness of dose is dependent on dose-rate</vt:lpstr>
      <vt:lpstr>Dose Reduction and Control</vt:lpstr>
      <vt:lpstr>Correcting a Radiation Exposure Misconception</vt:lpstr>
      <vt:lpstr>Ionizing Radiation Summary</vt:lpstr>
      <vt:lpstr>Ionizing Radiation Summary (cont.)</vt:lpstr>
    </vt:vector>
  </TitlesOfParts>
  <Company>Sandia National Laboratories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Jeffrey Mahn</dc:creator>
  <cp:lastModifiedBy>Jeffrey Mahn</cp:lastModifiedBy>
  <cp:revision>363</cp:revision>
  <cp:lastPrinted>2023-06-02T22:11:39Z</cp:lastPrinted>
  <dcterms:created xsi:type="dcterms:W3CDTF">2007-12-23T01:36:09Z</dcterms:created>
  <dcterms:modified xsi:type="dcterms:W3CDTF">2025-07-05T03:49:54Z</dcterms:modified>
</cp:coreProperties>
</file>